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5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10</a:t>
            </a:fld>
            <a:endParaRPr lang="en-US" dirty="0"/>
          </a:p>
        </p:txBody>
      </p:sp>
    </p:spTree>
    <p:extLst>
      <p:ext uri="{BB962C8B-B14F-4D97-AF65-F5344CB8AC3E}">
        <p14:creationId xmlns:p14="http://schemas.microsoft.com/office/powerpoint/2010/main" val="46686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identify what the initial</a:t>
            </a:r>
            <a:r>
              <a:rPr lang="en-US" baseline="0" dirty="0" smtClean="0"/>
              <a:t> response processes will be.  Who is notified, what are school members to do.  Where are people to go. </a:t>
            </a:r>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21</a:t>
            </a:fld>
            <a:endParaRPr lang="en-US" dirty="0"/>
          </a:p>
        </p:txBody>
      </p:sp>
    </p:spTree>
    <p:extLst>
      <p:ext uri="{BB962C8B-B14F-4D97-AF65-F5344CB8AC3E}">
        <p14:creationId xmlns:p14="http://schemas.microsoft.com/office/powerpoint/2010/main" val="3226395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51750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Active Shooter:</a:t>
            </a:r>
            <a:br>
              <a:rPr lang="en-US" dirty="0" smtClean="0">
                <a:latin typeface="Palatino Linotype" panose="02040502050505030304" pitchFamily="18" charset="0"/>
              </a:rPr>
            </a:br>
            <a:r>
              <a:rPr lang="en-US" dirty="0" smtClean="0">
                <a:latin typeface="Palatino Linotype" panose="02040502050505030304" pitchFamily="18" charset="0"/>
              </a:rPr>
              <a:t>Domestic Violence </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Tabletop Exercise</a:t>
            </a:r>
            <a:endParaRPr lang="en-US" dirty="0">
              <a:latin typeface="Palatino Linotype" panose="02040502050505030304" pitchFamily="18" charset="0"/>
            </a:endParaRPr>
          </a:p>
        </p:txBody>
      </p:sp>
    </p:spTree>
    <p:extLst>
      <p:ext uri="{BB962C8B-B14F-4D97-AF65-F5344CB8AC3E}">
        <p14:creationId xmlns:p14="http://schemas.microsoft.com/office/powerpoint/2010/main" val="25483700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2446020" y="2070100"/>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endParaRPr lang="en-US" dirty="0">
              <a:latin typeface="Palatino Linotype" panose="02040502050505030304" pitchFamily="18" charset="0"/>
            </a:endParaRPr>
          </a:p>
          <a:p>
            <a:pPr>
              <a:lnSpc>
                <a:spcPct val="90000"/>
              </a:lnSpc>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pPr>
            <a:r>
              <a:rPr lang="en-US" dirty="0" smtClean="0">
                <a:latin typeface="Palatino Linotype" panose="02040502050505030304" pitchFamily="18" charset="0"/>
              </a:rPr>
              <a:t>One </a:t>
            </a:r>
            <a:r>
              <a:rPr lang="en-US" dirty="0">
                <a:latin typeface="Palatino Linotype" panose="02040502050505030304" pitchFamily="18" charset="0"/>
              </a:rPr>
              <a:t>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428491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2446020" y="2021634"/>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13383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Schedule</a:t>
            </a:r>
            <a:endParaRPr lang="en-US" dirty="0">
              <a:latin typeface="Palatino Linotype" panose="02040502050505030304" pitchFamily="18" charset="0"/>
            </a:endParaRPr>
          </a:p>
        </p:txBody>
      </p:sp>
      <p:sp>
        <p:nvSpPr>
          <p:cNvPr id="5" name="Content Placeholder 4"/>
          <p:cNvSpPr>
            <a:spLocks noGrp="1"/>
          </p:cNvSpPr>
          <p:nvPr>
            <p:ph idx="1"/>
          </p:nvPr>
        </p:nvSpPr>
        <p:spPr>
          <a:xfrm>
            <a:off x="2957804" y="1513251"/>
            <a:ext cx="6830190" cy="4896879"/>
          </a:xfrm>
        </p:spPr>
        <p:txBody>
          <a:bodyPr>
            <a:normAutofit lnSpcReduction="10000"/>
          </a:bodyPr>
          <a:lstStyle/>
          <a:p>
            <a:endParaRPr lang="en-US" sz="1100" dirty="0">
              <a:latin typeface="Franklin Gothic Book" panose="020B0503020102020204" pitchFamily="34" charset="0"/>
            </a:endParaRPr>
          </a:p>
          <a:p>
            <a:r>
              <a:rPr lang="en-US" sz="1400" dirty="0">
                <a:latin typeface="Palatino Linotype" panose="02040502050505030304" pitchFamily="18" charset="0"/>
              </a:rPr>
              <a:t>Exercise Logistics and Set-up				</a:t>
            </a:r>
          </a:p>
          <a:p>
            <a:r>
              <a:rPr lang="en-US" sz="1400" dirty="0">
                <a:latin typeface="Palatino Linotype" panose="02040502050505030304" pitchFamily="18" charset="0"/>
              </a:rPr>
              <a:t>Registration				</a:t>
            </a:r>
          </a:p>
          <a:p>
            <a:r>
              <a:rPr lang="en-US" sz="1400" dirty="0">
                <a:latin typeface="Palatino Linotype" panose="02040502050505030304" pitchFamily="18" charset="0"/>
              </a:rPr>
              <a:t>Welcome and Introductions				</a:t>
            </a:r>
          </a:p>
          <a:p>
            <a:r>
              <a:rPr lang="en-US" sz="1400" dirty="0">
                <a:latin typeface="Palatino Linotype" panose="02040502050505030304" pitchFamily="18" charset="0"/>
              </a:rPr>
              <a:t>Exercise Overview					</a:t>
            </a:r>
          </a:p>
          <a:p>
            <a:r>
              <a:rPr lang="en-US" sz="1400" dirty="0">
                <a:latin typeface="Palatino Linotype" panose="02040502050505030304" pitchFamily="18" charset="0"/>
              </a:rPr>
              <a:t>Module 1: Initial Response – Scenario Background 		</a:t>
            </a:r>
          </a:p>
          <a:p>
            <a:r>
              <a:rPr lang="en-US" sz="1400" dirty="0">
                <a:latin typeface="Palatino Linotype" panose="02040502050505030304" pitchFamily="18" charset="0"/>
              </a:rPr>
              <a:t>Break					</a:t>
            </a:r>
          </a:p>
          <a:p>
            <a:r>
              <a:rPr lang="en-US" sz="1400" dirty="0">
                <a:latin typeface="Palatino Linotype" panose="02040502050505030304" pitchFamily="18" charset="0"/>
              </a:rPr>
              <a:t>Module 2: Response 			</a:t>
            </a:r>
          </a:p>
          <a:p>
            <a:r>
              <a:rPr lang="en-US" sz="1400" dirty="0">
                <a:latin typeface="Palatino Linotype" panose="02040502050505030304" pitchFamily="18" charset="0"/>
              </a:rPr>
              <a:t>Module 3:: Scenario Update			</a:t>
            </a:r>
          </a:p>
          <a:p>
            <a:r>
              <a:rPr lang="en-US" sz="1400" dirty="0">
                <a:latin typeface="Palatino Linotype" panose="02040502050505030304" pitchFamily="18" charset="0"/>
              </a:rPr>
              <a:t>Module 4: Recovery </a:t>
            </a:r>
          </a:p>
          <a:p>
            <a:r>
              <a:rPr lang="en-US" sz="1400" dirty="0">
                <a:latin typeface="Palatino Linotype" panose="02040502050505030304" pitchFamily="18" charset="0"/>
              </a:rPr>
              <a:t>Break					</a:t>
            </a:r>
          </a:p>
          <a:p>
            <a:r>
              <a:rPr lang="en-US" sz="1400" dirty="0">
                <a:latin typeface="Palatino Linotype" panose="02040502050505030304" pitchFamily="18" charset="0"/>
              </a:rPr>
              <a:t>Hot Wash					</a:t>
            </a:r>
          </a:p>
          <a:p>
            <a:r>
              <a:rPr lang="en-US" sz="1400" dirty="0">
                <a:latin typeface="Palatino Linotype" panose="02040502050505030304" pitchFamily="18" charset="0"/>
              </a:rPr>
              <a:t>Closing Comments					</a:t>
            </a:r>
          </a:p>
          <a:p>
            <a:r>
              <a:rPr lang="en-US" sz="1400" dirty="0">
                <a:latin typeface="Palatino Linotype" panose="02040502050505030304" pitchFamily="18" charset="0"/>
              </a:rPr>
              <a:t>Debrief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357902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2446020" y="2110015"/>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390433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2446020" y="2188806"/>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133638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Module 1</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Initial Response: </a:t>
            </a:r>
          </a:p>
          <a:p>
            <a:r>
              <a:rPr lang="en-US" dirty="0" smtClean="0">
                <a:latin typeface="Palatino Linotype" panose="02040502050505030304" pitchFamily="18" charset="0"/>
              </a:rPr>
              <a:t>Scenario Background</a:t>
            </a:r>
            <a:endParaRPr lang="en-US" dirty="0">
              <a:latin typeface="Palatino Linotype" panose="02040502050505030304" pitchFamily="18" charset="0"/>
            </a:endParaRPr>
          </a:p>
        </p:txBody>
      </p:sp>
    </p:spTree>
    <p:extLst>
      <p:ext uri="{BB962C8B-B14F-4D97-AF65-F5344CB8AC3E}">
        <p14:creationId xmlns:p14="http://schemas.microsoft.com/office/powerpoint/2010/main" val="2384216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smtClean="0">
                <a:latin typeface="Palatino Linotype" panose="02040502050505030304" pitchFamily="18" charset="0"/>
              </a:rPr>
              <a:t>Date:		Time</a:t>
            </a:r>
            <a:r>
              <a:rPr lang="en-US" b="0" dirty="0">
                <a:latin typeface="Palatino Linotype" panose="02040502050505030304" pitchFamily="18" charset="0"/>
              </a:rPr>
              <a:t>:</a:t>
            </a:r>
          </a:p>
        </p:txBody>
      </p:sp>
      <p:sp>
        <p:nvSpPr>
          <p:cNvPr id="7171" name="Rectangle 3"/>
          <p:cNvSpPr>
            <a:spLocks noGrp="1" noChangeArrowheads="1"/>
          </p:cNvSpPr>
          <p:nvPr>
            <p:ph type="body" idx="1"/>
          </p:nvPr>
        </p:nvSpPr>
        <p:spPr>
          <a:xfrm>
            <a:off x="2446020" y="2234422"/>
            <a:ext cx="7360920" cy="4724400"/>
          </a:xfrm>
        </p:spPr>
        <p:txBody>
          <a:bodyPr/>
          <a:lstStyle/>
          <a:p>
            <a:r>
              <a:rPr lang="en-US" dirty="0">
                <a:latin typeface="Palatino Linotype" panose="02040502050505030304" pitchFamily="18" charset="0"/>
              </a:rPr>
              <a:t>It is the afternoon lunch period at 12:00 p.m. and students and staff have packed the hallways in preparation for their next class. </a:t>
            </a:r>
          </a:p>
          <a:p>
            <a:r>
              <a:rPr lang="en-US" dirty="0">
                <a:latin typeface="Palatino Linotype" panose="02040502050505030304" pitchFamily="18" charset="0"/>
              </a:rPr>
              <a:t>A man in his 40’s is seen entering the school through the  main door.  He is recognized as a teacher at the school who has been out sick for the last several days.  It is also known that he is in a personal relationship with another teacher at the school.  </a:t>
            </a:r>
          </a:p>
          <a:p>
            <a:r>
              <a:rPr lang="en-US" dirty="0">
                <a:latin typeface="Palatino Linotype" panose="02040502050505030304" pitchFamily="18" charset="0"/>
              </a:rPr>
              <a:t>He walks directly to the classroom where his significant other teaches, as students are preparing for the start of the class.  </a:t>
            </a:r>
          </a:p>
          <a:p>
            <a:pPr>
              <a:lnSpc>
                <a:spcPct val="90000"/>
              </a:lnSpc>
            </a:pPr>
            <a:endParaRPr lang="en-US" dirty="0"/>
          </a:p>
        </p:txBody>
      </p:sp>
    </p:spTree>
    <p:extLst>
      <p:ext uri="{BB962C8B-B14F-4D97-AF65-F5344CB8AC3E}">
        <p14:creationId xmlns:p14="http://schemas.microsoft.com/office/powerpoint/2010/main" val="158921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Lunch Break </a:t>
            </a:r>
            <a:endParaRPr lang="en-US" dirty="0">
              <a:latin typeface="Palatino Linotype" panose="02040502050505030304" pitchFamily="18" charset="0"/>
            </a:endParaRPr>
          </a:p>
        </p:txBody>
      </p:sp>
      <p:pic>
        <p:nvPicPr>
          <p:cNvPr id="4" name="Content Placeholder 3" descr="Rebellion ! » Awake Fre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131" y="1900530"/>
            <a:ext cx="7442697" cy="4186518"/>
          </a:xfrm>
          <a:prstGeom prst="rect">
            <a:avLst/>
          </a:prstGeom>
        </p:spPr>
      </p:pic>
    </p:spTree>
    <p:extLst>
      <p:ext uri="{BB962C8B-B14F-4D97-AF65-F5344CB8AC3E}">
        <p14:creationId xmlns:p14="http://schemas.microsoft.com/office/powerpoint/2010/main" val="379630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(continued)</a:t>
            </a:r>
            <a:endParaRPr lang="en-US" dirty="0"/>
          </a:p>
        </p:txBody>
      </p:sp>
      <p:sp>
        <p:nvSpPr>
          <p:cNvPr id="3" name="Content Placeholder 2"/>
          <p:cNvSpPr>
            <a:spLocks noGrp="1"/>
          </p:cNvSpPr>
          <p:nvPr>
            <p:ph idx="1"/>
          </p:nvPr>
        </p:nvSpPr>
        <p:spPr>
          <a:xfrm>
            <a:off x="2674504" y="1941230"/>
            <a:ext cx="6903951" cy="5949640"/>
          </a:xfrm>
        </p:spPr>
        <p:txBody>
          <a:bodyPr/>
          <a:lstStyle/>
          <a:p>
            <a:pPr lvl="0"/>
            <a:r>
              <a:rPr lang="en-US" dirty="0">
                <a:latin typeface="Palatino Linotype" panose="02040502050505030304" pitchFamily="18" charset="0"/>
              </a:rPr>
              <a:t>As he enters the classroom and pulls out a semi automatic handgun. He begins waving the gun around the classroom and is heard yelling at the math teacher, that he does not want their relationship to end, and she is either going to be with him or with no one.  </a:t>
            </a:r>
          </a:p>
          <a:p>
            <a:pPr lvl="0"/>
            <a:r>
              <a:rPr lang="en-US" dirty="0">
                <a:latin typeface="Palatino Linotype" panose="02040502050505030304" pitchFamily="18" charset="0"/>
              </a:rPr>
              <a:t>The teacher tells the students to run, at which point he closes the door to the classroom. He then locks it from the inside and stands in front of it, preventing anyone from leaving.</a:t>
            </a:r>
          </a:p>
          <a:p>
            <a:pPr lvl="0"/>
            <a:r>
              <a:rPr lang="en-US" dirty="0">
                <a:latin typeface="Palatino Linotype" panose="02040502050505030304" pitchFamily="18" charset="0"/>
              </a:rPr>
              <a:t>As students become more and more upset, he fires a round into the ceiling to get them to quiet down and tells them to get into their seats.  One of the students attempts to disarm him, at which point the gun discharges and the bullet strikes the student in the leg.</a:t>
            </a:r>
          </a:p>
          <a:p>
            <a:endParaRPr lang="en-US" dirty="0"/>
          </a:p>
        </p:txBody>
      </p:sp>
    </p:spTree>
    <p:extLst>
      <p:ext uri="{BB962C8B-B14F-4D97-AF65-F5344CB8AC3E}">
        <p14:creationId xmlns:p14="http://schemas.microsoft.com/office/powerpoint/2010/main" val="189558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(continued)</a:t>
            </a:r>
            <a:endParaRPr lang="en-US" dirty="0"/>
          </a:p>
        </p:txBody>
      </p:sp>
      <p:pic>
        <p:nvPicPr>
          <p:cNvPr id="6" name="Content Placeholder 5" descr="AJEM Preparing schools for future earthquakes in New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130039" y="2031361"/>
            <a:ext cx="5931922" cy="3023878"/>
          </a:xfrm>
        </p:spPr>
      </p:pic>
    </p:spTree>
    <p:extLst>
      <p:ext uri="{BB962C8B-B14F-4D97-AF65-F5344CB8AC3E}">
        <p14:creationId xmlns:p14="http://schemas.microsoft.com/office/powerpoint/2010/main" val="197881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Agenda</a:t>
            </a:r>
            <a:endParaRPr lang="en-US" dirty="0">
              <a:latin typeface="Palatino Linotype" panose="02040502050505030304" pitchFamily="18" charset="0"/>
            </a:endParaRPr>
          </a:p>
        </p:txBody>
      </p:sp>
      <p:sp>
        <p:nvSpPr>
          <p:cNvPr id="3" name="Content Placeholder 2"/>
          <p:cNvSpPr>
            <a:spLocks noGrp="1"/>
          </p:cNvSpPr>
          <p:nvPr>
            <p:ph idx="1"/>
          </p:nvPr>
        </p:nvSpPr>
        <p:spPr>
          <a:xfrm>
            <a:off x="3564294" y="1940767"/>
            <a:ext cx="7964827" cy="4237272"/>
          </a:xfrm>
        </p:spPr>
        <p:txBody>
          <a:bodyPr>
            <a:normAutofit fontScale="92500" lnSpcReduction="20000"/>
          </a:bodyPr>
          <a:lstStyle/>
          <a:p>
            <a:pPr>
              <a:buSzPct val="142000"/>
            </a:pPr>
            <a:r>
              <a:rPr lang="en-US" sz="1600" dirty="0">
                <a:latin typeface="Palatino Linotype" panose="02040502050505030304" pitchFamily="18" charset="0"/>
              </a:rPr>
              <a:t>Welcome and Introductions</a:t>
            </a:r>
          </a:p>
          <a:p>
            <a:pPr lvl="1">
              <a:buSzPct val="142000"/>
            </a:pPr>
            <a:r>
              <a:rPr lang="en-US" sz="1600" dirty="0">
                <a:latin typeface="Palatino Linotype" panose="02040502050505030304" pitchFamily="18" charset="0"/>
              </a:rPr>
              <a:t>Housekeeping	</a:t>
            </a:r>
          </a:p>
          <a:p>
            <a:r>
              <a:rPr lang="en-US" sz="1600" dirty="0">
                <a:latin typeface="Palatino Linotype" panose="02040502050505030304" pitchFamily="18" charset="0"/>
              </a:rPr>
              <a:t>Exercise Overview</a:t>
            </a:r>
          </a:p>
          <a:p>
            <a:pPr lvl="1"/>
            <a:r>
              <a:rPr lang="en-US" sz="1600" dirty="0">
                <a:latin typeface="Palatino Linotype" panose="02040502050505030304" pitchFamily="18" charset="0"/>
              </a:rPr>
              <a:t>Goals                                                                    </a:t>
            </a:r>
          </a:p>
          <a:p>
            <a:pPr lvl="1"/>
            <a:r>
              <a:rPr lang="en-US" sz="1600" dirty="0">
                <a:latin typeface="Palatino Linotype" panose="02040502050505030304" pitchFamily="18" charset="0"/>
              </a:rPr>
              <a:t>Rules</a:t>
            </a:r>
          </a:p>
          <a:p>
            <a:pPr lvl="1"/>
            <a:r>
              <a:rPr lang="en-US" sz="1600" dirty="0">
                <a:latin typeface="Palatino Linotype" panose="02040502050505030304" pitchFamily="18" charset="0"/>
              </a:rPr>
              <a:t>Objectives/Core Capabilities                       </a:t>
            </a:r>
          </a:p>
          <a:p>
            <a:pPr lvl="1"/>
            <a:r>
              <a:rPr lang="en-US" sz="1600" dirty="0">
                <a:latin typeface="Palatino Linotype" panose="02040502050505030304" pitchFamily="18" charset="0"/>
              </a:rPr>
              <a:t> Assumptions and Artificialities</a:t>
            </a:r>
          </a:p>
          <a:p>
            <a:pPr lvl="1"/>
            <a:r>
              <a:rPr lang="en-US" sz="1600" dirty="0">
                <a:latin typeface="Palatino Linotype" panose="02040502050505030304" pitchFamily="18" charset="0"/>
              </a:rPr>
              <a:t>Roles and Responsibilities                       </a:t>
            </a:r>
          </a:p>
          <a:p>
            <a:pPr lvl="1"/>
            <a:r>
              <a:rPr lang="en-US" sz="1600" dirty="0">
                <a:latin typeface="Palatino Linotype" panose="02040502050505030304" pitchFamily="18" charset="0"/>
              </a:rPr>
              <a:t> Schedule</a:t>
            </a:r>
          </a:p>
          <a:p>
            <a:pPr lvl="1"/>
            <a:r>
              <a:rPr lang="en-US" sz="1600" dirty="0">
                <a:latin typeface="Palatino Linotype" panose="02040502050505030304" pitchFamily="18" charset="0"/>
              </a:rPr>
              <a:t>Structure</a:t>
            </a:r>
          </a:p>
          <a:p>
            <a:r>
              <a:rPr lang="en-US" sz="1600" dirty="0">
                <a:latin typeface="Palatino Linotype" panose="02040502050505030304" pitchFamily="18" charset="0"/>
              </a:rPr>
              <a:t>Scenario-Driven Exercise </a:t>
            </a:r>
          </a:p>
          <a:p>
            <a:pPr lvl="1"/>
            <a:r>
              <a:rPr lang="en-US" sz="1600" dirty="0">
                <a:latin typeface="Palatino Linotype" panose="02040502050505030304" pitchFamily="18" charset="0"/>
              </a:rPr>
              <a:t>Facilitated Discussion in Four Modules</a:t>
            </a:r>
          </a:p>
          <a:p>
            <a:r>
              <a:rPr lang="en-US" sz="1600" dirty="0">
                <a:latin typeface="Palatino Linotype" panose="02040502050505030304" pitchFamily="18" charset="0"/>
              </a:rPr>
              <a:t>Hot Wash </a:t>
            </a:r>
          </a:p>
          <a:p>
            <a:r>
              <a:rPr lang="en-US" sz="1600" dirty="0">
                <a:latin typeface="Palatino Linotype" panose="02040502050505030304" pitchFamily="18" charset="0"/>
              </a:rPr>
              <a:t>Closing Comments</a:t>
            </a:r>
          </a:p>
          <a:p>
            <a:r>
              <a:rPr lang="en-US" sz="1600" dirty="0">
                <a:latin typeface="Palatino Linotype" panose="02040502050505030304" pitchFamily="18" charset="0"/>
              </a:rPr>
              <a:t>Debrief </a:t>
            </a:r>
          </a:p>
          <a:p>
            <a:endParaRPr lang="en-US" dirty="0"/>
          </a:p>
        </p:txBody>
      </p:sp>
    </p:spTree>
    <p:extLst>
      <p:ext uri="{BB962C8B-B14F-4D97-AF65-F5344CB8AC3E}">
        <p14:creationId xmlns:p14="http://schemas.microsoft.com/office/powerpoint/2010/main" val="3042524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02865" y="3130538"/>
            <a:ext cx="7360920" cy="3200400"/>
          </a:xfrm>
        </p:spPr>
        <p:txBody>
          <a:bodyPr>
            <a:normAutofit/>
          </a:bodyPr>
          <a:lstStyle/>
          <a:p>
            <a:pPr marL="514684" indent="-514684" defTabSz="1300480">
              <a:spcBef>
                <a:spcPts val="1400"/>
              </a:spcBef>
              <a:defRPr sz="4400">
                <a:latin typeface="Arial"/>
                <a:ea typeface="Arial"/>
                <a:cs typeface="Arial"/>
                <a:sym typeface="Arial"/>
              </a:defRPr>
            </a:pPr>
            <a:r>
              <a:rPr lang="en-US" sz="1800" dirty="0">
                <a:latin typeface="+mj-lt"/>
                <a:cs typeface="Arial"/>
                <a:sym typeface="Arial"/>
              </a:rPr>
              <a:t>A teacher in a nearby classroom hears the gun shot and calls the main office. Others in the school have heard the gunshot as well and numerus 911 calls are being made.  </a:t>
            </a:r>
          </a:p>
          <a:p>
            <a:pPr marL="514684" indent="-514684" defTabSz="1300480">
              <a:spcBef>
                <a:spcPts val="1400"/>
              </a:spcBef>
              <a:defRPr sz="4400">
                <a:latin typeface="Arial"/>
                <a:ea typeface="Arial"/>
                <a:cs typeface="Arial"/>
                <a:sym typeface="Arial"/>
              </a:defRPr>
            </a:pPr>
            <a:r>
              <a:rPr lang="en-US" sz="1800" dirty="0">
                <a:latin typeface="+mj-lt"/>
                <a:cs typeface="Arial"/>
                <a:sym typeface="Arial"/>
              </a:rPr>
              <a:t>The school’s emergency plan is immediately activated. </a:t>
            </a:r>
          </a:p>
          <a:p>
            <a:endParaRPr lang="en-US" dirty="0"/>
          </a:p>
        </p:txBody>
      </p:sp>
      <p:pic>
        <p:nvPicPr>
          <p:cNvPr id="4" name="Picture 3" descr="Charleston PD photo 3 | Flickr - Photo Shar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502" y="1938170"/>
            <a:ext cx="2728215" cy="1827349"/>
          </a:xfrm>
          <a:prstGeom prst="rect">
            <a:avLst/>
          </a:prstGeom>
        </p:spPr>
      </p:pic>
      <p:pic>
        <p:nvPicPr>
          <p:cNvPr id="5" name="Picture 4" descr="Noschese 180 | A picture-a-day for the school year | P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176" y="4174957"/>
            <a:ext cx="1946564" cy="1946564"/>
          </a:xfrm>
          <a:prstGeom prst="rect">
            <a:avLst/>
          </a:prstGeom>
        </p:spPr>
      </p:pic>
    </p:spTree>
    <p:extLst>
      <p:ext uri="{BB962C8B-B14F-4D97-AF65-F5344CB8AC3E}">
        <p14:creationId xmlns:p14="http://schemas.microsoft.com/office/powerpoint/2010/main" val="89478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446020" y="2112205"/>
            <a:ext cx="7360920" cy="3480954"/>
          </a:xfrm>
        </p:spPr>
        <p:txBody>
          <a:bodyPr>
            <a:normAutofit fontScale="92500" lnSpcReduction="10000"/>
          </a:bodyPr>
          <a:lstStyle/>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will you do first? Why</a:t>
            </a:r>
            <a:r>
              <a:rPr lang="en-US" dirty="0" smtClean="0">
                <a:latin typeface="Palatino Linotype" panose="02040502050505030304" pitchFamily="18" charset="0"/>
                <a:cs typeface="Arial" panose="020B0604020202020204" pitchFamily="34" charset="0"/>
              </a:rPr>
              <a:t>?</a:t>
            </a: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are your concerns in this situation</a:t>
            </a:r>
            <a:r>
              <a:rPr lang="en-US" dirty="0" smtClean="0">
                <a:latin typeface="Palatino Linotype" panose="02040502050505030304" pitchFamily="18" charset="0"/>
                <a:cs typeface="Arial" panose="020B0604020202020204" pitchFamily="34" charset="0"/>
              </a:rPr>
              <a:t>?</a:t>
            </a: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notification systems do you have in place</a:t>
            </a:r>
            <a:r>
              <a:rPr lang="en-US" dirty="0" smtClean="0">
                <a:latin typeface="Palatino Linotype" panose="02040502050505030304" pitchFamily="18" charset="0"/>
                <a:cs typeface="Arial" panose="020B0604020202020204" pitchFamily="34" charset="0"/>
              </a:rPr>
              <a:t>?</a:t>
            </a:r>
          </a:p>
          <a:p>
            <a:pPr marL="0" indent="0">
              <a:buNone/>
            </a:pPr>
            <a:r>
              <a:rPr lang="en-US" dirty="0" smtClean="0">
                <a:latin typeface="Palatino Linotype" panose="02040502050505030304" pitchFamily="18" charset="0"/>
                <a:cs typeface="Arial" panose="020B0604020202020204" pitchFamily="34" charset="0"/>
              </a:rPr>
              <a:t> </a:t>
            </a:r>
            <a:endParaRPr lang="en-US" dirty="0">
              <a:latin typeface="Palatino Linotype" panose="02040502050505030304" pitchFamily="18" charset="0"/>
              <a:cs typeface="Arial" panose="020B0604020202020204" pitchFamily="34" charset="0"/>
            </a:endParaRPr>
          </a:p>
          <a:p>
            <a:pPr marL="1188714" lvl="2" indent="-571500">
              <a:buSzPct val="100000"/>
              <a:buFont typeface="Wingdings" panose="05000000000000000000" pitchFamily="2" charset="2"/>
              <a:buChar char="q"/>
            </a:pPr>
            <a:r>
              <a:rPr lang="en-US" sz="2000" dirty="0">
                <a:latin typeface="Palatino Linotype" panose="02040502050505030304" pitchFamily="18" charset="0"/>
                <a:cs typeface="Arial" panose="020B0604020202020204" pitchFamily="34" charset="0"/>
              </a:rPr>
              <a:t>How do you activate them</a:t>
            </a:r>
            <a:r>
              <a:rPr lang="en-US" sz="2000" dirty="0" smtClean="0">
                <a:latin typeface="Palatino Linotype" panose="02040502050505030304" pitchFamily="18" charset="0"/>
                <a:cs typeface="Arial" panose="020B0604020202020204" pitchFamily="34" charset="0"/>
              </a:rPr>
              <a:t>?</a:t>
            </a:r>
          </a:p>
          <a:p>
            <a:pPr marL="617214" lvl="2" indent="0">
              <a:buSzPct val="100000"/>
              <a:buNone/>
            </a:pPr>
            <a:endParaRPr lang="en-US" sz="20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For what contingencies must you plan?</a:t>
            </a:r>
          </a:p>
          <a:p>
            <a:pPr marL="308607" lvl="1" indent="0">
              <a:buNone/>
            </a:pPr>
            <a:endParaRPr lang="en-US" sz="2000" dirty="0">
              <a:cs typeface="Arial" panose="020B0604020202020204" pitchFamily="34" charset="0"/>
            </a:endParaRPr>
          </a:p>
          <a:p>
            <a:endParaRPr lang="en-US" dirty="0"/>
          </a:p>
        </p:txBody>
      </p:sp>
    </p:spTree>
    <p:extLst>
      <p:ext uri="{BB962C8B-B14F-4D97-AF65-F5344CB8AC3E}">
        <p14:creationId xmlns:p14="http://schemas.microsoft.com/office/powerpoint/2010/main" val="285561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smtClean="0">
                <a:latin typeface="Palatino Linotype" panose="02040502050505030304" pitchFamily="18" charset="0"/>
              </a:rPr>
              <a:t>Module 2: </a:t>
            </a:r>
            <a:br>
              <a:rPr lang="en-US" dirty="0" smtClean="0">
                <a:latin typeface="Palatino Linotype" panose="02040502050505030304" pitchFamily="18" charset="0"/>
              </a:rPr>
            </a:br>
            <a:r>
              <a:rPr lang="en-US" dirty="0" smtClean="0">
                <a:latin typeface="Palatino Linotype" panose="02040502050505030304" pitchFamily="18" charset="0"/>
              </a:rPr>
              <a:t>Response </a:t>
            </a:r>
            <a:endParaRPr lang="en-US" dirty="0">
              <a:latin typeface="Palatino Linotype" panose="02040502050505030304" pitchFamily="18" charset="0"/>
            </a:endParaRPr>
          </a:p>
        </p:txBody>
      </p:sp>
    </p:spTree>
    <p:extLst>
      <p:ext uri="{BB962C8B-B14F-4D97-AF65-F5344CB8AC3E}">
        <p14:creationId xmlns:p14="http://schemas.microsoft.com/office/powerpoint/2010/main" val="238975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2587690" y="2666029"/>
            <a:ext cx="7772400" cy="4937125"/>
          </a:xfrm>
        </p:spPr>
        <p:txBody>
          <a:bodyPr/>
          <a:lstStyle/>
          <a:p>
            <a:pPr>
              <a:lnSpc>
                <a:spcPct val="80000"/>
              </a:lnSpc>
            </a:pPr>
            <a:r>
              <a:rPr lang="en-US" dirty="0">
                <a:latin typeface="Palatino Linotype" panose="02040502050505030304" pitchFamily="18" charset="0"/>
              </a:rPr>
              <a:t>The police have been notified through the school as well as the numerous 911 </a:t>
            </a:r>
            <a:r>
              <a:rPr lang="en-US" dirty="0" smtClean="0">
                <a:latin typeface="Palatino Linotype" panose="02040502050505030304" pitchFamily="18" charset="0"/>
              </a:rPr>
              <a:t>calls from faculty and staff members from within the school. </a:t>
            </a:r>
          </a:p>
          <a:p>
            <a:pPr>
              <a:lnSpc>
                <a:spcPct val="80000"/>
              </a:lnSpc>
            </a:pPr>
            <a:r>
              <a:rPr lang="en-US" dirty="0" smtClean="0">
                <a:latin typeface="Palatino Linotype" panose="02040502050505030304" pitchFamily="18" charset="0"/>
              </a:rPr>
              <a:t>According </a:t>
            </a:r>
            <a:r>
              <a:rPr lang="en-US" dirty="0">
                <a:latin typeface="Palatino Linotype" panose="02040502050505030304" pitchFamily="18" charset="0"/>
              </a:rPr>
              <a:t>to a teacher in a nearby classroom, the math teacher and an unknown number of students are being held hostage.</a:t>
            </a:r>
          </a:p>
          <a:p>
            <a:pPr>
              <a:lnSpc>
                <a:spcPct val="80000"/>
              </a:lnSpc>
            </a:pPr>
            <a:endParaRPr lang="en-US" dirty="0">
              <a:latin typeface="Palatino Linotype" panose="02040502050505030304" pitchFamily="18" charset="0"/>
            </a:endParaRPr>
          </a:p>
          <a:p>
            <a:pPr>
              <a:lnSpc>
                <a:spcPct val="80000"/>
              </a:lnSpc>
            </a:pPr>
            <a:r>
              <a:rPr lang="en-US" dirty="0">
                <a:latin typeface="Palatino Linotype" panose="02040502050505030304" pitchFamily="18" charset="0"/>
              </a:rPr>
              <a:t>He can hear a male’s voice yelling at the math teacher and students.</a:t>
            </a:r>
          </a:p>
        </p:txBody>
      </p:sp>
    </p:spTree>
    <p:extLst>
      <p:ext uri="{BB962C8B-B14F-4D97-AF65-F5344CB8AC3E}">
        <p14:creationId xmlns:p14="http://schemas.microsoft.com/office/powerpoint/2010/main" val="345246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446020" y="2447259"/>
            <a:ext cx="7360920" cy="3573318"/>
          </a:xfrm>
        </p:spPr>
        <p:txBody>
          <a:bodyPr/>
          <a:lstStyle/>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this information change your planning? If so, how?</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Will you evacuate some or all of the school?</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For what contingencies must you plan now?</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will you tell parents? How will you notify them? Who will be responsible for this notification?</a:t>
            </a:r>
            <a:endParaRPr lang="en-US" dirty="0">
              <a:latin typeface="Palatino Linotype" panose="0204050205050503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7852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smtClean="0">
                <a:latin typeface="Palatino Linotype" panose="02040502050505030304" pitchFamily="18" charset="0"/>
              </a:rPr>
              <a:t>Module 3:</a:t>
            </a:r>
            <a:br>
              <a:rPr lang="en-US" dirty="0" smtClean="0">
                <a:latin typeface="Palatino Linotype" panose="02040502050505030304" pitchFamily="18" charset="0"/>
              </a:rPr>
            </a:br>
            <a:r>
              <a:rPr lang="en-US" dirty="0" smtClean="0">
                <a:latin typeface="Palatino Linotype" panose="02040502050505030304" pitchFamily="18" charset="0"/>
              </a:rPr>
              <a:t> Response -</a:t>
            </a:r>
            <a:br>
              <a:rPr lang="en-US" dirty="0" smtClean="0">
                <a:latin typeface="Palatino Linotype" panose="02040502050505030304" pitchFamily="18" charset="0"/>
              </a:rPr>
            </a:br>
            <a:r>
              <a:rPr lang="en-US" dirty="0" smtClean="0">
                <a:latin typeface="Palatino Linotype" panose="02040502050505030304" pitchFamily="18" charset="0"/>
              </a:rPr>
              <a:t>Scenario Update</a:t>
            </a:r>
            <a:endParaRPr lang="en-US" dirty="0">
              <a:latin typeface="Palatino Linotype" panose="02040502050505030304" pitchFamily="18" charset="0"/>
            </a:endParaRPr>
          </a:p>
        </p:txBody>
      </p:sp>
    </p:spTree>
    <p:extLst>
      <p:ext uri="{BB962C8B-B14F-4D97-AF65-F5344CB8AC3E}">
        <p14:creationId xmlns:p14="http://schemas.microsoft.com/office/powerpoint/2010/main" val="336101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11267" name="Rectangle 3"/>
          <p:cNvSpPr>
            <a:spLocks noGrp="1" noChangeArrowheads="1"/>
          </p:cNvSpPr>
          <p:nvPr>
            <p:ph type="body" idx="1"/>
          </p:nvPr>
        </p:nvSpPr>
        <p:spPr>
          <a:xfrm>
            <a:off x="2291132" y="2177921"/>
            <a:ext cx="7360920" cy="4127500"/>
          </a:xfrm>
        </p:spPr>
        <p:txBody>
          <a:bodyPr/>
          <a:lstStyle/>
          <a:p>
            <a:pPr>
              <a:lnSpc>
                <a:spcPct val="90000"/>
              </a:lnSpc>
            </a:pPr>
            <a:r>
              <a:rPr lang="en-US" dirty="0">
                <a:latin typeface="Palatino Linotype" panose="02040502050505030304" pitchFamily="18" charset="0"/>
              </a:rPr>
              <a:t>The police and a crisis negotiator have arrived on scene, along with EMS personnel and the fire department.  The police have established a perimeter around the school.</a:t>
            </a:r>
          </a:p>
          <a:p>
            <a:pPr>
              <a:lnSpc>
                <a:spcPct val="90000"/>
              </a:lnSpc>
            </a:pPr>
            <a:r>
              <a:rPr lang="en-US" dirty="0">
                <a:latin typeface="Palatino Linotype" panose="02040502050505030304" pitchFamily="18" charset="0"/>
              </a:rPr>
              <a:t>As the police are doing this, and gaining initial information about the situation, the phone in the main office rings and the caller, who is a student from the math class, says that the male teacher has left the classroom and is heading in the direction of the school’s main office</a:t>
            </a:r>
            <a:r>
              <a:rPr lang="en-US" sz="1800" dirty="0"/>
              <a:t>.</a:t>
            </a:r>
          </a:p>
        </p:txBody>
      </p:sp>
      <p:pic>
        <p:nvPicPr>
          <p:cNvPr id="2" name="Picture 1" descr="District of Columbia Protective Services Divisi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420" y="4394719"/>
            <a:ext cx="2285827" cy="1714370"/>
          </a:xfrm>
          <a:prstGeom prst="rect">
            <a:avLst/>
          </a:prstGeom>
        </p:spPr>
      </p:pic>
    </p:spTree>
    <p:extLst>
      <p:ext uri="{BB962C8B-B14F-4D97-AF65-F5344CB8AC3E}">
        <p14:creationId xmlns:p14="http://schemas.microsoft.com/office/powerpoint/2010/main" val="283721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rime Scene Do Not Enter pictures, free use image, 28-31 ..."/>
          <p:cNvPicPr>
            <a:picLocks noGrp="1" noChangeAspect="1"/>
          </p:cNvPicPr>
          <p:nvPr>
            <p:ph idx="1"/>
          </p:nvPr>
        </p:nvPicPr>
        <p:blipFill rotWithShape="1">
          <a:blip r:embed="rId2">
            <a:extLst>
              <a:ext uri="{28A0092B-C50C-407E-A947-70E740481C1C}">
                <a14:useLocalDpi xmlns:a14="http://schemas.microsoft.com/office/drawing/2010/main" val="0"/>
              </a:ext>
            </a:extLst>
          </a:blip>
          <a:srcRect b="9451"/>
          <a:stretch/>
        </p:blipFill>
        <p:spPr>
          <a:xfrm>
            <a:off x="3222221" y="2073728"/>
            <a:ext cx="5808518" cy="3506356"/>
          </a:xfrm>
        </p:spPr>
      </p:pic>
    </p:spTree>
    <p:extLst>
      <p:ext uri="{BB962C8B-B14F-4D97-AF65-F5344CB8AC3E}">
        <p14:creationId xmlns:p14="http://schemas.microsoft.com/office/powerpoint/2010/main" val="364413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2446020" y="2149151"/>
            <a:ext cx="7360920" cy="5143500"/>
          </a:xfrm>
        </p:spPr>
        <p:txBody>
          <a:bodyPr/>
          <a:lstStyle/>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Now that the shooter has left the </a:t>
            </a:r>
            <a:r>
              <a:rPr lang="en-US" dirty="0" smtClean="0">
                <a:solidFill>
                  <a:srgbClr val="507372"/>
                </a:solidFill>
                <a:latin typeface="Palatino Linotype" panose="02040502050505030304" pitchFamily="18" charset="0"/>
                <a:cs typeface="Arial" panose="020B0604020202020204" pitchFamily="34" charset="0"/>
              </a:rPr>
              <a:t>classroom and is mobile, how does this change possible response actions from faculty, staff and students inside your school?</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smtClean="0">
                <a:solidFill>
                  <a:srgbClr val="507372"/>
                </a:solidFill>
                <a:latin typeface="Palatino Linotype" panose="02040502050505030304" pitchFamily="18" charset="0"/>
                <a:cs typeface="Arial" panose="020B0604020202020204" pitchFamily="34" charset="0"/>
              </a:rPr>
              <a:t>How will you update your staff on the shooter’s movement through the school?  </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smtClean="0">
                <a:solidFill>
                  <a:srgbClr val="507372"/>
                </a:solidFill>
                <a:latin typeface="Palatino Linotype" panose="02040502050505030304" pitchFamily="18" charset="0"/>
                <a:cs typeface="Arial" panose="020B0604020202020204" pitchFamily="34" charset="0"/>
              </a:rPr>
              <a:t>How will you continue to provide information to law enforcement responding to your incident? </a:t>
            </a:r>
          </a:p>
          <a:p>
            <a:pPr marL="571500" indent="-571500">
              <a:buFont typeface="Arial" panose="020B0604020202020204" pitchFamily="34" charset="0"/>
              <a:buChar char="•"/>
            </a:pPr>
            <a:r>
              <a:rPr lang="en-US" dirty="0" smtClean="0">
                <a:solidFill>
                  <a:srgbClr val="507372"/>
                </a:solidFill>
                <a:latin typeface="Palatino Linotype" panose="02040502050505030304" pitchFamily="18" charset="0"/>
                <a:cs typeface="Arial" panose="020B0604020202020204" pitchFamily="34" charset="0"/>
              </a:rPr>
              <a:t>How </a:t>
            </a:r>
            <a:r>
              <a:rPr lang="en-US" dirty="0">
                <a:solidFill>
                  <a:srgbClr val="507372"/>
                </a:solidFill>
                <a:latin typeface="Palatino Linotype" panose="02040502050505030304" pitchFamily="18" charset="0"/>
                <a:cs typeface="Arial" panose="020B0604020202020204" pitchFamily="34" charset="0"/>
              </a:rPr>
              <a:t>will you work with the police throughout the remainder of this incident?</a:t>
            </a:r>
          </a:p>
          <a:p>
            <a:pPr marL="571500" indent="-571500">
              <a:buFont typeface="Arial" panose="020B0604020202020204" pitchFamily="34" charset="0"/>
              <a:buChar char="•"/>
            </a:pPr>
            <a:r>
              <a:rPr lang="en-US" dirty="0" smtClean="0">
                <a:solidFill>
                  <a:srgbClr val="507372"/>
                </a:solidFill>
                <a:latin typeface="Palatino Linotype" panose="02040502050505030304" pitchFamily="18" charset="0"/>
                <a:cs typeface="Arial" panose="020B0604020202020204" pitchFamily="34" charset="0"/>
              </a:rPr>
              <a:t>What is your biggest concern now that the threat is walking the hallways of our school? </a:t>
            </a: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135065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smtClean="0">
                <a:latin typeface="Palatino Linotype" panose="02040502050505030304" pitchFamily="18" charset="0"/>
              </a:rPr>
              <a:t>Module 4: </a:t>
            </a:r>
            <a:br>
              <a:rPr lang="en-US" dirty="0" smtClean="0">
                <a:latin typeface="Palatino Linotype" panose="02040502050505030304" pitchFamily="18" charset="0"/>
              </a:rPr>
            </a:br>
            <a:r>
              <a:rPr lang="en-US" dirty="0" smtClean="0">
                <a:latin typeface="Palatino Linotype" panose="02040502050505030304" pitchFamily="18" charset="0"/>
              </a:rPr>
              <a:t>Recovery</a:t>
            </a:r>
            <a:endParaRPr lang="en-US" dirty="0">
              <a:latin typeface="Palatino Linotype" panose="02040502050505030304" pitchFamily="18" charset="0"/>
            </a:endParaRPr>
          </a:p>
        </p:txBody>
      </p:sp>
    </p:spTree>
    <p:extLst>
      <p:ext uri="{BB962C8B-B14F-4D97-AF65-F5344CB8AC3E}">
        <p14:creationId xmlns:p14="http://schemas.microsoft.com/office/powerpoint/2010/main" val="162293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Welcome and Introductions</a:t>
            </a:r>
            <a:endParaRPr lang="en-US" dirty="0">
              <a:latin typeface="Palatino Linotype" panose="02040502050505030304" pitchFamily="18" charset="0"/>
            </a:endParaRPr>
          </a:p>
        </p:txBody>
      </p:sp>
      <p:sp>
        <p:nvSpPr>
          <p:cNvPr id="3" name="Content Placeholder 2"/>
          <p:cNvSpPr>
            <a:spLocks noGrp="1"/>
          </p:cNvSpPr>
          <p:nvPr>
            <p:ph idx="1"/>
          </p:nvPr>
        </p:nvSpPr>
        <p:spPr>
          <a:xfrm>
            <a:off x="2710916" y="2017015"/>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pic>
        <p:nvPicPr>
          <p:cNvPr id="5" name="Picture 4" descr="Start | Start! | jakeandlindsay | Flick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7719" y="2442786"/>
            <a:ext cx="4557082" cy="2221578"/>
          </a:xfrm>
          <a:prstGeom prst="rect">
            <a:avLst/>
          </a:prstGeom>
        </p:spPr>
      </p:pic>
    </p:spTree>
    <p:extLst>
      <p:ext uri="{BB962C8B-B14F-4D97-AF65-F5344CB8AC3E}">
        <p14:creationId xmlns:p14="http://schemas.microsoft.com/office/powerpoint/2010/main" val="49200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610844"/>
            <a:ext cx="10058400" cy="4023360"/>
          </a:xfrm>
        </p:spPr>
        <p:txBody>
          <a:bodyPr/>
          <a:lstStyle/>
          <a:p>
            <a:r>
              <a:rPr lang="en-US" dirty="0">
                <a:latin typeface="Palatino Linotype" panose="02040502050505030304" pitchFamily="18" charset="0"/>
              </a:rPr>
              <a:t>The police crisis negotiator was able to make contact with the male teacher via cell </a:t>
            </a:r>
            <a:r>
              <a:rPr lang="en-US" dirty="0" smtClean="0">
                <a:latin typeface="Palatino Linotype" panose="02040502050505030304" pitchFamily="18" charset="0"/>
              </a:rPr>
              <a:t>phone.   </a:t>
            </a:r>
            <a:endParaRPr lang="en-US" dirty="0">
              <a:latin typeface="Palatino Linotype" panose="02040502050505030304" pitchFamily="18" charset="0"/>
            </a:endParaRPr>
          </a:p>
          <a:p>
            <a:r>
              <a:rPr lang="en-US" dirty="0">
                <a:latin typeface="Palatino Linotype" panose="02040502050505030304" pitchFamily="18" charset="0"/>
              </a:rPr>
              <a:t>Through the efforts of the negotiator the male teacher has surrendered without further incident.  Police are escorting him out of the building.</a:t>
            </a:r>
          </a:p>
        </p:txBody>
      </p:sp>
    </p:spTree>
    <p:extLst>
      <p:ext uri="{BB962C8B-B14F-4D97-AF65-F5344CB8AC3E}">
        <p14:creationId xmlns:p14="http://schemas.microsoft.com/office/powerpoint/2010/main" val="65352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2878" y="2358917"/>
            <a:ext cx="10058400" cy="4023360"/>
          </a:xfrm>
        </p:spPr>
        <p:txBody>
          <a:bodyPr/>
          <a:lstStyle/>
          <a:p>
            <a:r>
              <a:rPr lang="en-US" dirty="0">
                <a:latin typeface="Palatino Linotype" panose="02040502050505030304" pitchFamily="18" charset="0"/>
              </a:rPr>
              <a:t>The media has learned of the incident and has been airing live feed from outside the school, interrupting regularly scheduled programming.</a:t>
            </a:r>
          </a:p>
          <a:p>
            <a:r>
              <a:rPr lang="en-US" dirty="0">
                <a:latin typeface="Palatino Linotype" panose="02040502050505030304" pitchFamily="18" charset="0"/>
              </a:rPr>
              <a:t>The school is now receiving constant telephone calls from parents trying to find out about their children.</a:t>
            </a:r>
          </a:p>
          <a:p>
            <a:r>
              <a:rPr lang="en-US" dirty="0">
                <a:latin typeface="Palatino Linotype" panose="02040502050505030304" pitchFamily="18" charset="0"/>
              </a:rPr>
              <a:t>Parents have started to arrive at the school and are upset that the police will not allow them to get past the established perimeter to talk to school personnel or find their children.</a:t>
            </a:r>
          </a:p>
        </p:txBody>
      </p:sp>
    </p:spTree>
    <p:extLst>
      <p:ext uri="{BB962C8B-B14F-4D97-AF65-F5344CB8AC3E}">
        <p14:creationId xmlns:p14="http://schemas.microsoft.com/office/powerpoint/2010/main" val="225907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06110" y="1629102"/>
            <a:ext cx="6154595" cy="6848879"/>
          </a:xfrm>
        </p:spPr>
        <p:txBody>
          <a:bodyPr/>
          <a:lstStyle/>
          <a:p>
            <a:pPr>
              <a:buFont typeface="Arial" panose="020B0604020202020204" pitchFamily="34" charset="0"/>
              <a:buChar char="•"/>
            </a:pPr>
            <a:r>
              <a:rPr lang="en-US" sz="1800" dirty="0">
                <a:latin typeface="Gill Sans"/>
                <a:cs typeface="Arial" panose="020B0604020202020204" pitchFamily="34" charset="0"/>
              </a:rPr>
              <a:t> </a:t>
            </a:r>
            <a:r>
              <a:rPr lang="en-US" sz="1800" dirty="0" smtClean="0">
                <a:latin typeface="Gill Sans"/>
                <a:cs typeface="Arial" panose="020B0604020202020204" pitchFamily="34" charset="0"/>
              </a:rPr>
              <a:t>      </a:t>
            </a:r>
            <a:r>
              <a:rPr lang="en-US" dirty="0" smtClean="0">
                <a:latin typeface="Palatino Linotype" panose="02040502050505030304" pitchFamily="18" charset="0"/>
                <a:cs typeface="Arial" panose="020B0604020202020204" pitchFamily="34" charset="0"/>
              </a:rPr>
              <a:t>How </a:t>
            </a:r>
            <a:r>
              <a:rPr lang="en-US" dirty="0">
                <a:latin typeface="Palatino Linotype" panose="02040502050505030304" pitchFamily="18" charset="0"/>
                <a:cs typeface="Arial" panose="020B0604020202020204" pitchFamily="34" charset="0"/>
              </a:rPr>
              <a:t>will you handle the media?</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Will you consider any press releases in collaboration with law enforcement or other emergency first responders?  </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What </a:t>
            </a:r>
            <a:r>
              <a:rPr lang="en-US" dirty="0">
                <a:latin typeface="Palatino Linotype" panose="02040502050505030304" pitchFamily="18" charset="0"/>
                <a:cs typeface="Arial" panose="020B0604020202020204" pitchFamily="34" charset="0"/>
              </a:rPr>
              <a:t>can you do to assist the police in addressing parents concerns?</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Have you identified locations for staging areas and or incident command posts that could be used when responding to an incident like this?</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Have you already identified a family reunification site to reunify parents with students following this incident?  </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What </a:t>
            </a:r>
            <a:r>
              <a:rPr lang="en-US" dirty="0">
                <a:latin typeface="Palatino Linotype" panose="02040502050505030304" pitchFamily="18" charset="0"/>
                <a:cs typeface="Arial" panose="020B0604020202020204" pitchFamily="34" charset="0"/>
              </a:rPr>
              <a:t>insights has participating in this exercise provided you about your school’s or district’s state of readiness for an emergency? </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As a result of participating in this exercise, what </a:t>
            </a:r>
            <a:r>
              <a:rPr lang="en-US" dirty="0">
                <a:latin typeface="Palatino Linotype" panose="02040502050505030304" pitchFamily="18" charset="0"/>
                <a:cs typeface="Arial" panose="020B0604020202020204" pitchFamily="34" charset="0"/>
              </a:rPr>
              <a:t>revisions would you recommend to your emergency plan as a result?</a:t>
            </a:r>
          </a:p>
          <a:p>
            <a:pPr marL="194308" indent="0">
              <a:buNone/>
            </a:pPr>
            <a:endParaRPr lang="en-US" dirty="0"/>
          </a:p>
        </p:txBody>
      </p:sp>
    </p:spTree>
    <p:extLst>
      <p:ext uri="{BB962C8B-B14F-4D97-AF65-F5344CB8AC3E}">
        <p14:creationId xmlns:p14="http://schemas.microsoft.com/office/powerpoint/2010/main" val="380703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46020" y="2426996"/>
            <a:ext cx="7360920" cy="4136736"/>
          </a:xfrm>
        </p:spPr>
        <p:txBody>
          <a:bodyPr>
            <a:normAutofit lnSpcReduction="10000"/>
          </a:bodyPr>
          <a:lstStyle/>
          <a:p>
            <a:r>
              <a:rPr lang="en-US" dirty="0">
                <a:latin typeface="Palatino Linotype" panose="02040502050505030304" pitchFamily="18" charset="0"/>
                <a:cs typeface="Arial" panose="020B0604020202020204" pitchFamily="34" charset="0"/>
              </a:rPr>
              <a:t>Who from the school is the representative that speaks with the media? </a:t>
            </a:r>
            <a:r>
              <a:rPr lang="en-US" dirty="0" smtClean="0">
                <a:latin typeface="Palatino Linotype" panose="02040502050505030304" pitchFamily="18" charset="0"/>
                <a:cs typeface="Arial" panose="020B0604020202020204" pitchFamily="34" charset="0"/>
              </a:rPr>
              <a:t>If that person is not present do you have additional people who are trained and proficient in talking to the media? </a:t>
            </a:r>
          </a:p>
          <a:p>
            <a:pPr lvl="0"/>
            <a:r>
              <a:rPr lang="en-US" dirty="0" smtClean="0">
                <a:latin typeface="Palatino Linotype" panose="02040502050505030304" pitchFamily="18" charset="0"/>
              </a:rPr>
              <a:t>What mental health resources do you feel you will need to assist your school in recovering from an incident like this?</a:t>
            </a:r>
          </a:p>
          <a:p>
            <a:pPr lvl="0"/>
            <a:r>
              <a:rPr lang="en-US" dirty="0" smtClean="0">
                <a:latin typeface="Palatino Linotype" panose="02040502050505030304" pitchFamily="18" charset="0"/>
              </a:rPr>
              <a:t>When was the last time you met with your school’s mental health professionals to determine their capacity to respond to an incident like this?</a:t>
            </a:r>
          </a:p>
          <a:p>
            <a:r>
              <a:rPr lang="en-US" dirty="0" smtClean="0"/>
              <a:t>Who will be involved in making the decision on when faculty staff and student will return to school?</a:t>
            </a:r>
          </a:p>
          <a:p>
            <a:r>
              <a:rPr lang="en-US" dirty="0" smtClean="0"/>
              <a:t>Do you feel a post incident meeting with faculty staff and parent </a:t>
            </a:r>
            <a:r>
              <a:rPr lang="en-US" dirty="0" err="1" smtClean="0"/>
              <a:t>swouldbe</a:t>
            </a:r>
            <a:r>
              <a:rPr lang="en-US" dirty="0" smtClean="0"/>
              <a:t> </a:t>
            </a:r>
            <a:r>
              <a:rPr lang="en-US" dirty="0" err="1" smtClean="0"/>
              <a:t>elpful</a:t>
            </a:r>
            <a:r>
              <a:rPr lang="en-US" dirty="0" smtClean="0"/>
              <a:t> to them in recovering from this incident?  If so, how will you plan to manage this event?</a:t>
            </a:r>
          </a:p>
          <a:p>
            <a:endParaRPr lang="en-US" dirty="0" smtClean="0"/>
          </a:p>
          <a:p>
            <a:endParaRPr lang="en-US" dirty="0"/>
          </a:p>
        </p:txBody>
      </p:sp>
    </p:spTree>
    <p:extLst>
      <p:ext uri="{BB962C8B-B14F-4D97-AF65-F5344CB8AC3E}">
        <p14:creationId xmlns:p14="http://schemas.microsoft.com/office/powerpoint/2010/main" val="403213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2296221" y="1972365"/>
            <a:ext cx="7360920" cy="5725391"/>
          </a:xfrm>
        </p:spPr>
        <p:txBody>
          <a:bodyPr/>
          <a:lstStyle/>
          <a:p>
            <a:r>
              <a:rPr lang="en-US" altLang="en-US" dirty="0">
                <a:latin typeface="Palatino Linotype" panose="02040502050505030304" pitchFamily="18" charset="0"/>
                <a:ea typeface="ＭＳ Ｐゴシック" charset="-128"/>
              </a:rPr>
              <a:t>Did this exercise increase your awareness of school mitigation and preparedness needs if faced with an active shooter or domestic violence situation? How?</a:t>
            </a:r>
          </a:p>
          <a:p>
            <a:r>
              <a:rPr lang="en-US" altLang="en-US" dirty="0">
                <a:latin typeface="Palatino Linotype" panose="02040502050505030304" pitchFamily="18" charset="0"/>
                <a:ea typeface="ＭＳ Ｐゴシック" charset="-128"/>
              </a:rPr>
              <a:t>Did this exercise </a:t>
            </a:r>
            <a:r>
              <a:rPr lang="en-US" altLang="en-US" dirty="0" smtClean="0">
                <a:latin typeface="Palatino Linotype" panose="02040502050505030304" pitchFamily="18" charset="0"/>
                <a:ea typeface="ＭＳ Ｐゴシック" charset="-128"/>
              </a:rPr>
              <a:t>identify </a:t>
            </a:r>
            <a:r>
              <a:rPr lang="en-US" altLang="en-US" dirty="0">
                <a:latin typeface="Palatino Linotype" panose="02040502050505030304" pitchFamily="18" charset="0"/>
                <a:ea typeface="ＭＳ Ｐゴシック" charset="-128"/>
              </a:rPr>
              <a:t>any weaknesses in your existing emergency operations plan?  If so, what steps will you take to better develop your plan?</a:t>
            </a:r>
          </a:p>
          <a:p>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r>
              <a:rPr lang="en-US" altLang="x-none" dirty="0">
                <a:solidFill>
                  <a:srgbClr val="507372"/>
                </a:solidFill>
                <a:latin typeface="Palatino Linotype" panose="02040502050505030304" pitchFamily="18" charset="0"/>
                <a:ea typeface="ＭＳ Ｐゴシック" charset="-128"/>
              </a:rPr>
              <a:t>Is your school well prepared to work with and communicate with emergency responders in this type of situation?  </a:t>
            </a:r>
          </a:p>
          <a:p>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pPr marL="194308" indent="0">
              <a:buNone/>
            </a:pPr>
            <a:endParaRPr lang="en-US" dirty="0"/>
          </a:p>
        </p:txBody>
      </p:sp>
    </p:spTree>
    <p:extLst>
      <p:ext uri="{BB962C8B-B14F-4D97-AF65-F5344CB8AC3E}">
        <p14:creationId xmlns:p14="http://schemas.microsoft.com/office/powerpoint/2010/main" val="238658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966002"/>
              </p:ext>
            </p:extLst>
          </p:nvPr>
        </p:nvGraphicFramePr>
        <p:xfrm>
          <a:off x="2976464" y="1791477"/>
          <a:ext cx="6640743" cy="4429386"/>
        </p:xfrm>
        <a:graphic>
          <a:graphicData uri="http://schemas.openxmlformats.org/drawingml/2006/table">
            <a:tbl>
              <a:tblPr firstRow="1" bandRow="1">
                <a:tableStyleId>{5C22544A-7EE6-4342-B048-85BDC9FD1C3A}</a:tableStyleId>
              </a:tblPr>
              <a:tblGrid>
                <a:gridCol w="2213581">
                  <a:extLst>
                    <a:ext uri="{9D8B030D-6E8A-4147-A177-3AD203B41FA5}">
                      <a16:colId xmlns:a16="http://schemas.microsoft.com/office/drawing/2014/main" val="20000"/>
                    </a:ext>
                  </a:extLst>
                </a:gridCol>
                <a:gridCol w="2213581">
                  <a:extLst>
                    <a:ext uri="{9D8B030D-6E8A-4147-A177-3AD203B41FA5}">
                      <a16:colId xmlns:a16="http://schemas.microsoft.com/office/drawing/2014/main" val="20001"/>
                    </a:ext>
                  </a:extLst>
                </a:gridCol>
                <a:gridCol w="2213581">
                  <a:extLst>
                    <a:ext uri="{9D8B030D-6E8A-4147-A177-3AD203B41FA5}">
                      <a16:colId xmlns:a16="http://schemas.microsoft.com/office/drawing/2014/main" val="20002"/>
                    </a:ext>
                  </a:extLst>
                </a:gridCol>
              </a:tblGrid>
              <a:tr h="524091">
                <a:tc>
                  <a:txBody>
                    <a:bodyPr/>
                    <a:lstStyle/>
                    <a:p>
                      <a:r>
                        <a:rPr lang="en-US" dirty="0" smtClean="0">
                          <a:solidFill>
                            <a:srgbClr val="507372"/>
                          </a:solidFill>
                        </a:rPr>
                        <a:t>Specific Issues Identified</a:t>
                      </a:r>
                      <a:endParaRPr lang="en-US" dirty="0">
                        <a:solidFill>
                          <a:srgbClr val="507372"/>
                        </a:solidFill>
                      </a:endParaRPr>
                    </a:p>
                  </a:txBody>
                  <a:tcPr>
                    <a:solidFill>
                      <a:srgbClr val="B0C8C7"/>
                    </a:solidFill>
                  </a:tcPr>
                </a:tc>
                <a:tc>
                  <a:txBody>
                    <a:bodyPr/>
                    <a:lstStyle/>
                    <a:p>
                      <a:r>
                        <a:rPr lang="en-US" dirty="0" smtClean="0">
                          <a:solidFill>
                            <a:srgbClr val="507372"/>
                          </a:solidFill>
                        </a:rPr>
                        <a:t>Person</a:t>
                      </a:r>
                      <a:r>
                        <a:rPr lang="en-US" baseline="0" dirty="0" smtClean="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smtClean="0">
                          <a:solidFill>
                            <a:srgbClr val="507372"/>
                          </a:solidFill>
                        </a:rPr>
                        <a:t>Timeline</a:t>
                      </a:r>
                      <a:r>
                        <a:rPr lang="en-US" baseline="0" dirty="0" smtClean="0">
                          <a:solidFill>
                            <a:srgbClr val="507372"/>
                          </a:solidFill>
                        </a:rPr>
                        <a:t> of completion</a:t>
                      </a:r>
                    </a:p>
                    <a:p>
                      <a:r>
                        <a:rPr lang="en-US" baseline="0" dirty="0" smtClean="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757493">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757493">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144696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871658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smtClean="0">
                <a:solidFill>
                  <a:schemeClr val="tx1"/>
                </a:solidFill>
              </a:rPr>
              <a:t>Stay Connected With Us</a:t>
            </a:r>
            <a:endParaRPr lang="en-US" sz="4800" b="1" dirty="0">
              <a:solidFill>
                <a:schemeClr val="tx1"/>
              </a:solidFill>
            </a:endParaRP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t>
            </a:r>
            <a:r>
              <a:rPr lang="en-US" sz="2200" dirty="0" smtClean="0">
                <a:solidFill>
                  <a:schemeClr val="accent6">
                    <a:lumMod val="50000"/>
                  </a:schemeClr>
                </a:solidFill>
                <a:latin typeface="Helvetica Neue Medium" charset="0"/>
                <a:cs typeface="Helvetica Neue Medium" charset="0"/>
                <a:sym typeface="Helvetica Neue Medium" charset="0"/>
              </a:rPr>
              <a:t>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Goals</a:t>
            </a:r>
            <a:endParaRPr lang="en-US" dirty="0">
              <a:latin typeface="Palatino Linotype" panose="02040502050505030304" pitchFamily="18" charset="0"/>
            </a:endParaRPr>
          </a:p>
        </p:txBody>
      </p:sp>
      <p:sp>
        <p:nvSpPr>
          <p:cNvPr id="5" name="Content Placeholder 4"/>
          <p:cNvSpPr>
            <a:spLocks noGrp="1"/>
          </p:cNvSpPr>
          <p:nvPr>
            <p:ph idx="1"/>
          </p:nvPr>
        </p:nvSpPr>
        <p:spPr>
          <a:xfrm>
            <a:off x="2562851" y="2055845"/>
            <a:ext cx="7360920" cy="4127500"/>
          </a:xfrm>
        </p:spPr>
        <p:txBody>
          <a:bodyPr/>
          <a:lstStyle/>
          <a:p>
            <a:r>
              <a:rPr lang="en-US" dirty="0">
                <a:latin typeface="Palatino Linotype" panose="02040502050505030304" pitchFamily="18" charset="0"/>
              </a:rPr>
              <a:t>Test plans to prepare for, respond to, and recover from an active shooter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4" name="Picture 3" descr="Diet Justice: Leadership Skills #6 - SMART objectiv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8529" y="4323019"/>
            <a:ext cx="2613985" cy="1960489"/>
          </a:xfrm>
          <a:prstGeom prst="rect">
            <a:avLst/>
          </a:prstGeom>
        </p:spPr>
      </p:pic>
    </p:spTree>
    <p:extLst>
      <p:ext uri="{BB962C8B-B14F-4D97-AF65-F5344CB8AC3E}">
        <p14:creationId xmlns:p14="http://schemas.microsoft.com/office/powerpoint/2010/main" val="164739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3" name="Rectangle 2"/>
          <p:cNvSpPr/>
          <p:nvPr/>
        </p:nvSpPr>
        <p:spPr>
          <a:xfrm>
            <a:off x="2571003" y="1888792"/>
            <a:ext cx="7110954" cy="440120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507372"/>
                </a:solidFill>
                <a:latin typeface="Palatino Linotype" panose="02040502050505030304" pitchFamily="18" charset="0"/>
              </a:rPr>
              <a:t>To assess the roles and effectiveness of coordination between the school and law enforcement officials reacting to an Active Shooter event in accordance with existing plans. </a:t>
            </a: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rPr>
              <a:t>To identify gaps, redundancies, developmental activities, and best practices  in current plans for Active Shooter response and recovery.</a:t>
            </a: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rPr>
              <a:t>To evaluate plans and policies to establish interoperable communications between the school and community partners during an Active Shooter incident.</a:t>
            </a: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endParaRPr>
          </a:p>
          <a:p>
            <a:endParaRPr lang="en-US" sz="2000" dirty="0">
              <a:solidFill>
                <a:srgbClr val="507372"/>
              </a:solidFill>
              <a:latin typeface="Palatino Linotype" panose="02040502050505030304" pitchFamily="18" charset="0"/>
            </a:endParaRPr>
          </a:p>
        </p:txBody>
      </p:sp>
    </p:spTree>
    <p:extLst>
      <p:ext uri="{BB962C8B-B14F-4D97-AF65-F5344CB8AC3E}">
        <p14:creationId xmlns:p14="http://schemas.microsoft.com/office/powerpoint/2010/main" val="28012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4" name="Rectangle 3"/>
          <p:cNvSpPr/>
          <p:nvPr/>
        </p:nvSpPr>
        <p:spPr>
          <a:xfrm>
            <a:off x="2287121" y="2828835"/>
            <a:ext cx="7617759" cy="163121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507372"/>
                </a:solidFill>
                <a:latin typeface="Palatino Linotype" panose="02040502050505030304" pitchFamily="18" charset="0"/>
              </a:rPr>
              <a:t>To evaluate plans and policies regarding students, faculty and staff notification and communication during an incident. </a:t>
            </a:r>
          </a:p>
          <a:p>
            <a:endParaRPr lang="en-US" sz="2000" dirty="0">
              <a:solidFill>
                <a:srgbClr val="507372"/>
              </a:solidFill>
              <a:latin typeface="Palatino Linotype" panose="02040502050505030304" pitchFamily="18"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rPr>
              <a:t>Identify, examine and evaluate plans for response and mitigation of a potential Active Shooter event</a:t>
            </a:r>
            <a:endParaRPr lang="en-US" sz="2000" dirty="0"/>
          </a:p>
        </p:txBody>
      </p:sp>
    </p:spTree>
    <p:extLst>
      <p:ext uri="{BB962C8B-B14F-4D97-AF65-F5344CB8AC3E}">
        <p14:creationId xmlns:p14="http://schemas.microsoft.com/office/powerpoint/2010/main" val="240981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332884" y="2202873"/>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 </a:t>
            </a:r>
            <a:r>
              <a:rPr lang="en-US" dirty="0">
                <a:latin typeface="Palatino Linotype" panose="02040502050505030304" pitchFamily="18" charset="0"/>
              </a:rPr>
              <a:t>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2572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Structure</a:t>
            </a:r>
            <a:endParaRPr lang="en-US" dirty="0">
              <a:latin typeface="Palatino Linotype" panose="02040502050505030304" pitchFamily="18" charset="0"/>
            </a:endParaRPr>
          </a:p>
        </p:txBody>
      </p:sp>
      <p:sp>
        <p:nvSpPr>
          <p:cNvPr id="5" name="Content Placeholder 4"/>
          <p:cNvSpPr>
            <a:spLocks noGrp="1"/>
          </p:cNvSpPr>
          <p:nvPr>
            <p:ph idx="1"/>
          </p:nvPr>
        </p:nvSpPr>
        <p:spPr>
          <a:xfrm>
            <a:off x="2446020" y="2314087"/>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 </a:t>
            </a:r>
          </a:p>
          <a:p>
            <a:pPr lvl="2">
              <a:buFont typeface="Courier New" panose="02070309020205020404" pitchFamily="49" charset="0"/>
              <a:buChar char="o"/>
            </a:pPr>
            <a:r>
              <a:rPr lang="en-US" sz="2000" dirty="0">
                <a:latin typeface="Palatino Linotype" panose="02040502050505030304" pitchFamily="18" charset="0"/>
              </a:rPr>
              <a:t>Module 4: Recovery  – Scenario Update #3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350551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Rules for Players</a:t>
            </a:r>
            <a:endParaRPr lang="en-US" dirty="0">
              <a:latin typeface="Palatino Linotype" panose="02040502050505030304" pitchFamily="18" charset="0"/>
            </a:endParaRPr>
          </a:p>
        </p:txBody>
      </p:sp>
      <p:sp>
        <p:nvSpPr>
          <p:cNvPr id="5" name="Content Placeholder 4"/>
          <p:cNvSpPr>
            <a:spLocks noGrp="1"/>
          </p:cNvSpPr>
          <p:nvPr>
            <p:ph idx="1"/>
          </p:nvPr>
        </p:nvSpPr>
        <p:spPr>
          <a:xfrm>
            <a:off x="1084217" y="2666827"/>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200159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25A6DA8-7660-4D73-86FD-D9C5663AEDB0}"/>
</file>

<file path=customXml/itemProps2.xml><?xml version="1.0" encoding="utf-8"?>
<ds:datastoreItem xmlns:ds="http://schemas.openxmlformats.org/officeDocument/2006/customXml" ds:itemID="{6F8FE79C-F758-4E2C-9E69-69BF263D03DD}"/>
</file>

<file path=customXml/itemProps3.xml><?xml version="1.0" encoding="utf-8"?>
<ds:datastoreItem xmlns:ds="http://schemas.openxmlformats.org/officeDocument/2006/customXml" ds:itemID="{26DAB14D-BD39-4049-A36C-AE1BFE77008B}"/>
</file>

<file path=docProps/app.xml><?xml version="1.0" encoding="utf-8"?>
<Properties xmlns="http://schemas.openxmlformats.org/officeDocument/2006/extended-properties" xmlns:vt="http://schemas.openxmlformats.org/officeDocument/2006/docPropsVTypes">
  <Template>Retrospect</Template>
  <TotalTime>3520</TotalTime>
  <Words>1866</Words>
  <Application>Microsoft Office PowerPoint</Application>
  <PresentationFormat>Widescreen</PresentationFormat>
  <Paragraphs>180</Paragraphs>
  <Slides>37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ＭＳ Ｐゴシック</vt:lpstr>
      <vt:lpstr>Arial</vt:lpstr>
      <vt:lpstr>Calibri</vt:lpstr>
      <vt:lpstr>Courier New</vt:lpstr>
      <vt:lpstr>Franklin Gothic Book</vt:lpstr>
      <vt:lpstr>Gill Sans</vt:lpstr>
      <vt:lpstr>Helvetica Neue Medium</vt:lpstr>
      <vt:lpstr>Palatino Linotype</vt:lpstr>
      <vt:lpstr>Wingdings</vt:lpstr>
      <vt:lpstr>Retrospect</vt:lpstr>
      <vt:lpstr>Active Shooter: Domestic Violence </vt:lpstr>
      <vt:lpstr>Exercise Agenda</vt:lpstr>
      <vt:lpstr>Welcome and Introductions</vt:lpstr>
      <vt:lpstr>Exercise Goals</vt:lpstr>
      <vt:lpstr>Objectives and Core Capabilities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Time:</vt:lpstr>
      <vt:lpstr>Lunch Break </vt:lpstr>
      <vt:lpstr>Module 1 (continued)</vt:lpstr>
      <vt:lpstr>Module 1 (continued)</vt:lpstr>
      <vt:lpstr>PowerPoint Presentation</vt:lpstr>
      <vt:lpstr>Discussion</vt:lpstr>
      <vt:lpstr>Module 2:  Response </vt:lpstr>
      <vt:lpstr>Date:  Time:</vt:lpstr>
      <vt:lpstr>Discussion</vt:lpstr>
      <vt:lpstr>Module 3:  Response - Scenario Update</vt:lpstr>
      <vt:lpstr>Date:  Time:</vt:lpstr>
      <vt:lpstr>PowerPoint Presentation</vt:lpstr>
      <vt:lpstr>Discussion</vt:lpstr>
      <vt:lpstr>Module 4:  Recovery</vt:lpstr>
      <vt:lpstr>PowerPoint Presentation</vt:lpstr>
      <vt:lpstr>PowerPoint Presentation</vt:lpstr>
      <vt:lpstr>PowerPoint Presentation</vt:lpstr>
      <vt:lpstr>PowerPoint Presentation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70</cp:revision>
  <dcterms:created xsi:type="dcterms:W3CDTF">2019-06-01T18:47:12Z</dcterms:created>
  <dcterms:modified xsi:type="dcterms:W3CDTF">2019-08-26T15:55:54Z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