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1" r:id="rId31"/>
    <p:sldId id="292" r:id="rId32"/>
    <p:sldId id="293" r:id="rId33"/>
    <p:sldId id="25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76AA"/>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273" autoAdjust="0"/>
    <p:restoredTop sz="94660"/>
  </p:normalViewPr>
  <p:slideViewPr>
    <p:cSldViewPr snapToGrid="0" showGuides="1">
      <p:cViewPr varScale="1">
        <p:scale>
          <a:sx n="103" d="100"/>
          <a:sy n="103" d="100"/>
        </p:scale>
        <p:origin x="126" y="19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F584F-60D3-4B3D-A41C-89537787A4C8}" type="datetimeFigureOut">
              <a:rPr lang="en-US" smtClean="0"/>
              <a:t>8/26/2019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40CED-3F5D-49D1-BFF5-D8B531DAF1A5}" type="slidenum">
              <a:rPr lang="en-US" smtClean="0"/>
              <a:t>‹#›</a:t>
            </a:fld>
            <a:endParaRPr lang="en-US" dirty="0"/>
          </a:p>
        </p:txBody>
      </p:sp>
    </p:spTree>
    <p:extLst>
      <p:ext uri="{BB962C8B-B14F-4D97-AF65-F5344CB8AC3E}">
        <p14:creationId xmlns:p14="http://schemas.microsoft.com/office/powerpoint/2010/main" val="1913045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9</a:t>
            </a:fld>
            <a:endParaRPr lang="en-US" dirty="0"/>
          </a:p>
        </p:txBody>
      </p:sp>
    </p:spTree>
    <p:extLst>
      <p:ext uri="{BB962C8B-B14F-4D97-AF65-F5344CB8AC3E}">
        <p14:creationId xmlns:p14="http://schemas.microsoft.com/office/powerpoint/2010/main" val="161375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17</a:t>
            </a:fld>
            <a:endParaRPr lang="en-US" dirty="0"/>
          </a:p>
        </p:txBody>
      </p:sp>
    </p:spTree>
    <p:extLst>
      <p:ext uri="{BB962C8B-B14F-4D97-AF65-F5344CB8AC3E}">
        <p14:creationId xmlns:p14="http://schemas.microsoft.com/office/powerpoint/2010/main" val="39861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40134-ADA7-0644-8A91-676C4CD59DF9}" type="slidenum">
              <a:rPr lang="en-US" smtClean="0"/>
              <a:t>18</a:t>
            </a:fld>
            <a:endParaRPr lang="en-US" dirty="0"/>
          </a:p>
        </p:txBody>
      </p:sp>
    </p:spTree>
    <p:extLst>
      <p:ext uri="{BB962C8B-B14F-4D97-AF65-F5344CB8AC3E}">
        <p14:creationId xmlns:p14="http://schemas.microsoft.com/office/powerpoint/2010/main" val="202473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85446" y="5843692"/>
            <a:ext cx="5811197" cy="8649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4330" y="5548006"/>
            <a:ext cx="2343904" cy="1284119"/>
          </a:xfrm>
          <a:prstGeom prst="rect">
            <a:avLst/>
          </a:prstGeom>
        </p:spPr>
      </p:pic>
    </p:spTree>
    <p:extLst>
      <p:ext uri="{BB962C8B-B14F-4D97-AF65-F5344CB8AC3E}">
        <p14:creationId xmlns:p14="http://schemas.microsoft.com/office/powerpoint/2010/main" val="18260883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708373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32665191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spTree>
    <p:extLst>
      <p:ext uri="{BB962C8B-B14F-4D97-AF65-F5344CB8AC3E}">
        <p14:creationId xmlns:p14="http://schemas.microsoft.com/office/powerpoint/2010/main" val="42510858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9000" b="-19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273487" y="6426801"/>
            <a:ext cx="2906960" cy="431199"/>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931334" y="5508142"/>
            <a:ext cx="2166863" cy="1187126"/>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sldNum="0" hd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witter.com/vted_safeschool" TargetMode="External"/><Relationship Id="rId2" Type="http://schemas.openxmlformats.org/officeDocument/2006/relationships/hyperlink" Target="https://schoolsafety.vermont.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Team Bus Crash</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Tabletop Exercise</a:t>
            </a:r>
            <a:endParaRPr lang="en-US" dirty="0">
              <a:latin typeface="Palatino Linotype" panose="02040502050505030304" pitchFamily="18" charset="0"/>
            </a:endParaRPr>
          </a:p>
        </p:txBody>
      </p:sp>
    </p:spTree>
    <p:extLst>
      <p:ext uri="{BB962C8B-B14F-4D97-AF65-F5344CB8AC3E}">
        <p14:creationId xmlns:p14="http://schemas.microsoft.com/office/powerpoint/2010/main" val="35680796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Palatino Linotype" panose="02040502050505030304" pitchFamily="18" charset="0"/>
              </a:rPr>
              <a:t>Assumptions and Artificialities </a:t>
            </a:r>
          </a:p>
        </p:txBody>
      </p:sp>
      <p:sp>
        <p:nvSpPr>
          <p:cNvPr id="13" name="Content Placeholder 12"/>
          <p:cNvSpPr>
            <a:spLocks noGrp="1"/>
          </p:cNvSpPr>
          <p:nvPr>
            <p:ph idx="1"/>
          </p:nvPr>
        </p:nvSpPr>
        <p:spPr>
          <a:xfrm>
            <a:off x="1097280" y="2351809"/>
            <a:ext cx="7360920" cy="4506191"/>
          </a:xfrm>
        </p:spPr>
        <p:txBody>
          <a:bodyPr/>
          <a:lstStyle/>
          <a:p>
            <a:r>
              <a:rPr lang="en-US" dirty="0">
                <a:latin typeface="Palatino Linotype" panose="02040502050505030304" pitchFamily="18" charset="0"/>
              </a:rPr>
              <a:t>The exercise is conducted in a no-fault learning environment wherein capabilities, plans, systems and processes will be evaluated.</a:t>
            </a:r>
          </a:p>
          <a:p>
            <a:r>
              <a:rPr lang="en-US" dirty="0">
                <a:latin typeface="Palatino Linotype" panose="02040502050505030304" pitchFamily="18" charset="0"/>
              </a:rPr>
              <a:t>Participants respond to the TTX scenario events and other exercise information from the perspective of their school’s current policies, plans, processes and capabilities.</a:t>
            </a:r>
          </a:p>
          <a:p>
            <a:r>
              <a:rPr lang="en-US" dirty="0">
                <a:latin typeface="Palatino Linotype" panose="02040502050505030304" pitchFamily="18" charset="0"/>
              </a:rPr>
              <a:t>The exercise scenario is plausible, and events occur as they are presented in the TTX scenario, allowing for artificialities.</a:t>
            </a:r>
          </a:p>
          <a:p>
            <a:r>
              <a:rPr lang="en-US" dirty="0">
                <a:latin typeface="Palatino Linotype" panose="02040502050505030304" pitchFamily="18" charset="0"/>
              </a:rPr>
              <a:t>All players receive information at the same time.</a:t>
            </a:r>
          </a:p>
          <a:p>
            <a:endParaRPr lang="en-US" dirty="0"/>
          </a:p>
        </p:txBody>
      </p:sp>
    </p:spTree>
    <p:extLst>
      <p:ext uri="{BB962C8B-B14F-4D97-AF65-F5344CB8AC3E}">
        <p14:creationId xmlns:p14="http://schemas.microsoft.com/office/powerpoint/2010/main" val="123906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Schedule</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1884879"/>
            <a:ext cx="7360920" cy="5495636"/>
          </a:xfrm>
        </p:spPr>
        <p:txBody>
          <a:bodyPr/>
          <a:lstStyle/>
          <a:p>
            <a:endParaRPr lang="en-US" sz="1100" dirty="0">
              <a:latin typeface="Franklin Gothic Book" panose="020B0503020102020204" pitchFamily="34" charset="0"/>
            </a:endParaRPr>
          </a:p>
          <a:p>
            <a:r>
              <a:rPr lang="en-US" sz="1200" dirty="0">
                <a:latin typeface="Palatino Linotype" panose="02040502050505030304" pitchFamily="18" charset="0"/>
              </a:rPr>
              <a:t>Exercise Logistics and Set-up				</a:t>
            </a:r>
          </a:p>
          <a:p>
            <a:r>
              <a:rPr lang="en-US" sz="1200" dirty="0">
                <a:latin typeface="Palatino Linotype" panose="02040502050505030304" pitchFamily="18" charset="0"/>
              </a:rPr>
              <a:t>Registration				</a:t>
            </a:r>
          </a:p>
          <a:p>
            <a:r>
              <a:rPr lang="en-US" sz="1200" dirty="0">
                <a:latin typeface="Palatino Linotype" panose="02040502050505030304" pitchFamily="18" charset="0"/>
              </a:rPr>
              <a:t>Welcome and Introductions				</a:t>
            </a:r>
          </a:p>
          <a:p>
            <a:r>
              <a:rPr lang="en-US" sz="1200" dirty="0">
                <a:latin typeface="Palatino Linotype" panose="02040502050505030304" pitchFamily="18" charset="0"/>
              </a:rPr>
              <a:t>Exercise Overview					</a:t>
            </a:r>
          </a:p>
          <a:p>
            <a:r>
              <a:rPr lang="en-US" sz="1200" dirty="0">
                <a:latin typeface="Palatino Linotype" panose="02040502050505030304" pitchFamily="18" charset="0"/>
              </a:rPr>
              <a:t>Module 1: Initial Response – Scenario Background 					</a:t>
            </a:r>
          </a:p>
          <a:p>
            <a:r>
              <a:rPr lang="en-US" sz="1200" dirty="0">
                <a:latin typeface="Palatino Linotype" panose="02040502050505030304" pitchFamily="18" charset="0"/>
              </a:rPr>
              <a:t>Module 2: Response 				</a:t>
            </a:r>
          </a:p>
          <a:p>
            <a:r>
              <a:rPr lang="en-US" sz="1200" dirty="0">
                <a:latin typeface="Palatino Linotype" panose="02040502050505030304" pitchFamily="18" charset="0"/>
              </a:rPr>
              <a:t>Module 3: Recovery </a:t>
            </a:r>
          </a:p>
          <a:p>
            <a:r>
              <a:rPr lang="en-US" sz="1200" dirty="0">
                <a:latin typeface="Palatino Linotype" panose="02040502050505030304" pitchFamily="18" charset="0"/>
              </a:rPr>
              <a:t>Break					</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					</a:t>
            </a:r>
          </a:p>
          <a:p>
            <a:r>
              <a:rPr lang="en-US" sz="1200" dirty="0">
                <a:latin typeface="Palatino Linotype" panose="02040502050505030304" pitchFamily="18" charset="0"/>
              </a:rPr>
              <a:t>Debrief </a:t>
            </a:r>
            <a:r>
              <a:rPr lang="en-US" sz="1100" dirty="0">
                <a:latin typeface="Franklin Gothic Book" panose="020B0503020102020204" pitchFamily="34" charset="0"/>
              </a:rPr>
              <a:t>			</a:t>
            </a:r>
          </a:p>
          <a:p>
            <a:endParaRPr lang="en-US" dirty="0"/>
          </a:p>
        </p:txBody>
      </p:sp>
    </p:spTree>
    <p:extLst>
      <p:ext uri="{BB962C8B-B14F-4D97-AF65-F5344CB8AC3E}">
        <p14:creationId xmlns:p14="http://schemas.microsoft.com/office/powerpoint/2010/main" val="1658021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r>
              <a:rPr lang="en-US" dirty="0">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97280" y="2156667"/>
            <a:ext cx="7360920" cy="5105400"/>
          </a:xfrm>
        </p:spPr>
        <p:txBody>
          <a:bodyPr/>
          <a:lstStyle/>
          <a:p>
            <a:pPr>
              <a:lnSpc>
                <a:spcPct val="90000"/>
              </a:lnSpc>
            </a:pPr>
            <a:endParaRPr lang="en-US" sz="800" dirty="0"/>
          </a:p>
          <a:p>
            <a:pPr>
              <a:lnSpc>
                <a:spcPct val="90000"/>
              </a:lnSpc>
            </a:pPr>
            <a:r>
              <a:rPr lang="en-US" dirty="0">
                <a:latin typeface="Palatino Linotype" panose="02040502050505030304" pitchFamily="18" charset="0"/>
              </a:rPr>
              <a:t>A scenario and update statements will be used to generate discussion of probable response actions.</a:t>
            </a:r>
          </a:p>
          <a:p>
            <a:pPr>
              <a:lnSpc>
                <a:spcPct val="90000"/>
              </a:lnSpc>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a:lnSpc>
                <a:spcPct val="90000"/>
              </a:lnSpc>
            </a:pPr>
            <a:r>
              <a:rPr lang="en-US" dirty="0">
                <a:latin typeface="Palatino Linotype" panose="02040502050505030304" pitchFamily="18" charset="0"/>
              </a:rPr>
              <a:t>The exercise will conclude with development of action steps needed to support future mitigation and preparedness efforts.</a:t>
            </a:r>
          </a:p>
          <a:p>
            <a:pPr>
              <a:lnSpc>
                <a:spcPct val="90000"/>
              </a:lnSpc>
            </a:pPr>
            <a:endParaRPr lang="en-US" sz="2400" dirty="0"/>
          </a:p>
        </p:txBody>
      </p:sp>
    </p:spTree>
    <p:extLst>
      <p:ext uri="{BB962C8B-B14F-4D97-AF65-F5344CB8AC3E}">
        <p14:creationId xmlns:p14="http://schemas.microsoft.com/office/powerpoint/2010/main" val="216024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r>
              <a:rPr lang="en-US" b="0" dirty="0">
                <a:latin typeface="Palatino Linotype" panose="02040502050505030304" pitchFamily="18" charset="0"/>
              </a:rPr>
              <a:t>Exercise Guidelines</a:t>
            </a:r>
          </a:p>
        </p:txBody>
      </p:sp>
      <p:sp>
        <p:nvSpPr>
          <p:cNvPr id="6147" name="Rectangle 3"/>
          <p:cNvSpPr>
            <a:spLocks noGrp="1" noChangeArrowheads="1"/>
          </p:cNvSpPr>
          <p:nvPr>
            <p:ph type="body" idx="1"/>
          </p:nvPr>
        </p:nvSpPr>
        <p:spPr>
          <a:xfrm>
            <a:off x="1097280" y="2032000"/>
            <a:ext cx="7360920" cy="4826000"/>
          </a:xfrm>
        </p:spPr>
        <p:txBody>
          <a:bodyPr/>
          <a:lstStyle/>
          <a:p>
            <a:pPr>
              <a:lnSpc>
                <a:spcPct val="80000"/>
              </a:lnSpc>
            </a:pPr>
            <a:r>
              <a:rPr lang="en-US" dirty="0">
                <a:latin typeface="Palatino Linotype" panose="02040502050505030304" pitchFamily="18" charset="0"/>
              </a:rPr>
              <a:t>Respond based on your knowledge of your school plans and capabilities.</a:t>
            </a:r>
          </a:p>
          <a:p>
            <a:pPr>
              <a:lnSpc>
                <a:spcPct val="80000"/>
              </a:lnSpc>
            </a:pPr>
            <a:r>
              <a:rPr lang="en-US" dirty="0">
                <a:latin typeface="Palatino Linotype" panose="02040502050505030304" pitchFamily="18" charset="0"/>
              </a:rPr>
              <a:t>Discuss and present multiple options and possible solutions.</a:t>
            </a:r>
          </a:p>
          <a:p>
            <a:pPr>
              <a:lnSpc>
                <a:spcPct val="80000"/>
              </a:lnSpc>
            </a:pPr>
            <a:r>
              <a:rPr lang="en-US" dirty="0">
                <a:latin typeface="Palatino Linotype" panose="02040502050505030304" pitchFamily="18" charset="0"/>
              </a:rPr>
              <a:t>Be aware that each phase will not have complete resolution. Any issues that cannot be resolved within a reasonable period of time will be tabled as an after-action item.</a:t>
            </a:r>
          </a:p>
          <a:p>
            <a:pPr>
              <a:lnSpc>
                <a:spcPct val="80000"/>
              </a:lnSpc>
            </a:pPr>
            <a:r>
              <a:rPr lang="en-US" dirty="0">
                <a:latin typeface="Palatino Linotype" panose="02040502050505030304" pitchFamily="18" charset="0"/>
              </a:rPr>
              <a:t>If more information is needed, ask.  </a:t>
            </a:r>
          </a:p>
          <a:p>
            <a:pPr>
              <a:lnSpc>
                <a:spcPct val="80000"/>
              </a:lnSpc>
            </a:pPr>
            <a:r>
              <a:rPr lang="en-US" dirty="0">
                <a:latin typeface="Palatino Linotype" panose="02040502050505030304" pitchFamily="18" charset="0"/>
              </a:rPr>
              <a:t>Assume any agencies that are requested are initiating their response plans.</a:t>
            </a:r>
          </a:p>
        </p:txBody>
      </p:sp>
    </p:spTree>
    <p:extLst>
      <p:ext uri="{BB962C8B-B14F-4D97-AF65-F5344CB8AC3E}">
        <p14:creationId xmlns:p14="http://schemas.microsoft.com/office/powerpoint/2010/main" val="81340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alatino Linotype" panose="02040502050505030304" pitchFamily="18" charset="0"/>
              </a:rPr>
              <a:t>Module 1</a:t>
            </a:r>
            <a:endParaRPr lang="en-US" dirty="0">
              <a:latin typeface="Palatino Linotype" panose="02040502050505030304" pitchFamily="18" charset="0"/>
            </a:endParaRPr>
          </a:p>
        </p:txBody>
      </p:sp>
      <p:sp>
        <p:nvSpPr>
          <p:cNvPr id="3" name="Subtitle 2"/>
          <p:cNvSpPr>
            <a:spLocks noGrp="1"/>
          </p:cNvSpPr>
          <p:nvPr>
            <p:ph type="subTitle" idx="1"/>
          </p:nvPr>
        </p:nvSpPr>
        <p:spPr/>
        <p:txBody>
          <a:bodyPr/>
          <a:lstStyle/>
          <a:p>
            <a:r>
              <a:rPr lang="en-US" dirty="0" smtClean="0">
                <a:latin typeface="Palatino Linotype" panose="02040502050505030304" pitchFamily="18" charset="0"/>
              </a:rPr>
              <a:t>Initial Response: </a:t>
            </a:r>
          </a:p>
          <a:p>
            <a:r>
              <a:rPr lang="en-US" dirty="0" smtClean="0">
                <a:latin typeface="Palatino Linotype" panose="02040502050505030304" pitchFamily="18" charset="0"/>
              </a:rPr>
              <a:t>Scenario Background</a:t>
            </a:r>
            <a:endParaRPr lang="en-US" dirty="0">
              <a:latin typeface="Palatino Linotype" panose="02040502050505030304" pitchFamily="18" charset="0"/>
            </a:endParaRPr>
          </a:p>
        </p:txBody>
      </p:sp>
    </p:spTree>
    <p:extLst>
      <p:ext uri="{BB962C8B-B14F-4D97-AF65-F5344CB8AC3E}">
        <p14:creationId xmlns:p14="http://schemas.microsoft.com/office/powerpoint/2010/main" val="7651566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b="0" dirty="0" smtClean="0">
                <a:latin typeface="Palatino Linotype" panose="02040502050505030304" pitchFamily="18" charset="0"/>
              </a:rPr>
              <a:t>Scenario</a:t>
            </a:r>
            <a:endParaRPr lang="en-US" b="0" dirty="0">
              <a:latin typeface="Palatino Linotype" panose="02040502050505030304" pitchFamily="18" charset="0"/>
            </a:endParaRPr>
          </a:p>
        </p:txBody>
      </p:sp>
      <p:sp>
        <p:nvSpPr>
          <p:cNvPr id="7171" name="Rectangle 3"/>
          <p:cNvSpPr>
            <a:spLocks noGrp="1" noChangeArrowheads="1"/>
          </p:cNvSpPr>
          <p:nvPr>
            <p:ph type="body" idx="1"/>
          </p:nvPr>
        </p:nvSpPr>
        <p:spPr>
          <a:xfrm>
            <a:off x="2415540" y="1936376"/>
            <a:ext cx="7360920" cy="4070724"/>
          </a:xfrm>
        </p:spPr>
        <p:txBody>
          <a:bodyPr/>
          <a:lstStyle/>
          <a:p>
            <a:pPr>
              <a:lnSpc>
                <a:spcPct val="90000"/>
              </a:lnSpc>
            </a:pPr>
            <a:r>
              <a:rPr lang="en-US" dirty="0">
                <a:latin typeface="Palatino Linotype" panose="02040502050505030304" pitchFamily="18" charset="0"/>
              </a:rPr>
              <a:t>It’s a Friday afternoon and the boy’s soccer team is headed to a big game against their rival.  The weather is clear but overcast.</a:t>
            </a:r>
          </a:p>
          <a:p>
            <a:pPr>
              <a:lnSpc>
                <a:spcPct val="90000"/>
              </a:lnSpc>
            </a:pPr>
            <a:r>
              <a:rPr lang="en-US" dirty="0">
                <a:latin typeface="Palatino Linotype" panose="02040502050505030304" pitchFamily="18" charset="0"/>
              </a:rPr>
              <a:t>There are 22 students, and two coaches on the team bus traveling to the game, along with the bus driver.  </a:t>
            </a:r>
          </a:p>
          <a:p>
            <a:pPr>
              <a:lnSpc>
                <a:spcPct val="90000"/>
              </a:lnSpc>
            </a:pPr>
            <a:r>
              <a:rPr lang="en-US" dirty="0">
                <a:latin typeface="Palatino Linotype" panose="02040502050505030304" pitchFamily="18" charset="0"/>
              </a:rPr>
              <a:t>The driver suddenly loses control of the bus while taking a sharp turn and the bus overturns on a remote stretch of  Interstate 89, about 40 miles from the school.  </a:t>
            </a:r>
          </a:p>
          <a:p>
            <a:pPr>
              <a:lnSpc>
                <a:spcPct val="90000"/>
              </a:lnSpc>
            </a:pPr>
            <a:r>
              <a:rPr lang="en-US" dirty="0">
                <a:latin typeface="Palatino Linotype" panose="02040502050505030304" pitchFamily="18" charset="0"/>
              </a:rPr>
              <a:t>You are alerted to the crash by a call from the coach who has also dialed 911 to report the incident.</a:t>
            </a:r>
          </a:p>
        </p:txBody>
      </p:sp>
    </p:spTree>
    <p:extLst>
      <p:ext uri="{BB962C8B-B14F-4D97-AF65-F5344CB8AC3E}">
        <p14:creationId xmlns:p14="http://schemas.microsoft.com/office/powerpoint/2010/main" val="1908136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566" y="423450"/>
            <a:ext cx="6239435" cy="514350"/>
          </a:xfrm>
        </p:spPr>
        <p:txBody>
          <a:bodyPr>
            <a:normAutofit fontScale="90000"/>
          </a:bodyPr>
          <a:lstStyle/>
          <a:p>
            <a:r>
              <a:rPr lang="en-US" dirty="0" smtClean="0">
                <a:latin typeface="Palatino Linotype" panose="02040502050505030304" pitchFamily="18" charset="0"/>
              </a:rPr>
              <a:t>Scenario</a:t>
            </a:r>
            <a:endParaRPr lang="en-US" dirty="0">
              <a:latin typeface="Palatino Linotype" panose="0204050205050503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926" y="1786767"/>
            <a:ext cx="6624186" cy="4379806"/>
          </a:xfrm>
        </p:spPr>
      </p:pic>
    </p:spTree>
    <p:extLst>
      <p:ext uri="{BB962C8B-B14F-4D97-AF65-F5344CB8AC3E}">
        <p14:creationId xmlns:p14="http://schemas.microsoft.com/office/powerpoint/2010/main" val="344620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15540" y="1837944"/>
            <a:ext cx="7360920" cy="3953256"/>
          </a:xfrm>
        </p:spPr>
        <p:txBody>
          <a:bodyPr/>
          <a:lstStyle/>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the information that you have, what specific immediate actions do you take? Explain your reasoning?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immediate information do you need and how will you get it?  </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Based on your current EOP, what is your response protocol in a situation like this?</a:t>
            </a:r>
          </a:p>
          <a:p>
            <a:pPr marL="571500" indent="-571500">
              <a:buFont typeface="Arial" panose="020B0604020202020204" pitchFamily="34" charset="0"/>
              <a:buChar char="•"/>
            </a:pPr>
            <a:r>
              <a:rPr lang="en-US" dirty="0">
                <a:latin typeface="Palatino Linotype" panose="02040502050505030304" pitchFamily="18" charset="0"/>
                <a:cs typeface="Arial" panose="020B0604020202020204" pitchFamily="34" charset="0"/>
              </a:rPr>
              <a:t>What notifications must be made?  Who will be notified?  How will they be notified? Who will make the notifications?</a:t>
            </a:r>
          </a:p>
          <a:p>
            <a:pPr marL="0" indent="0">
              <a:buNone/>
            </a:pPr>
            <a:endParaRPr lang="en-US" dirty="0"/>
          </a:p>
        </p:txBody>
      </p:sp>
    </p:spTree>
    <p:extLst>
      <p:ext uri="{BB962C8B-B14F-4D97-AF65-F5344CB8AC3E}">
        <p14:creationId xmlns:p14="http://schemas.microsoft.com/office/powerpoint/2010/main" val="650977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8195" name="Rectangle 3"/>
          <p:cNvSpPr>
            <a:spLocks noGrp="1" noChangeArrowheads="1"/>
          </p:cNvSpPr>
          <p:nvPr>
            <p:ph type="body" idx="1"/>
          </p:nvPr>
        </p:nvSpPr>
        <p:spPr>
          <a:xfrm>
            <a:off x="2446020" y="2575062"/>
            <a:ext cx="7360920" cy="3953256"/>
          </a:xfrm>
        </p:spPr>
        <p:txBody>
          <a:bodyPr/>
          <a:lstStyle/>
          <a:p>
            <a:pPr marL="880107" lvl="1" indent="-5715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Will someone travel to the scene?</a:t>
            </a:r>
          </a:p>
          <a:p>
            <a:pPr marL="880107" lvl="1" indent="-5715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If so, who will that be?</a:t>
            </a:r>
          </a:p>
          <a:p>
            <a:pPr marL="880107" lvl="1" indent="-571500">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What will their responsibility be once they arrive?</a:t>
            </a:r>
          </a:p>
          <a:p>
            <a:pPr marL="0" indent="0">
              <a:buNone/>
            </a:pPr>
            <a:endParaRPr lang="en-US" dirty="0"/>
          </a:p>
        </p:txBody>
      </p:sp>
    </p:spTree>
    <p:extLst>
      <p:ext uri="{BB962C8B-B14F-4D97-AF65-F5344CB8AC3E}">
        <p14:creationId xmlns:p14="http://schemas.microsoft.com/office/powerpoint/2010/main" val="2595772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962400"/>
          </a:xfrm>
        </p:spPr>
        <p:txBody>
          <a:bodyPr/>
          <a:lstStyle/>
          <a:p>
            <a:r>
              <a:rPr lang="en-US" dirty="0" smtClean="0">
                <a:latin typeface="Palatino Linotype" panose="02040502050505030304" pitchFamily="18" charset="0"/>
              </a:rPr>
              <a:t>Module 2: </a:t>
            </a:r>
            <a:br>
              <a:rPr lang="en-US" dirty="0" smtClean="0">
                <a:latin typeface="Palatino Linotype" panose="02040502050505030304" pitchFamily="18" charset="0"/>
              </a:rPr>
            </a:br>
            <a:r>
              <a:rPr lang="en-US" dirty="0" smtClean="0">
                <a:latin typeface="Palatino Linotype" panose="02040502050505030304" pitchFamily="18" charset="0"/>
              </a:rPr>
              <a:t>Response </a:t>
            </a:r>
            <a:endParaRPr lang="en-US" dirty="0">
              <a:latin typeface="Palatino Linotype" panose="02040502050505030304" pitchFamily="18" charset="0"/>
            </a:endParaRPr>
          </a:p>
        </p:txBody>
      </p:sp>
    </p:spTree>
    <p:extLst>
      <p:ext uri="{BB962C8B-B14F-4D97-AF65-F5344CB8AC3E}">
        <p14:creationId xmlns:p14="http://schemas.microsoft.com/office/powerpoint/2010/main" val="179807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Agenda</a:t>
            </a:r>
            <a:endParaRPr lang="en-US" dirty="0">
              <a:latin typeface="Palatino Linotype" panose="02040502050505030304" pitchFamily="18" charset="0"/>
            </a:endParaRPr>
          </a:p>
        </p:txBody>
      </p:sp>
      <p:sp>
        <p:nvSpPr>
          <p:cNvPr id="3" name="Content Placeholder 2"/>
          <p:cNvSpPr>
            <a:spLocks noGrp="1"/>
          </p:cNvSpPr>
          <p:nvPr>
            <p:ph idx="1"/>
          </p:nvPr>
        </p:nvSpPr>
        <p:spPr>
          <a:xfrm>
            <a:off x="1097280" y="2098411"/>
            <a:ext cx="7360920" cy="3847188"/>
          </a:xfrm>
        </p:spPr>
        <p:txBody>
          <a:bodyPr>
            <a:normAutofit fontScale="92500" lnSpcReduction="10000"/>
          </a:bodyPr>
          <a:lstStyle/>
          <a:p>
            <a:pPr>
              <a:buSzPct val="142000"/>
            </a:pPr>
            <a:r>
              <a:rPr lang="en-US" sz="1200" dirty="0">
                <a:latin typeface="Palatino Linotype" panose="02040502050505030304" pitchFamily="18" charset="0"/>
              </a:rPr>
              <a:t>Welcome and Introductions</a:t>
            </a:r>
          </a:p>
          <a:p>
            <a:pPr lvl="1">
              <a:buSzPct val="142000"/>
            </a:pPr>
            <a:r>
              <a:rPr lang="en-US" sz="1200" dirty="0">
                <a:latin typeface="Palatino Linotype" panose="02040502050505030304" pitchFamily="18" charset="0"/>
              </a:rPr>
              <a:t>Housekeeping	</a:t>
            </a:r>
          </a:p>
          <a:p>
            <a:r>
              <a:rPr lang="en-US" sz="1200" dirty="0">
                <a:latin typeface="Palatino Linotype" panose="02040502050505030304" pitchFamily="18" charset="0"/>
              </a:rPr>
              <a:t>Exercise Overview</a:t>
            </a:r>
          </a:p>
          <a:p>
            <a:pPr lvl="1"/>
            <a:r>
              <a:rPr lang="en-US" sz="1200" dirty="0">
                <a:latin typeface="Palatino Linotype" panose="02040502050505030304" pitchFamily="18" charset="0"/>
              </a:rPr>
              <a:t>Goals                                                                    </a:t>
            </a:r>
          </a:p>
          <a:p>
            <a:pPr lvl="1"/>
            <a:r>
              <a:rPr lang="en-US" sz="1200" dirty="0">
                <a:latin typeface="Palatino Linotype" panose="02040502050505030304" pitchFamily="18" charset="0"/>
              </a:rPr>
              <a:t>Rules</a:t>
            </a:r>
          </a:p>
          <a:p>
            <a:pPr lvl="1"/>
            <a:r>
              <a:rPr lang="en-US" sz="1200" dirty="0">
                <a:latin typeface="Palatino Linotype" panose="02040502050505030304" pitchFamily="18" charset="0"/>
              </a:rPr>
              <a:t>Objectives/Core Capabilities                       </a:t>
            </a:r>
          </a:p>
          <a:p>
            <a:pPr lvl="1"/>
            <a:r>
              <a:rPr lang="en-US" sz="1200" dirty="0">
                <a:latin typeface="Palatino Linotype" panose="02040502050505030304" pitchFamily="18" charset="0"/>
              </a:rPr>
              <a:t> Assumptions and Artificialities</a:t>
            </a:r>
          </a:p>
          <a:p>
            <a:pPr lvl="1"/>
            <a:r>
              <a:rPr lang="en-US" sz="1200" dirty="0">
                <a:latin typeface="Palatino Linotype" panose="02040502050505030304" pitchFamily="18" charset="0"/>
              </a:rPr>
              <a:t>Roles and Responsibilities                       </a:t>
            </a:r>
          </a:p>
          <a:p>
            <a:pPr lvl="1"/>
            <a:r>
              <a:rPr lang="en-US" sz="1200" dirty="0">
                <a:latin typeface="Palatino Linotype" panose="02040502050505030304" pitchFamily="18" charset="0"/>
              </a:rPr>
              <a:t> Schedule</a:t>
            </a:r>
          </a:p>
          <a:p>
            <a:pPr lvl="1"/>
            <a:r>
              <a:rPr lang="en-US" sz="1200" dirty="0">
                <a:latin typeface="Palatino Linotype" panose="02040502050505030304" pitchFamily="18" charset="0"/>
              </a:rPr>
              <a:t>Structure</a:t>
            </a:r>
          </a:p>
          <a:p>
            <a:r>
              <a:rPr lang="en-US" sz="1200" dirty="0">
                <a:latin typeface="Palatino Linotype" panose="02040502050505030304" pitchFamily="18" charset="0"/>
              </a:rPr>
              <a:t>Scenario-Driven Exercise </a:t>
            </a:r>
          </a:p>
          <a:p>
            <a:pPr lvl="1"/>
            <a:r>
              <a:rPr lang="en-US" sz="1200" dirty="0">
                <a:latin typeface="Palatino Linotype" panose="02040502050505030304" pitchFamily="18" charset="0"/>
              </a:rPr>
              <a:t>Facilitated Discussion in Four Modules</a:t>
            </a:r>
          </a:p>
          <a:p>
            <a:r>
              <a:rPr lang="en-US" sz="1200" dirty="0">
                <a:latin typeface="Palatino Linotype" panose="02040502050505030304" pitchFamily="18" charset="0"/>
              </a:rPr>
              <a:t>Hot Wash </a:t>
            </a:r>
          </a:p>
          <a:p>
            <a:r>
              <a:rPr lang="en-US" sz="1200" dirty="0">
                <a:latin typeface="Palatino Linotype" panose="02040502050505030304" pitchFamily="18" charset="0"/>
              </a:rPr>
              <a:t>Closing Comments</a:t>
            </a:r>
          </a:p>
          <a:p>
            <a:r>
              <a:rPr lang="en-US" sz="1200" dirty="0"/>
              <a:t>Debrief </a:t>
            </a:r>
          </a:p>
          <a:p>
            <a:endParaRPr lang="en-US" sz="1200" dirty="0"/>
          </a:p>
        </p:txBody>
      </p:sp>
    </p:spTree>
    <p:extLst>
      <p:ext uri="{BB962C8B-B14F-4D97-AF65-F5344CB8AC3E}">
        <p14:creationId xmlns:p14="http://schemas.microsoft.com/office/powerpoint/2010/main" val="328749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438400" y="2031547"/>
            <a:ext cx="7772400" cy="4937125"/>
          </a:xfrm>
        </p:spPr>
        <p:txBody>
          <a:bodyPr/>
          <a:lstStyle/>
          <a:p>
            <a:pPr>
              <a:lnSpc>
                <a:spcPct val="80000"/>
              </a:lnSpc>
            </a:pPr>
            <a:r>
              <a:rPr lang="en-US" dirty="0">
                <a:latin typeface="Palatino Linotype" panose="02040502050505030304" pitchFamily="18" charset="0"/>
              </a:rPr>
              <a:t>You learn that 20 people are injured, however it is unknown at this point how extensive the injuries are.  There is also one student fatality. Four people are uninjured. </a:t>
            </a:r>
          </a:p>
          <a:p>
            <a:pPr>
              <a:lnSpc>
                <a:spcPct val="80000"/>
              </a:lnSpc>
            </a:pPr>
            <a:r>
              <a:rPr lang="en-US" dirty="0" smtClean="0">
                <a:latin typeface="Palatino Linotype" panose="02040502050505030304" pitchFamily="18" charset="0"/>
              </a:rPr>
              <a:t>Several </a:t>
            </a:r>
            <a:r>
              <a:rPr lang="en-US" dirty="0">
                <a:latin typeface="Palatino Linotype" panose="02040502050505030304" pitchFamily="18" charset="0"/>
              </a:rPr>
              <a:t>area rescue and fire departments respond to the scene and mutual aid is requested due to the number of injured and the severity of the crash.  The Vermont </a:t>
            </a:r>
            <a:r>
              <a:rPr lang="en-US" dirty="0" smtClean="0">
                <a:latin typeface="Palatino Linotype" panose="02040502050505030304" pitchFamily="18" charset="0"/>
              </a:rPr>
              <a:t>State </a:t>
            </a:r>
            <a:r>
              <a:rPr lang="en-US" dirty="0">
                <a:latin typeface="Palatino Linotype" panose="02040502050505030304" pitchFamily="18" charset="0"/>
              </a:rPr>
              <a:t>P</a:t>
            </a:r>
            <a:r>
              <a:rPr lang="en-US" dirty="0" smtClean="0">
                <a:latin typeface="Palatino Linotype" panose="02040502050505030304" pitchFamily="18" charset="0"/>
              </a:rPr>
              <a:t>olice </a:t>
            </a:r>
            <a:r>
              <a:rPr lang="en-US" dirty="0">
                <a:latin typeface="Palatino Linotype" panose="02040502050505030304" pitchFamily="18" charset="0"/>
              </a:rPr>
              <a:t>are the responding law enforcement agency. </a:t>
            </a:r>
          </a:p>
          <a:p>
            <a:pPr>
              <a:lnSpc>
                <a:spcPct val="80000"/>
              </a:lnSpc>
            </a:pPr>
            <a:r>
              <a:rPr lang="en-US" dirty="0">
                <a:latin typeface="Palatino Linotype" panose="02040502050505030304" pitchFamily="18" charset="0"/>
              </a:rPr>
              <a:t>The injured are transported to two area hospitals dependent on the severity of their injuries.  </a:t>
            </a:r>
          </a:p>
          <a:p>
            <a:pPr>
              <a:lnSpc>
                <a:spcPct val="80000"/>
              </a:lnSpc>
            </a:pPr>
            <a:r>
              <a:rPr lang="en-US" dirty="0">
                <a:latin typeface="Palatino Linotype" panose="02040502050505030304" pitchFamily="18" charset="0"/>
              </a:rPr>
              <a:t>Students have begun to make calls, send text messages and live feeds from the scene. </a:t>
            </a:r>
          </a:p>
          <a:p>
            <a:pPr marL="194308" indent="0">
              <a:lnSpc>
                <a:spcPct val="80000"/>
              </a:lnSpc>
              <a:buNone/>
            </a:pPr>
            <a:endParaRPr lang="en-US" dirty="0">
              <a:latin typeface="Palatino Linotype" panose="02040502050505030304" pitchFamily="18" charset="0"/>
            </a:endParaRPr>
          </a:p>
          <a:p>
            <a:pPr marL="194308" indent="0">
              <a:lnSpc>
                <a:spcPct val="80000"/>
              </a:lnSpc>
              <a:buNone/>
            </a:pPr>
            <a:endParaRPr lang="en-US" dirty="0">
              <a:latin typeface="Palatino Linotype" panose="02040502050505030304" pitchFamily="18" charset="0"/>
            </a:endParaRPr>
          </a:p>
        </p:txBody>
      </p:sp>
      <p:sp>
        <p:nvSpPr>
          <p:cNvPr id="2" name="Title 1"/>
          <p:cNvSpPr>
            <a:spLocks noGrp="1"/>
          </p:cNvSpPr>
          <p:nvPr>
            <p:ph type="title"/>
          </p:nvPr>
        </p:nvSpPr>
        <p:spPr/>
        <p:txBody>
          <a:bodyPr/>
          <a:lstStyle/>
          <a:p>
            <a:r>
              <a:rPr lang="en-US" dirty="0" smtClean="0"/>
              <a:t>Scenario </a:t>
            </a:r>
            <a:endParaRPr lang="en-US" dirty="0"/>
          </a:p>
        </p:txBody>
      </p:sp>
    </p:spTree>
    <p:extLst>
      <p:ext uri="{BB962C8B-B14F-4D97-AF65-F5344CB8AC3E}">
        <p14:creationId xmlns:p14="http://schemas.microsoft.com/office/powerpoint/2010/main" val="136550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r>
              <a:rPr lang="en-US" b="0" dirty="0"/>
              <a:t>Discussion</a:t>
            </a:r>
          </a:p>
        </p:txBody>
      </p:sp>
      <p:sp>
        <p:nvSpPr>
          <p:cNvPr id="10243" name="Rectangle 3"/>
          <p:cNvSpPr>
            <a:spLocks noGrp="1" noChangeArrowheads="1"/>
          </p:cNvSpPr>
          <p:nvPr>
            <p:ph type="body" idx="1"/>
          </p:nvPr>
        </p:nvSpPr>
        <p:spPr>
          <a:xfrm>
            <a:off x="2415540" y="1362636"/>
            <a:ext cx="7360920" cy="4751293"/>
          </a:xfrm>
        </p:spPr>
        <p:txBody>
          <a:bodyPr/>
          <a:lstStyle/>
          <a:p>
            <a:pPr marL="194308" indent="0">
              <a:buNone/>
            </a:pPr>
            <a:endParaRPr lang="en-US" dirty="0">
              <a:latin typeface="Palatino Linotype" panose="02040502050505030304" pitchFamily="18"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a:p>
            <a:pPr marL="571500" indent="-571500">
              <a:buFont typeface="Arial" panose="020B0604020202020204" pitchFamily="34" charset="0"/>
              <a:buChar char="•"/>
            </a:pPr>
            <a:endParaRPr lang="en-US" dirty="0">
              <a:latin typeface="Palatino Linotype" panose="02040502050505030304" pitchFamily="18" charset="0"/>
              <a:cs typeface="Arial" panose="020B0604020202020204" pitchFamily="34" charset="0"/>
            </a:endParaRPr>
          </a:p>
        </p:txBody>
      </p:sp>
      <p:sp>
        <p:nvSpPr>
          <p:cNvPr id="2" name="Rectangle 1"/>
          <p:cNvSpPr/>
          <p:nvPr/>
        </p:nvSpPr>
        <p:spPr>
          <a:xfrm>
            <a:off x="1036942" y="1662715"/>
            <a:ext cx="6642774" cy="4801314"/>
          </a:xfrm>
          <a:prstGeom prst="rect">
            <a:avLst/>
          </a:prstGeom>
        </p:spPr>
        <p:txBody>
          <a:bodyPr wrap="square">
            <a:spAutoFit/>
          </a:bodyPr>
          <a:lstStyle/>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Based on the information that you have, what specific response actions will you take and why?</a:t>
            </a:r>
          </a:p>
          <a:p>
            <a:pPr marL="342900" indent="-342900">
              <a:buSzPct val="171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are your immediate concerns regarding the students?</a:t>
            </a:r>
          </a:p>
          <a:p>
            <a:pPr marL="342900" indent="-342900">
              <a:buSzPct val="171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What are your immediate concerns regarding communication with parents?  </a:t>
            </a:r>
          </a:p>
          <a:p>
            <a:pPr marL="342900" indent="-342900">
              <a:buSzPct val="171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How will you handle the media inquiries that are beginning to inundate the school?</a:t>
            </a:r>
          </a:p>
          <a:p>
            <a:pPr marL="342900" indent="-342900">
              <a:buSzPct val="171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How does your EOP address communication with the broader school community who are learning about this incident through social media?  </a:t>
            </a:r>
          </a:p>
          <a:p>
            <a:pPr marL="342900" indent="-342900">
              <a:buSzPct val="171000"/>
              <a:buFont typeface="Arial" panose="020B0604020202020204" pitchFamily="34" charset="0"/>
              <a:buChar char="•"/>
            </a:pPr>
            <a:endParaRPr lang="en-US" dirty="0">
              <a:solidFill>
                <a:srgbClr val="507372"/>
              </a:solidFill>
              <a:latin typeface="Palatino Linotype" panose="02040502050505030304" pitchFamily="18" charset="0"/>
              <a:cs typeface="Arial" panose="020B0604020202020204" pitchFamily="34" charset="0"/>
            </a:endParaRPr>
          </a:p>
          <a:p>
            <a:pPr marL="342900" indent="-342900">
              <a:buSzPct val="171000"/>
              <a:buFont typeface="Arial" panose="020B0604020202020204" pitchFamily="34" charset="0"/>
              <a:buChar char="•"/>
            </a:pPr>
            <a:r>
              <a:rPr lang="en-US" dirty="0">
                <a:solidFill>
                  <a:srgbClr val="507372"/>
                </a:solidFill>
                <a:latin typeface="Palatino Linotype" panose="02040502050505030304" pitchFamily="18" charset="0"/>
                <a:cs typeface="Arial" panose="020B0604020202020204" pitchFamily="34" charset="0"/>
              </a:rPr>
              <a:t>Who is in charge and where will that person be?</a:t>
            </a:r>
          </a:p>
          <a:p>
            <a:pPr marL="1257300" lvl="2" indent="-342900">
              <a:buSzPct val="100000"/>
              <a:buFont typeface="Wingdings" panose="05000000000000000000" pitchFamily="2" charset="2"/>
              <a:buChar char="§"/>
            </a:pPr>
            <a:r>
              <a:rPr lang="en-US" dirty="0">
                <a:solidFill>
                  <a:srgbClr val="507372"/>
                </a:solidFill>
                <a:latin typeface="Palatino Linotype" panose="02040502050505030304" pitchFamily="18" charset="0"/>
                <a:cs typeface="Arial" panose="020B0604020202020204" pitchFamily="34" charset="0"/>
              </a:rPr>
              <a:t>At the school? At the crash scene? At the hospital?</a:t>
            </a:r>
          </a:p>
        </p:txBody>
      </p:sp>
    </p:spTree>
    <p:extLst>
      <p:ext uri="{BB962C8B-B14F-4D97-AF65-F5344CB8AC3E}">
        <p14:creationId xmlns:p14="http://schemas.microsoft.com/office/powerpoint/2010/main" val="401944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4000500"/>
          </a:xfrm>
        </p:spPr>
        <p:txBody>
          <a:bodyPr/>
          <a:lstStyle/>
          <a:p>
            <a:r>
              <a:rPr lang="en-US" dirty="0" smtClean="0">
                <a:latin typeface="Palatino Linotype" panose="02040502050505030304" pitchFamily="18" charset="0"/>
              </a:rPr>
              <a:t>Module 3:</a:t>
            </a:r>
            <a:br>
              <a:rPr lang="en-US" dirty="0" smtClean="0">
                <a:latin typeface="Palatino Linotype" panose="02040502050505030304" pitchFamily="18" charset="0"/>
              </a:rPr>
            </a:br>
            <a:r>
              <a:rPr lang="en-US" dirty="0" smtClean="0">
                <a:latin typeface="Palatino Linotype" panose="02040502050505030304" pitchFamily="18" charset="0"/>
              </a:rPr>
              <a:t> Response -</a:t>
            </a:r>
            <a:br>
              <a:rPr lang="en-US" dirty="0" smtClean="0">
                <a:latin typeface="Palatino Linotype" panose="02040502050505030304" pitchFamily="18" charset="0"/>
              </a:rPr>
            </a:br>
            <a:r>
              <a:rPr lang="en-US" dirty="0" smtClean="0">
                <a:latin typeface="Palatino Linotype" panose="02040502050505030304" pitchFamily="18" charset="0"/>
              </a:rPr>
              <a:t>Scenario Update</a:t>
            </a:r>
            <a:endParaRPr lang="en-US" dirty="0">
              <a:latin typeface="Palatino Linotype" panose="02040502050505030304" pitchFamily="18" charset="0"/>
            </a:endParaRPr>
          </a:p>
        </p:txBody>
      </p:sp>
    </p:spTree>
    <p:extLst>
      <p:ext uri="{BB962C8B-B14F-4D97-AF65-F5344CB8AC3E}">
        <p14:creationId xmlns:p14="http://schemas.microsoft.com/office/powerpoint/2010/main" val="272838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dirty="0" smtClean="0">
                <a:latin typeface="Palatino Linotype" panose="02040502050505030304" pitchFamily="18" charset="0"/>
              </a:rPr>
              <a:t>Scenario Update </a:t>
            </a:r>
            <a:r>
              <a:rPr lang="en-US" sz="3200" dirty="0">
                <a:latin typeface="Palatino Linotype" panose="02040502050505030304" pitchFamily="18" charset="0"/>
              </a:rPr>
              <a:t>		</a:t>
            </a:r>
          </a:p>
        </p:txBody>
      </p:sp>
      <p:sp>
        <p:nvSpPr>
          <p:cNvPr id="11267" name="Rectangle 3"/>
          <p:cNvSpPr>
            <a:spLocks noGrp="1" noChangeArrowheads="1"/>
          </p:cNvSpPr>
          <p:nvPr>
            <p:ph type="body" idx="1"/>
          </p:nvPr>
        </p:nvSpPr>
        <p:spPr>
          <a:xfrm>
            <a:off x="2141842" y="1991308"/>
            <a:ext cx="7360920" cy="4127500"/>
          </a:xfrm>
        </p:spPr>
        <p:txBody>
          <a:bodyPr/>
          <a:lstStyle/>
          <a:p>
            <a:r>
              <a:rPr lang="en-US" dirty="0">
                <a:latin typeface="Palatino Linotype" panose="02040502050505030304" pitchFamily="18" charset="0"/>
              </a:rPr>
              <a:t>School officials report to both hospitals.  The names of the injured and deceased have not yet been officially released however, due to social media a great deal of information has been generated, some of which is inaccurate. </a:t>
            </a:r>
          </a:p>
          <a:p>
            <a:r>
              <a:rPr lang="en-US" dirty="0">
                <a:latin typeface="Palatino Linotype" panose="02040502050505030304" pitchFamily="18" charset="0"/>
              </a:rPr>
              <a:t>Additionally, news of the bus crash has been reported by the media and several Vermont news station are requesting an interview with a school representative.</a:t>
            </a:r>
          </a:p>
          <a:p>
            <a:r>
              <a:rPr lang="en-US" dirty="0">
                <a:latin typeface="Palatino Linotype" panose="02040502050505030304" pitchFamily="18" charset="0"/>
              </a:rPr>
              <a:t>State police are having difficulty reaching the deceased’s parents who are currently traveling out of the State but have likely already been alerted to this incident via social media. </a:t>
            </a:r>
          </a:p>
        </p:txBody>
      </p:sp>
    </p:spTree>
    <p:extLst>
      <p:ext uri="{BB962C8B-B14F-4D97-AF65-F5344CB8AC3E}">
        <p14:creationId xmlns:p14="http://schemas.microsoft.com/office/powerpoint/2010/main" val="314978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en-US" b="0" dirty="0">
                <a:latin typeface="Palatino Linotype" panose="02040502050505030304" pitchFamily="18" charset="0"/>
              </a:rPr>
              <a:t>Discussion</a:t>
            </a:r>
          </a:p>
        </p:txBody>
      </p:sp>
      <p:sp>
        <p:nvSpPr>
          <p:cNvPr id="12291" name="Rectangle 3"/>
          <p:cNvSpPr>
            <a:spLocks noGrp="1" noChangeArrowheads="1"/>
          </p:cNvSpPr>
          <p:nvPr>
            <p:ph type="body" idx="1"/>
          </p:nvPr>
        </p:nvSpPr>
        <p:spPr>
          <a:xfrm>
            <a:off x="2446020" y="2283832"/>
            <a:ext cx="7360920" cy="5351318"/>
          </a:xfrm>
        </p:spPr>
        <p:txBody>
          <a:bodyPr/>
          <a:lstStyle/>
          <a:p>
            <a:pPr marL="231775" indent="-231775">
              <a:buFont typeface="Arial" panose="020B0604020202020204" pitchFamily="34" charset="0"/>
              <a:buChar char="•"/>
            </a:pPr>
            <a:r>
              <a:rPr lang="en-US" dirty="0" smtClean="0">
                <a:latin typeface="+mj-lt"/>
              </a:rPr>
              <a:t>How </a:t>
            </a:r>
            <a:r>
              <a:rPr lang="en-US" dirty="0">
                <a:latin typeface="+mj-lt"/>
              </a:rPr>
              <a:t>will you work with the police in notifying the parents of </a:t>
            </a:r>
            <a:r>
              <a:rPr lang="en-US" dirty="0" smtClean="0">
                <a:latin typeface="+mj-lt"/>
              </a:rPr>
              <a:t>        the </a:t>
            </a:r>
            <a:r>
              <a:rPr lang="en-US" dirty="0">
                <a:latin typeface="+mj-lt"/>
              </a:rPr>
              <a:t>deceased?</a:t>
            </a:r>
          </a:p>
          <a:p>
            <a:pPr marL="231775" indent="-231775">
              <a:buFont typeface="Arial" panose="020B0604020202020204" pitchFamily="34" charset="0"/>
              <a:buChar char="•"/>
            </a:pPr>
            <a:r>
              <a:rPr lang="en-US" dirty="0" smtClean="0">
                <a:latin typeface="Palatino Linotype" panose="02040502050505030304" pitchFamily="18" charset="0"/>
              </a:rPr>
              <a:t>How </a:t>
            </a:r>
            <a:r>
              <a:rPr lang="en-US" dirty="0">
                <a:latin typeface="Palatino Linotype" panose="02040502050505030304" pitchFamily="18" charset="0"/>
              </a:rPr>
              <a:t>will you communicate accurate information to the </a:t>
            </a:r>
            <a:r>
              <a:rPr lang="en-US" dirty="0" smtClean="0">
                <a:latin typeface="Palatino Linotype" panose="02040502050505030304" pitchFamily="18" charset="0"/>
              </a:rPr>
              <a:t>parents/ </a:t>
            </a:r>
            <a:r>
              <a:rPr lang="en-US" dirty="0">
                <a:latin typeface="Palatino Linotype" panose="02040502050505030304" pitchFamily="18" charset="0"/>
              </a:rPr>
              <a:t>family of the other students and staff who were on the bus?</a:t>
            </a:r>
          </a:p>
          <a:p>
            <a:pPr marL="173038" indent="-173038">
              <a:buFont typeface="Arial" panose="020B0604020202020204" pitchFamily="34" charset="0"/>
              <a:buChar char="•"/>
            </a:pPr>
            <a:r>
              <a:rPr lang="en-US" dirty="0" smtClean="0">
                <a:latin typeface="Palatino Linotype" panose="02040502050505030304" pitchFamily="18" charset="0"/>
              </a:rPr>
              <a:t>What </a:t>
            </a:r>
            <a:r>
              <a:rPr lang="en-US" dirty="0">
                <a:latin typeface="Palatino Linotype" panose="02040502050505030304" pitchFamily="18" charset="0"/>
              </a:rPr>
              <a:t>initial action, if any, will you take in speaking with the bus driver? </a:t>
            </a:r>
          </a:p>
          <a:p>
            <a:pPr marL="231775" indent="-231775">
              <a:buFont typeface="Arial" panose="020B0604020202020204" pitchFamily="34" charset="0"/>
              <a:buChar char="•"/>
            </a:pPr>
            <a:r>
              <a:rPr lang="en-US" dirty="0" smtClean="0">
                <a:latin typeface="Palatino Linotype" panose="02040502050505030304" pitchFamily="18" charset="0"/>
              </a:rPr>
              <a:t>How </a:t>
            </a:r>
            <a:r>
              <a:rPr lang="en-US" dirty="0">
                <a:latin typeface="Palatino Linotype" panose="02040502050505030304" pitchFamily="18" charset="0"/>
              </a:rPr>
              <a:t>will you coordinate and work with law enforcement during the investigation and </a:t>
            </a:r>
            <a:r>
              <a:rPr lang="en-US" dirty="0" smtClean="0">
                <a:latin typeface="Palatino Linotype" panose="02040502050505030304" pitchFamily="18" charset="0"/>
              </a:rPr>
              <a:t>in the days following the incident?</a:t>
            </a:r>
            <a:endParaRPr lang="en-US" dirty="0"/>
          </a:p>
          <a:p>
            <a:pPr marL="0" indent="0">
              <a:buNone/>
            </a:pPr>
            <a:endParaRPr lang="en-US" dirty="0">
              <a:solidFill>
                <a:srgbClr val="507372"/>
              </a:solidFill>
              <a:latin typeface="Palatino Linotype" panose="02040502050505030304" pitchFamily="18" charset="0"/>
            </a:endParaRPr>
          </a:p>
          <a:p>
            <a:pPr>
              <a:lnSpc>
                <a:spcPct val="80000"/>
              </a:lnSpc>
            </a:pPr>
            <a:endParaRPr lang="en-US" sz="1800" dirty="0"/>
          </a:p>
        </p:txBody>
      </p:sp>
    </p:spTree>
    <p:extLst>
      <p:ext uri="{BB962C8B-B14F-4D97-AF65-F5344CB8AC3E}">
        <p14:creationId xmlns:p14="http://schemas.microsoft.com/office/powerpoint/2010/main" val="240005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540" y="342900"/>
            <a:ext cx="7360920" cy="3638550"/>
          </a:xfrm>
        </p:spPr>
        <p:txBody>
          <a:bodyPr/>
          <a:lstStyle/>
          <a:p>
            <a:r>
              <a:rPr lang="en-US" dirty="0" smtClean="0">
                <a:latin typeface="Palatino Linotype" panose="02040502050505030304" pitchFamily="18" charset="0"/>
              </a:rPr>
              <a:t>Module 4: </a:t>
            </a:r>
            <a:br>
              <a:rPr lang="en-US" dirty="0" smtClean="0">
                <a:latin typeface="Palatino Linotype" panose="02040502050505030304" pitchFamily="18" charset="0"/>
              </a:rPr>
            </a:br>
            <a:r>
              <a:rPr lang="en-US" dirty="0" smtClean="0">
                <a:latin typeface="Palatino Linotype" panose="02040502050505030304" pitchFamily="18" charset="0"/>
              </a:rPr>
              <a:t>Recovery</a:t>
            </a:r>
            <a:endParaRPr lang="en-US" dirty="0">
              <a:latin typeface="Palatino Linotype" panose="02040502050505030304" pitchFamily="18" charset="0"/>
            </a:endParaRPr>
          </a:p>
        </p:txBody>
      </p:sp>
    </p:spTree>
    <p:extLst>
      <p:ext uri="{BB962C8B-B14F-4D97-AF65-F5344CB8AC3E}">
        <p14:creationId xmlns:p14="http://schemas.microsoft.com/office/powerpoint/2010/main" val="3682746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cenario</a:t>
            </a:r>
            <a:endParaRPr lang="en-US" dirty="0"/>
          </a:p>
        </p:txBody>
      </p:sp>
      <p:sp>
        <p:nvSpPr>
          <p:cNvPr id="3" name="Content Placeholder 2"/>
          <p:cNvSpPr>
            <a:spLocks noGrp="1"/>
          </p:cNvSpPr>
          <p:nvPr>
            <p:ph idx="1"/>
          </p:nvPr>
        </p:nvSpPr>
        <p:spPr>
          <a:xfrm>
            <a:off x="2270233" y="2012730"/>
            <a:ext cx="7793097" cy="3473669"/>
          </a:xfrm>
        </p:spPr>
        <p:txBody>
          <a:bodyPr>
            <a:normAutofit fontScale="77500" lnSpcReduction="20000"/>
          </a:bodyPr>
          <a:lstStyle/>
          <a:p>
            <a:endParaRPr lang="en-US" dirty="0">
              <a:latin typeface="Palatino Linotype" panose="02040502050505030304" pitchFamily="18" charset="0"/>
            </a:endParaRPr>
          </a:p>
          <a:p>
            <a:endParaRPr lang="en-US" dirty="0">
              <a:latin typeface="Palatino Linotype" panose="02040502050505030304" pitchFamily="18" charset="0"/>
            </a:endParaRPr>
          </a:p>
          <a:p>
            <a:r>
              <a:rPr lang="en-US" sz="2600" dirty="0">
                <a:latin typeface="Palatino Linotype" panose="02040502050505030304" pitchFamily="18" charset="0"/>
              </a:rPr>
              <a:t>The families of the deceased and injured have been notified, but some were previously made aware of the incident through social media.</a:t>
            </a:r>
          </a:p>
          <a:p>
            <a:r>
              <a:rPr lang="en-US" sz="2600" dirty="0">
                <a:latin typeface="Palatino Linotype" panose="02040502050505030304" pitchFamily="18" charset="0"/>
              </a:rPr>
              <a:t>Blood work from the bus driver showed high levels of marijuana in his system at the time of the crash. The driver is an employee of the school district.</a:t>
            </a:r>
          </a:p>
          <a:p>
            <a:endParaRPr lang="en-US" dirty="0">
              <a:latin typeface="Palatino Linotype" panose="02040502050505030304" pitchFamily="18" charset="0"/>
            </a:endParaRPr>
          </a:p>
          <a:p>
            <a:endParaRPr lang="en-US" dirty="0">
              <a:latin typeface="Palatino Linotype" panose="02040502050505030304" pitchFamily="18" charset="0"/>
            </a:endParaRPr>
          </a:p>
          <a:p>
            <a:pPr marL="194308" indent="0">
              <a:buNone/>
            </a:pPr>
            <a:r>
              <a:rPr lang="en-US" dirty="0">
                <a:latin typeface="Palatino Linotype" panose="02040502050505030304" pitchFamily="18" charset="0"/>
              </a:rPr>
              <a:t> </a:t>
            </a:r>
          </a:p>
          <a:p>
            <a:pPr marL="194308" indent="0">
              <a:buNone/>
            </a:pPr>
            <a:endParaRPr lang="en-US" dirty="0">
              <a:latin typeface="Palatino Linotype" panose="02040502050505030304" pitchFamily="18" charset="0"/>
            </a:endParaRPr>
          </a:p>
        </p:txBody>
      </p:sp>
    </p:spTree>
    <p:extLst>
      <p:ext uri="{BB962C8B-B14F-4D97-AF65-F5344CB8AC3E}">
        <p14:creationId xmlns:p14="http://schemas.microsoft.com/office/powerpoint/2010/main" val="401332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a:xfrm>
            <a:off x="2107719" y="2309400"/>
            <a:ext cx="7360920" cy="6881668"/>
          </a:xfrm>
        </p:spPr>
        <p:txBody>
          <a:bodyPr/>
          <a:lstStyle/>
          <a:p>
            <a:pPr>
              <a:buFont typeface="Arial" panose="020B0604020202020204" pitchFamily="34" charset="0"/>
              <a:buChar char="•"/>
            </a:pPr>
            <a:r>
              <a:rPr lang="en-US" dirty="0" smtClean="0">
                <a:latin typeface="Palatino Linotype" panose="02040502050505030304" pitchFamily="18" charset="0"/>
              </a:rPr>
              <a:t> How </a:t>
            </a:r>
            <a:r>
              <a:rPr lang="en-US" dirty="0">
                <a:latin typeface="Palatino Linotype" panose="02040502050505030304" pitchFamily="18" charset="0"/>
              </a:rPr>
              <a:t>will your crisis team deal with this event</a:t>
            </a:r>
            <a:r>
              <a:rPr lang="en-US" dirty="0" smtClean="0">
                <a:latin typeface="Palatino Linotype" panose="02040502050505030304" pitchFamily="18" charset="0"/>
              </a:rPr>
              <a:t>?</a:t>
            </a:r>
          </a:p>
          <a:p>
            <a:endParaRPr lang="en-US" dirty="0">
              <a:latin typeface="Palatino Linotype" panose="02040502050505030304" pitchFamily="18" charset="0"/>
            </a:endParaRPr>
          </a:p>
          <a:p>
            <a:pPr lvl="1">
              <a:buSzPct val="150000"/>
              <a:buFont typeface="Arial" panose="020B0604020202020204" pitchFamily="34" charset="0"/>
              <a:buChar char="•"/>
            </a:pPr>
            <a:r>
              <a:rPr lang="en-US" sz="2000" dirty="0">
                <a:latin typeface="Palatino Linotype" panose="02040502050505030304" pitchFamily="18" charset="0"/>
              </a:rPr>
              <a:t>If you do not have a crisis team, what other resources do you have available?  </a:t>
            </a:r>
          </a:p>
          <a:p>
            <a:pPr lvl="1">
              <a:buSzPct val="150000"/>
              <a:buFont typeface="Arial" panose="020B0604020202020204" pitchFamily="34" charset="0"/>
              <a:buChar char="•"/>
            </a:pPr>
            <a:r>
              <a:rPr lang="en-US" sz="2000" dirty="0">
                <a:latin typeface="Palatino Linotype" panose="02040502050505030304" pitchFamily="18" charset="0"/>
              </a:rPr>
              <a:t>Are there local mental health agencies whose services you can use and what is your relationship with those agencies?   </a:t>
            </a:r>
            <a:endParaRPr lang="en-US" sz="2000" dirty="0" smtClean="0">
              <a:latin typeface="Palatino Linotype" panose="02040502050505030304" pitchFamily="18" charset="0"/>
            </a:endParaRPr>
          </a:p>
          <a:p>
            <a:pPr marL="201168" lvl="1" indent="0">
              <a:buSzPct val="150000"/>
              <a:buNone/>
            </a:pPr>
            <a:endParaRPr lang="en-US" sz="2000" dirty="0">
              <a:latin typeface="Palatino Linotype" panose="02040502050505030304" pitchFamily="18" charset="0"/>
            </a:endParaRPr>
          </a:p>
          <a:p>
            <a:pPr>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steps will you take in working with law enforcement?  </a:t>
            </a:r>
          </a:p>
          <a:p>
            <a:pPr>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steps will you take related to the bus driver’s impairment?  </a:t>
            </a:r>
          </a:p>
          <a:p>
            <a:endParaRPr lang="en-US"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155433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1097280" y="2480216"/>
            <a:ext cx="10058400" cy="4023360"/>
          </a:xfrm>
        </p:spPr>
        <p:txBody>
          <a:bodyPr/>
          <a:lstStyle/>
          <a:p>
            <a:pPr>
              <a:buFont typeface="Arial" panose="020B0604020202020204" pitchFamily="34" charset="0"/>
              <a:buChar char="•"/>
            </a:pPr>
            <a:r>
              <a:rPr lang="en-US" dirty="0" smtClean="0">
                <a:latin typeface="Palatino Linotype" panose="02040502050505030304" pitchFamily="18" charset="0"/>
              </a:rPr>
              <a:t> What </a:t>
            </a:r>
            <a:r>
              <a:rPr lang="en-US" dirty="0">
                <a:latin typeface="Palatino Linotype" panose="02040502050505030304" pitchFamily="18" charset="0"/>
              </a:rPr>
              <a:t>is the procedure for notifying the community about an event like this?</a:t>
            </a:r>
          </a:p>
          <a:p>
            <a:pPr>
              <a:buFont typeface="Arial" panose="020B0604020202020204" pitchFamily="34" charset="0"/>
              <a:buChar char="•"/>
            </a:pPr>
            <a:r>
              <a:rPr lang="en-US" dirty="0" smtClean="0">
                <a:latin typeface="Palatino Linotype" panose="02040502050505030304" pitchFamily="18" charset="0"/>
              </a:rPr>
              <a:t> Who </a:t>
            </a:r>
            <a:r>
              <a:rPr lang="en-US" dirty="0">
                <a:latin typeface="Palatino Linotype" panose="02040502050505030304" pitchFamily="18" charset="0"/>
              </a:rPr>
              <a:t>from the school is the representative that speaks with the media? </a:t>
            </a:r>
            <a:endParaRPr lang="en-US" dirty="0" smtClean="0">
              <a:latin typeface="Palatino Linotype" panose="02040502050505030304" pitchFamily="18" charset="0"/>
            </a:endParaRPr>
          </a:p>
          <a:p>
            <a:endParaRPr lang="en-US" dirty="0">
              <a:latin typeface="Palatino Linotype" panose="02040502050505030304" pitchFamily="18" charset="0"/>
            </a:endParaRPr>
          </a:p>
          <a:p>
            <a:pPr lvl="1">
              <a:buSzPct val="100000"/>
              <a:buFont typeface="Wingdings" panose="05000000000000000000" pitchFamily="2" charset="2"/>
              <a:buChar char="q"/>
            </a:pPr>
            <a:r>
              <a:rPr lang="en-US" sz="2000" dirty="0">
                <a:latin typeface="Palatino Linotype" panose="02040502050505030304" pitchFamily="18" charset="0"/>
              </a:rPr>
              <a:t>What information will you release and why or why not</a:t>
            </a:r>
            <a:r>
              <a:rPr lang="en-US" sz="2000" dirty="0" smtClean="0">
                <a:latin typeface="Palatino Linotype" panose="02040502050505030304" pitchFamily="18" charset="0"/>
              </a:rPr>
              <a:t>?</a:t>
            </a:r>
          </a:p>
          <a:p>
            <a:pPr marL="201168" lvl="1" indent="0">
              <a:buSzPct val="100000"/>
              <a:buNone/>
            </a:pPr>
            <a:endParaRPr lang="en-US" sz="2000" dirty="0">
              <a:latin typeface="Palatino Linotype" panose="02040502050505030304" pitchFamily="18" charset="0"/>
            </a:endParaRPr>
          </a:p>
          <a:p>
            <a:pPr lvl="1">
              <a:buSzPct val="100000"/>
              <a:buFont typeface="Wingdings" panose="05000000000000000000" pitchFamily="2" charset="2"/>
              <a:buChar char="q"/>
            </a:pPr>
            <a:r>
              <a:rPr lang="en-US" sz="2000" dirty="0">
                <a:latin typeface="Palatino Linotype" panose="02040502050505030304" pitchFamily="18" charset="0"/>
              </a:rPr>
              <a:t>What are the procedures for this? </a:t>
            </a:r>
            <a:endParaRPr lang="en-US" sz="2000" dirty="0" smtClean="0">
              <a:latin typeface="Palatino Linotype" panose="02040502050505030304" pitchFamily="18" charset="0"/>
            </a:endParaRPr>
          </a:p>
          <a:p>
            <a:pPr marL="201168" lvl="1" indent="0">
              <a:buSzPct val="100000"/>
              <a:buNone/>
            </a:pPr>
            <a:endParaRPr lang="en-US" sz="2000"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63950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191694" y="2356053"/>
            <a:ext cx="7360920" cy="6881668"/>
          </a:xfrm>
        </p:spPr>
        <p:txBody>
          <a:bodyPr/>
          <a:lstStyle/>
          <a:p>
            <a:pPr>
              <a:buFont typeface="Arial" panose="020B0604020202020204" pitchFamily="34" charset="0"/>
              <a:buChar char="•"/>
            </a:pPr>
            <a:r>
              <a:rPr lang="en-US" dirty="0" smtClean="0">
                <a:latin typeface="Palatino Linotype" panose="02040502050505030304" pitchFamily="18" charset="0"/>
              </a:rPr>
              <a:t> Will </a:t>
            </a:r>
            <a:r>
              <a:rPr lang="en-US" dirty="0">
                <a:latin typeface="Palatino Linotype" panose="02040502050505030304" pitchFamily="18" charset="0"/>
              </a:rPr>
              <a:t>there be a day of memoriam? </a:t>
            </a:r>
          </a:p>
          <a:p>
            <a:pPr marL="173038" indent="-173038">
              <a:buFont typeface="Arial" panose="020B0604020202020204" pitchFamily="34" charset="0"/>
              <a:buChar char="•"/>
            </a:pPr>
            <a:r>
              <a:rPr lang="en-US" dirty="0" smtClean="0">
                <a:latin typeface="Palatino Linotype" panose="02040502050505030304" pitchFamily="18" charset="0"/>
              </a:rPr>
              <a:t>What mental health services will be provided to you school community following this incident?</a:t>
            </a:r>
          </a:p>
          <a:p>
            <a:pPr marL="173038" indent="-173038">
              <a:buFont typeface="Arial" panose="020B0604020202020204" pitchFamily="34" charset="0"/>
              <a:buChar char="•"/>
            </a:pPr>
            <a:r>
              <a:rPr lang="en-US" dirty="0" smtClean="0">
                <a:latin typeface="Palatino Linotype" panose="02040502050505030304" pitchFamily="18" charset="0"/>
              </a:rPr>
              <a:t>Who will make the decision about the continuation of classes   following this incident?</a:t>
            </a:r>
          </a:p>
          <a:p>
            <a:pPr marL="173038" indent="-173038">
              <a:buFont typeface="Arial" panose="020B0604020202020204" pitchFamily="34" charset="0"/>
              <a:buChar char="•"/>
            </a:pPr>
            <a:r>
              <a:rPr lang="en-US" dirty="0" smtClean="0">
                <a:latin typeface="Palatino Linotype" panose="02040502050505030304" pitchFamily="18" charset="0"/>
              </a:rPr>
              <a:t>What </a:t>
            </a:r>
            <a:r>
              <a:rPr lang="en-US" dirty="0">
                <a:latin typeface="Palatino Linotype" panose="02040502050505030304" pitchFamily="18" charset="0"/>
              </a:rPr>
              <a:t>kinds of messaging are we providing families and the media?</a:t>
            </a:r>
          </a:p>
          <a:p>
            <a:pPr marL="173038" indent="-173038">
              <a:buFont typeface="Arial" panose="020B0604020202020204" pitchFamily="34" charset="0"/>
              <a:buChar char="•"/>
            </a:pPr>
            <a:r>
              <a:rPr lang="en-US" dirty="0" smtClean="0">
                <a:latin typeface="Palatino Linotype" panose="02040502050505030304" pitchFamily="18" charset="0"/>
              </a:rPr>
              <a:t>Will </a:t>
            </a:r>
            <a:r>
              <a:rPr lang="en-US" dirty="0">
                <a:latin typeface="Palatino Linotype" panose="02040502050505030304" pitchFamily="18" charset="0"/>
              </a:rPr>
              <a:t>you coordinate any media releases or press conferences </a:t>
            </a:r>
            <a:r>
              <a:rPr lang="en-US" dirty="0" smtClean="0">
                <a:latin typeface="Palatino Linotype" panose="02040502050505030304" pitchFamily="18" charset="0"/>
              </a:rPr>
              <a:t> with </a:t>
            </a:r>
            <a:r>
              <a:rPr lang="en-US" dirty="0">
                <a:latin typeface="Palatino Linotype" panose="02040502050505030304" pitchFamily="18" charset="0"/>
              </a:rPr>
              <a:t>law enforcement? </a:t>
            </a:r>
            <a:endParaRPr lang="en-US" dirty="0" smtClean="0">
              <a:latin typeface="Palatino Linotype" panose="02040502050505030304" pitchFamily="18" charset="0"/>
            </a:endParaRPr>
          </a:p>
          <a:p>
            <a:pPr marL="173038" indent="-173038">
              <a:buFont typeface="Arial" panose="020B0604020202020204" pitchFamily="34" charset="0"/>
              <a:buChar char="•"/>
            </a:pPr>
            <a:r>
              <a:rPr lang="en-US" dirty="0" smtClean="0">
                <a:latin typeface="Palatino Linotype" panose="02040502050505030304" pitchFamily="18" charset="0"/>
              </a:rPr>
              <a:t>Based </a:t>
            </a:r>
            <a:r>
              <a:rPr lang="en-US" dirty="0">
                <a:latin typeface="Palatino Linotype" panose="02040502050505030304" pitchFamily="18" charset="0"/>
              </a:rPr>
              <a:t>on this scenario, what changes will you make in your EOP?</a:t>
            </a:r>
          </a:p>
          <a:p>
            <a:pPr marL="194308" indent="0">
              <a:buNone/>
            </a:pPr>
            <a:endParaRPr lang="en-US" dirty="0">
              <a:latin typeface="Palatino Linotype" panose="02040502050505030304" pitchFamily="18" charset="0"/>
            </a:endParaRPr>
          </a:p>
          <a:p>
            <a:pPr marL="194308" indent="0">
              <a:buNone/>
            </a:pPr>
            <a:endParaRPr lang="en-US" dirty="0"/>
          </a:p>
        </p:txBody>
      </p:sp>
    </p:spTree>
    <p:extLst>
      <p:ext uri="{BB962C8B-B14F-4D97-AF65-F5344CB8AC3E}">
        <p14:creationId xmlns:p14="http://schemas.microsoft.com/office/powerpoint/2010/main" val="296918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Welcome and Introductions</a:t>
            </a:r>
            <a:endParaRPr lang="en-US" dirty="0">
              <a:latin typeface="Palatino Linotype" panose="02040502050505030304" pitchFamily="18" charset="0"/>
            </a:endParaRPr>
          </a:p>
        </p:txBody>
      </p:sp>
      <p:sp>
        <p:nvSpPr>
          <p:cNvPr id="3" name="Content Placeholder 2"/>
          <p:cNvSpPr>
            <a:spLocks noGrp="1"/>
          </p:cNvSpPr>
          <p:nvPr>
            <p:ph idx="1"/>
          </p:nvPr>
        </p:nvSpPr>
        <p:spPr>
          <a:xfrm>
            <a:off x="1097280" y="2138313"/>
            <a:ext cx="7360920" cy="3933536"/>
          </a:xfrm>
        </p:spPr>
        <p:txBody>
          <a:bodyPr/>
          <a:lstStyle/>
          <a:p>
            <a:r>
              <a:rPr lang="en-US" dirty="0">
                <a:latin typeface="Palatino Linotype" panose="02040502050505030304" pitchFamily="18" charset="0"/>
              </a:rPr>
              <a:t>Opening Remarks</a:t>
            </a:r>
          </a:p>
          <a:p>
            <a:r>
              <a:rPr lang="en-US" dirty="0">
                <a:latin typeface="Palatino Linotype" panose="02040502050505030304" pitchFamily="18" charset="0"/>
              </a:rPr>
              <a:t>Facilitator</a:t>
            </a:r>
          </a:p>
          <a:p>
            <a:r>
              <a:rPr lang="en-US" dirty="0">
                <a:latin typeface="Palatino Linotype" panose="02040502050505030304" pitchFamily="18" charset="0"/>
              </a:rPr>
              <a:t>Introductions</a:t>
            </a:r>
          </a:p>
          <a:p>
            <a:r>
              <a:rPr lang="en-US" dirty="0">
                <a:latin typeface="Palatino Linotype" panose="02040502050505030304" pitchFamily="18" charset="0"/>
              </a:rPr>
              <a:t>Hosting Agency</a:t>
            </a:r>
          </a:p>
          <a:p>
            <a:r>
              <a:rPr lang="en-US" dirty="0">
                <a:latin typeface="Palatino Linotype" panose="02040502050505030304" pitchFamily="18" charset="0"/>
              </a:rPr>
              <a:t>Participants</a:t>
            </a:r>
          </a:p>
          <a:p>
            <a:r>
              <a:rPr lang="en-US" dirty="0">
                <a:latin typeface="Palatino Linotype" panose="02040502050505030304" pitchFamily="18" charset="0"/>
              </a:rPr>
              <a:t>Exercise Staff</a:t>
            </a:r>
          </a:p>
        </p:txBody>
      </p:sp>
      <p:pic>
        <p:nvPicPr>
          <p:cNvPr id="5" name="Picture 4" descr="Kenya National Government Pandemic Disaster Response Table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4013" y="1939636"/>
            <a:ext cx="4389474" cy="3140365"/>
          </a:xfrm>
          <a:prstGeom prst="rect">
            <a:avLst/>
          </a:prstGeom>
        </p:spPr>
      </p:pic>
    </p:spTree>
    <p:extLst>
      <p:ext uri="{BB962C8B-B14F-4D97-AF65-F5344CB8AC3E}">
        <p14:creationId xmlns:p14="http://schemas.microsoft.com/office/powerpoint/2010/main" val="1200578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r>
              <a:rPr lang="en-US" b="0" dirty="0" err="1">
                <a:latin typeface="Palatino Linotype" panose="02040502050505030304" pitchFamily="18" charset="0"/>
              </a:rPr>
              <a:t>Hotwash</a:t>
            </a:r>
            <a:endParaRPr lang="en-US" b="0" dirty="0">
              <a:latin typeface="Palatino Linotype" panose="02040502050505030304" pitchFamily="18" charset="0"/>
            </a:endParaRPr>
          </a:p>
        </p:txBody>
      </p:sp>
      <p:sp>
        <p:nvSpPr>
          <p:cNvPr id="13315" name="Rectangle 3"/>
          <p:cNvSpPr>
            <a:spLocks noGrp="1" noChangeArrowheads="1"/>
          </p:cNvSpPr>
          <p:nvPr>
            <p:ph type="body" idx="1"/>
          </p:nvPr>
        </p:nvSpPr>
        <p:spPr>
          <a:xfrm>
            <a:off x="1184078" y="1803958"/>
            <a:ext cx="7360920" cy="3933536"/>
          </a:xfrm>
        </p:spPr>
        <p:txBody>
          <a:bodyPr/>
          <a:lstStyle/>
          <a:p>
            <a:pPr marL="341313" indent="-147638">
              <a:buFont typeface="Arial" panose="020B0604020202020204" pitchFamily="34" charset="0"/>
              <a:buChar char="•"/>
            </a:pPr>
            <a:r>
              <a:rPr lang="en-US" altLang="en-US" dirty="0" smtClean="0">
                <a:latin typeface="Palatino Linotype" panose="02040502050505030304" pitchFamily="18" charset="0"/>
                <a:ea typeface="ＭＳ Ｐゴシック" charset="-128"/>
              </a:rPr>
              <a:t>Did </a:t>
            </a:r>
            <a:r>
              <a:rPr lang="en-US" altLang="en-US" dirty="0">
                <a:latin typeface="Palatino Linotype" panose="02040502050505030304" pitchFamily="18" charset="0"/>
                <a:ea typeface="ＭＳ Ｐゴシック" charset="-128"/>
              </a:rPr>
              <a:t>this exercise increase your awareness of needs related to a school event that occurs away from the school campus?                                        </a:t>
            </a:r>
          </a:p>
          <a:p>
            <a:pPr marL="341313" indent="-147638">
              <a:buFont typeface="Arial" panose="020B0604020202020204" pitchFamily="34" charset="0"/>
              <a:buChar char="•"/>
            </a:pPr>
            <a:r>
              <a:rPr lang="en-US" altLang="en-US" dirty="0" smtClean="0">
                <a:latin typeface="Palatino Linotype" panose="02040502050505030304" pitchFamily="18" charset="0"/>
                <a:ea typeface="ＭＳ Ｐゴシック" charset="-128"/>
              </a:rPr>
              <a:t>What </a:t>
            </a:r>
            <a:r>
              <a:rPr lang="en-US" altLang="en-US" dirty="0">
                <a:latin typeface="Palatino Linotype" panose="02040502050505030304" pitchFamily="18" charset="0"/>
                <a:ea typeface="ＭＳ Ｐゴシック" charset="-128"/>
              </a:rPr>
              <a:t>changes will you make, if any, to your EOP in order to properly prepare for and handle an incident similar to this? </a:t>
            </a:r>
          </a:p>
          <a:p>
            <a:pPr marL="400050" indent="-206375">
              <a:buFont typeface="Arial" panose="020B0604020202020204" pitchFamily="34" charset="0"/>
              <a:buChar char="•"/>
            </a:pPr>
            <a:r>
              <a:rPr lang="en-US" altLang="en-US" dirty="0" smtClean="0">
                <a:latin typeface="Palatino Linotype" panose="02040502050505030304" pitchFamily="18" charset="0"/>
                <a:ea typeface="ＭＳ Ｐゴシック" charset="-128"/>
              </a:rPr>
              <a:t>Are </a:t>
            </a:r>
            <a:r>
              <a:rPr lang="en-US" altLang="en-US" dirty="0">
                <a:latin typeface="Palatino Linotype" panose="02040502050505030304" pitchFamily="18" charset="0"/>
                <a:ea typeface="ＭＳ Ｐゴシック" charset="-128"/>
              </a:rPr>
              <a:t>there resources that you have not previously identified, that you feel you would need in order to effectively handle this kind of situation</a:t>
            </a:r>
            <a:r>
              <a:rPr lang="en-US" altLang="en-US" dirty="0" smtClean="0">
                <a:latin typeface="Palatino Linotype" panose="02040502050505030304" pitchFamily="18" charset="0"/>
                <a:ea typeface="ＭＳ Ｐゴシック" charset="-128"/>
              </a:rPr>
              <a:t>?</a:t>
            </a:r>
          </a:p>
          <a:p>
            <a:endParaRPr lang="en-US" altLang="en-US" dirty="0">
              <a:latin typeface="Palatino Linotype" panose="02040502050505030304" pitchFamily="18" charset="0"/>
              <a:ea typeface="ＭＳ Ｐゴシック" charset="-128"/>
            </a:endParaRPr>
          </a:p>
          <a:p>
            <a:pPr marL="971550" lvl="1" indent="-282575">
              <a:buSzPct val="100000"/>
              <a:buFont typeface="Wingdings" panose="05000000000000000000" pitchFamily="2" charset="2"/>
              <a:buChar char="q"/>
            </a:pPr>
            <a:r>
              <a:rPr lang="en-US" altLang="en-US" sz="2000" dirty="0" smtClean="0">
                <a:latin typeface="Palatino Linotype" panose="02040502050505030304" pitchFamily="18" charset="0"/>
                <a:ea typeface="ＭＳ Ｐゴシック" charset="-128"/>
              </a:rPr>
              <a:t>If </a:t>
            </a:r>
            <a:r>
              <a:rPr lang="en-US" altLang="en-US" sz="2000" dirty="0">
                <a:latin typeface="Palatino Linotype" panose="02040502050505030304" pitchFamily="18" charset="0"/>
                <a:ea typeface="ＭＳ Ｐゴシック" charset="-128"/>
              </a:rPr>
              <a:t>so, what next steps will you take to become more </a:t>
            </a:r>
            <a:r>
              <a:rPr lang="en-US" altLang="en-US" sz="2000" dirty="0" smtClean="0">
                <a:latin typeface="Palatino Linotype" panose="02040502050505030304" pitchFamily="18" charset="0"/>
                <a:ea typeface="ＭＳ Ｐゴシック" charset="-128"/>
              </a:rPr>
              <a:t> prepared</a:t>
            </a:r>
            <a:r>
              <a:rPr lang="en-US" altLang="en-US" sz="2000" dirty="0">
                <a:latin typeface="Palatino Linotype" panose="02040502050505030304" pitchFamily="18" charset="0"/>
                <a:ea typeface="ＭＳ Ｐゴシック" charset="-128"/>
              </a:rPr>
              <a:t>?</a:t>
            </a:r>
          </a:p>
          <a:p>
            <a:endParaRPr lang="en-US" dirty="0"/>
          </a:p>
        </p:txBody>
      </p:sp>
    </p:spTree>
    <p:extLst>
      <p:ext uri="{BB962C8B-B14F-4D97-AF65-F5344CB8AC3E}">
        <p14:creationId xmlns:p14="http://schemas.microsoft.com/office/powerpoint/2010/main" val="199639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76" y="423450"/>
            <a:ext cx="6135624" cy="472662"/>
          </a:xfrm>
        </p:spPr>
        <p:txBody>
          <a:bodyPr/>
          <a:lstStyle/>
          <a:p>
            <a:r>
              <a:rPr lang="en-US" sz="2800" dirty="0">
                <a:latin typeface="Palatino Linotype" panose="02040502050505030304" pitchFamily="18" charset="0"/>
              </a:rPr>
              <a:t>Where do we go from here?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4859549"/>
              </p:ext>
            </p:extLst>
          </p:nvPr>
        </p:nvGraphicFramePr>
        <p:xfrm>
          <a:off x="2351315" y="1791476"/>
          <a:ext cx="7116603" cy="4284986"/>
        </p:xfrm>
        <a:graphic>
          <a:graphicData uri="http://schemas.openxmlformats.org/drawingml/2006/table">
            <a:tbl>
              <a:tblPr firstRow="1" bandRow="1">
                <a:tableStyleId>{5C22544A-7EE6-4342-B048-85BDC9FD1C3A}</a:tableStyleId>
              </a:tblPr>
              <a:tblGrid>
                <a:gridCol w="2372201">
                  <a:extLst>
                    <a:ext uri="{9D8B030D-6E8A-4147-A177-3AD203B41FA5}">
                      <a16:colId xmlns:a16="http://schemas.microsoft.com/office/drawing/2014/main" val="20000"/>
                    </a:ext>
                  </a:extLst>
                </a:gridCol>
                <a:gridCol w="2372201">
                  <a:extLst>
                    <a:ext uri="{9D8B030D-6E8A-4147-A177-3AD203B41FA5}">
                      <a16:colId xmlns:a16="http://schemas.microsoft.com/office/drawing/2014/main" val="20001"/>
                    </a:ext>
                  </a:extLst>
                </a:gridCol>
                <a:gridCol w="2372201">
                  <a:extLst>
                    <a:ext uri="{9D8B030D-6E8A-4147-A177-3AD203B41FA5}">
                      <a16:colId xmlns:a16="http://schemas.microsoft.com/office/drawing/2014/main" val="20002"/>
                    </a:ext>
                  </a:extLst>
                </a:gridCol>
              </a:tblGrid>
              <a:tr h="543462">
                <a:tc>
                  <a:txBody>
                    <a:bodyPr/>
                    <a:lstStyle/>
                    <a:p>
                      <a:r>
                        <a:rPr lang="en-US" dirty="0" smtClean="0">
                          <a:solidFill>
                            <a:srgbClr val="507372"/>
                          </a:solidFill>
                        </a:rPr>
                        <a:t>Specific Issues Identified</a:t>
                      </a:r>
                      <a:endParaRPr lang="en-US" dirty="0">
                        <a:solidFill>
                          <a:srgbClr val="507372"/>
                        </a:solidFill>
                      </a:endParaRPr>
                    </a:p>
                  </a:txBody>
                  <a:tcPr>
                    <a:solidFill>
                      <a:srgbClr val="B0C8C7"/>
                    </a:solidFill>
                  </a:tcPr>
                </a:tc>
                <a:tc>
                  <a:txBody>
                    <a:bodyPr/>
                    <a:lstStyle/>
                    <a:p>
                      <a:r>
                        <a:rPr lang="en-US" dirty="0" smtClean="0">
                          <a:solidFill>
                            <a:srgbClr val="507372"/>
                          </a:solidFill>
                        </a:rPr>
                        <a:t>Person</a:t>
                      </a:r>
                      <a:r>
                        <a:rPr lang="en-US" baseline="0" dirty="0" smtClean="0">
                          <a:solidFill>
                            <a:srgbClr val="507372"/>
                          </a:solidFill>
                        </a:rPr>
                        <a:t> assigned to follow-up</a:t>
                      </a:r>
                      <a:endParaRPr lang="en-US" dirty="0">
                        <a:solidFill>
                          <a:srgbClr val="507372"/>
                        </a:solidFill>
                      </a:endParaRPr>
                    </a:p>
                  </a:txBody>
                  <a:tcPr>
                    <a:solidFill>
                      <a:srgbClr val="B0C8C7"/>
                    </a:solidFill>
                  </a:tcPr>
                </a:tc>
                <a:tc>
                  <a:txBody>
                    <a:bodyPr/>
                    <a:lstStyle/>
                    <a:p>
                      <a:r>
                        <a:rPr lang="en-US" dirty="0" smtClean="0">
                          <a:solidFill>
                            <a:srgbClr val="507372"/>
                          </a:solidFill>
                        </a:rPr>
                        <a:t>Timeline</a:t>
                      </a:r>
                      <a:r>
                        <a:rPr lang="en-US" baseline="0" dirty="0" smtClean="0">
                          <a:solidFill>
                            <a:srgbClr val="507372"/>
                          </a:solidFill>
                        </a:rPr>
                        <a:t> of completion</a:t>
                      </a:r>
                    </a:p>
                    <a:p>
                      <a:r>
                        <a:rPr lang="en-US" baseline="0" dirty="0" smtClean="0">
                          <a:solidFill>
                            <a:srgbClr val="507372"/>
                          </a:solidFill>
                        </a:rPr>
                        <a:t>3, 6, 9 months…</a:t>
                      </a:r>
                      <a:endParaRPr lang="en-US" dirty="0">
                        <a:solidFill>
                          <a:srgbClr val="507372"/>
                        </a:solidFill>
                      </a:endParaRPr>
                    </a:p>
                  </a:txBody>
                  <a:tcPr>
                    <a:solidFill>
                      <a:srgbClr val="B0C8C7"/>
                    </a:solidFill>
                  </a:tcPr>
                </a:tc>
                <a:extLst>
                  <a:ext uri="{0D108BD9-81ED-4DB2-BD59-A6C34878D82A}">
                    <a16:rowId xmlns:a16="http://schemas.microsoft.com/office/drawing/2014/main" val="10000"/>
                  </a:ext>
                </a:extLst>
              </a:tr>
              <a:tr h="182245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10001"/>
                  </a:ext>
                </a:extLst>
              </a:tr>
              <a:tr h="1822453">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tc>
                  <a:txBody>
                    <a:bodyPr/>
                    <a:lstStyle/>
                    <a:p>
                      <a:endParaRPr lang="en-US" dirty="0">
                        <a:solidFill>
                          <a:srgbClr val="507372"/>
                        </a:solidFill>
                      </a:endParaRPr>
                    </a:p>
                  </a:txBody>
                  <a:tcPr>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273568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the Vermont School Safety Center</a:t>
            </a:r>
            <a:endParaRPr lang="en-US" dirty="0"/>
          </a:p>
        </p:txBody>
      </p:sp>
      <p:sp>
        <p:nvSpPr>
          <p:cNvPr id="3" name="Content Placeholder 2"/>
          <p:cNvSpPr>
            <a:spLocks noGrp="1"/>
          </p:cNvSpPr>
          <p:nvPr>
            <p:ph idx="1"/>
          </p:nvPr>
        </p:nvSpPr>
        <p:spPr>
          <a:xfrm>
            <a:off x="1097280" y="2526868"/>
            <a:ext cx="10058400" cy="4023360"/>
          </a:xfrm>
        </p:spPr>
        <p:txBody>
          <a:bodyPr/>
          <a:lstStyle/>
          <a:p>
            <a:r>
              <a:rPr lang="en-US" dirty="0" smtClean="0">
                <a:latin typeface="+mj-lt"/>
              </a:rPr>
              <a:t>Web Site </a:t>
            </a:r>
            <a:r>
              <a:rPr lang="en-US" dirty="0" smtClean="0">
                <a:latin typeface="+mj-lt"/>
                <a:hlinkClick r:id="rId2"/>
              </a:rPr>
              <a:t>Vermont School Safety Center Web Site</a:t>
            </a:r>
            <a:endParaRPr lang="en-US" dirty="0" smtClean="0">
              <a:latin typeface="+mj-lt"/>
            </a:endParaRPr>
          </a:p>
          <a:p>
            <a:endParaRPr lang="en-US" dirty="0">
              <a:latin typeface="+mj-lt"/>
            </a:endParaRPr>
          </a:p>
          <a:p>
            <a:r>
              <a:rPr lang="en-US" dirty="0" smtClean="0">
                <a:latin typeface="+mj-lt"/>
              </a:rPr>
              <a:t>Twitter </a:t>
            </a:r>
            <a:r>
              <a:rPr lang="en-US" dirty="0" smtClean="0">
                <a:latin typeface="+mj-lt"/>
                <a:hlinkClick r:id="rId3"/>
              </a:rPr>
              <a:t>https://twitter.com/vted_safeschool</a:t>
            </a:r>
            <a:endParaRPr lang="en-US" dirty="0">
              <a:latin typeface="+mj-lt"/>
            </a:endParaRPr>
          </a:p>
        </p:txBody>
      </p:sp>
    </p:spTree>
    <p:extLst>
      <p:ext uri="{BB962C8B-B14F-4D97-AF65-F5344CB8AC3E}">
        <p14:creationId xmlns:p14="http://schemas.microsoft.com/office/powerpoint/2010/main" val="3237983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smtClean="0">
                <a:solidFill>
                  <a:schemeClr val="tx1"/>
                </a:solidFill>
              </a:rPr>
              <a:t>Stay Connected With Us</a:t>
            </a:r>
            <a:endParaRPr lang="en-US" sz="4800" b="1" dirty="0">
              <a:solidFill>
                <a:schemeClr val="tx1"/>
              </a:solidFill>
            </a:endParaRPr>
          </a:p>
        </p:txBody>
      </p:sp>
      <p:sp>
        <p:nvSpPr>
          <p:cNvPr id="6" name="Shape 447"/>
          <p:cNvSpPr>
            <a:spLocks noChangeArrowheads="1"/>
          </p:cNvSpPr>
          <p:nvPr/>
        </p:nvSpPr>
        <p:spPr bwMode="auto">
          <a:xfrm>
            <a:off x="2840728" y="1009655"/>
            <a:ext cx="7721105" cy="2843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www.facebook.com/margolishealy</a:t>
            </a:r>
          </a:p>
          <a:p>
            <a:pPr defTabSz="411163">
              <a:lnSpc>
                <a:spcPct val="280000"/>
              </a:lnSpc>
            </a:pPr>
            <a:r>
              <a:rPr lang="en-US" sz="2200" dirty="0">
                <a:solidFill>
                  <a:schemeClr val="accent6">
                    <a:lumMod val="50000"/>
                  </a:schemeClr>
                </a:solidFill>
                <a:latin typeface="Helvetica Neue Medium" charset="0"/>
                <a:cs typeface="Helvetica Neue Medium" charset="0"/>
                <a:sym typeface="Helvetica Neue Medium" charset="0"/>
              </a:rPr>
              <a:t>www.linkedin.com/company/margolis-healy-&amp;-</a:t>
            </a:r>
            <a:r>
              <a:rPr lang="en-US" sz="2200" dirty="0" smtClean="0">
                <a:solidFill>
                  <a:schemeClr val="accent6">
                    <a:lumMod val="50000"/>
                  </a:schemeClr>
                </a:solidFill>
                <a:latin typeface="Helvetica Neue Medium" charset="0"/>
                <a:cs typeface="Helvetica Neue Medium" charset="0"/>
                <a:sym typeface="Helvetica Neue Medium" charset="0"/>
              </a:rPr>
              <a:t>associates</a:t>
            </a:r>
          </a:p>
        </p:txBody>
      </p:sp>
      <p:pic>
        <p:nvPicPr>
          <p:cNvPr id="7" name="Twitter-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408" y="1288294"/>
            <a:ext cx="779630" cy="779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8" name="facebook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3592" y="2163518"/>
            <a:ext cx="846800" cy="849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9" name="linkedin-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837" y="3131472"/>
            <a:ext cx="722099" cy="72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732" y="5256376"/>
            <a:ext cx="2718201" cy="69465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6807" y="4941869"/>
            <a:ext cx="5952903" cy="1009158"/>
          </a:xfrm>
          <a:prstGeom prst="rect">
            <a:avLst/>
          </a:prstGeom>
        </p:spPr>
      </p:pic>
      <p:pic>
        <p:nvPicPr>
          <p:cNvPr id="12" name="Picture 6" descr="Image result for national center for campus public safet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62" y="4756934"/>
            <a:ext cx="1797373" cy="1797373"/>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1225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Goals</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289110"/>
            <a:ext cx="7360920" cy="4127500"/>
          </a:xfrm>
        </p:spPr>
        <p:txBody>
          <a:bodyPr/>
          <a:lstStyle/>
          <a:p>
            <a:r>
              <a:rPr lang="en-US" dirty="0">
                <a:latin typeface="Palatino Linotype" panose="02040502050505030304" pitchFamily="18" charset="0"/>
              </a:rPr>
              <a:t>Test plans to prepare for, respond to, and recover from an vehicular crash situation near our school.</a:t>
            </a:r>
          </a:p>
          <a:p>
            <a:r>
              <a:rPr lang="en-US" dirty="0">
                <a:latin typeface="Palatino Linotype" panose="02040502050505030304" pitchFamily="18" charset="0"/>
              </a:rPr>
              <a:t>Ensure effective coordination of plans and actions with school and community partners.</a:t>
            </a:r>
          </a:p>
          <a:p>
            <a:r>
              <a:rPr lang="en-US" dirty="0">
                <a:latin typeface="Palatino Linotype" panose="02040502050505030304" pitchFamily="18" charset="0"/>
              </a:rPr>
              <a:t>Strengthen relationships with our response partners. </a:t>
            </a:r>
          </a:p>
          <a:p>
            <a:r>
              <a:rPr lang="en-US" dirty="0">
                <a:latin typeface="Palatino Linotype" panose="02040502050505030304" pitchFamily="18" charset="0"/>
              </a:rPr>
              <a:t>Identify areas for improvement and develop a corrective action plan</a:t>
            </a:r>
            <a:r>
              <a:rPr lang="en-US" dirty="0"/>
              <a:t>.</a:t>
            </a:r>
          </a:p>
          <a:p>
            <a:endParaRPr lang="en-US" dirty="0"/>
          </a:p>
        </p:txBody>
      </p:sp>
    </p:spTree>
    <p:extLst>
      <p:ext uri="{BB962C8B-B14F-4D97-AF65-F5344CB8AC3E}">
        <p14:creationId xmlns:p14="http://schemas.microsoft.com/office/powerpoint/2010/main" val="189070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710" y="423450"/>
            <a:ext cx="5406390" cy="514350"/>
          </a:xfrm>
        </p:spPr>
        <p:txBody>
          <a:bodyPr/>
          <a:lstStyle/>
          <a:p>
            <a:r>
              <a:rPr lang="en-US" sz="2400" dirty="0">
                <a:latin typeface="Palatino Linotype" panose="02040502050505030304" pitchFamily="18" charset="0"/>
              </a:rPr>
              <a:t>Objectives and Core Capabilities </a:t>
            </a:r>
          </a:p>
        </p:txBody>
      </p:sp>
      <p:sp>
        <p:nvSpPr>
          <p:cNvPr id="5" name="Content Placeholder 4"/>
          <p:cNvSpPr>
            <a:spLocks noGrp="1"/>
          </p:cNvSpPr>
          <p:nvPr>
            <p:ph idx="1"/>
          </p:nvPr>
        </p:nvSpPr>
        <p:spPr>
          <a:xfrm>
            <a:off x="1238250" y="1977541"/>
            <a:ext cx="7360920" cy="4222580"/>
          </a:xfrm>
        </p:spPr>
        <p:txBody>
          <a:bodyPr/>
          <a:lstStyle/>
          <a:p>
            <a:endParaRPr lang="en-US" dirty="0">
              <a:latin typeface="Palatino Linotype" panose="02040502050505030304" pitchFamily="18" charset="0"/>
            </a:endParaRPr>
          </a:p>
          <a:p>
            <a:r>
              <a:rPr lang="en-US" dirty="0">
                <a:latin typeface="Palatino Linotype" panose="02040502050505030304" pitchFamily="18" charset="0"/>
              </a:rPr>
              <a:t>Assess the roles and responsibilities of the school administration and staff in testing evacuation, emergency response and recovery efforts.</a:t>
            </a:r>
          </a:p>
          <a:p>
            <a:r>
              <a:rPr lang="en-US" dirty="0">
                <a:latin typeface="Palatino Linotype" panose="02040502050505030304" pitchFamily="18" charset="0"/>
              </a:rPr>
              <a:t>Assess the ability to effectively test the notification and activation procedures of the School community</a:t>
            </a:r>
          </a:p>
          <a:p>
            <a:r>
              <a:rPr lang="en-US" dirty="0">
                <a:latin typeface="Palatino Linotype" panose="02040502050505030304" pitchFamily="18" charset="0"/>
              </a:rPr>
              <a:t>Determine strengths and weaknesses in local coordination and integration of response resources. Identify critical issues and potential solutions</a:t>
            </a:r>
          </a:p>
          <a:p>
            <a:r>
              <a:rPr lang="en-US" dirty="0">
                <a:latin typeface="Palatino Linotype" panose="02040502050505030304" pitchFamily="18" charset="0"/>
              </a:rPr>
              <a:t>Test the abilities of utilizing Critical Transportation </a:t>
            </a:r>
          </a:p>
          <a:p>
            <a:endParaRPr lang="en-US" dirty="0">
              <a:latin typeface="Palatino Linotype" panose="02040502050505030304" pitchFamily="18" charset="0"/>
            </a:endParaRPr>
          </a:p>
          <a:p>
            <a:endParaRPr lang="en-US" dirty="0"/>
          </a:p>
        </p:txBody>
      </p:sp>
    </p:spTree>
    <p:extLst>
      <p:ext uri="{BB962C8B-B14F-4D97-AF65-F5344CB8AC3E}">
        <p14:creationId xmlns:p14="http://schemas.microsoft.com/office/powerpoint/2010/main" val="352553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Palatino Linotype" panose="02040502050505030304" pitchFamily="18" charset="0"/>
              </a:rPr>
              <a:t>Participants Roles and Responsibilities </a:t>
            </a:r>
          </a:p>
        </p:txBody>
      </p:sp>
      <p:sp>
        <p:nvSpPr>
          <p:cNvPr id="5" name="Content Placeholder 4"/>
          <p:cNvSpPr>
            <a:spLocks noGrp="1"/>
          </p:cNvSpPr>
          <p:nvPr>
            <p:ph idx="1"/>
          </p:nvPr>
        </p:nvSpPr>
        <p:spPr>
          <a:xfrm>
            <a:off x="1097280" y="2202873"/>
            <a:ext cx="7360920" cy="4655127"/>
          </a:xfrm>
        </p:spPr>
        <p:txBody>
          <a:bodyPr/>
          <a:lstStyle/>
          <a:p>
            <a:r>
              <a:rPr lang="en-US" u="sng" dirty="0">
                <a:latin typeface="Palatino Linotype" panose="02040502050505030304" pitchFamily="18" charset="0"/>
              </a:rPr>
              <a:t>Players</a:t>
            </a:r>
            <a:r>
              <a:rPr lang="en-US" dirty="0">
                <a:latin typeface="Palatino Linotype" panose="02040502050505030304" pitchFamily="18" charset="0"/>
              </a:rPr>
              <a:t>: Respond to the situation presented, based on expert knowledge of response procedures, current plans and procedures, and insights derived from training.</a:t>
            </a:r>
          </a:p>
          <a:p>
            <a:r>
              <a:rPr lang="en-US" u="sng" dirty="0">
                <a:latin typeface="Palatino Linotype" panose="02040502050505030304" pitchFamily="18" charset="0"/>
              </a:rPr>
              <a:t>Facilitator(s): </a:t>
            </a:r>
            <a:r>
              <a:rPr lang="en-US" dirty="0">
                <a:latin typeface="Palatino Linotype" panose="02040502050505030304" pitchFamily="18" charset="0"/>
              </a:rPr>
              <a:t>Responsible for moderating and keeping participant discussions focused on exercise objectives and core capabilities, and ensuring relevant issues are explored; provide situational updates and additional information; resolve questions as required.</a:t>
            </a:r>
          </a:p>
        </p:txBody>
      </p:sp>
    </p:spTree>
    <p:extLst>
      <p:ext uri="{BB962C8B-B14F-4D97-AF65-F5344CB8AC3E}">
        <p14:creationId xmlns:p14="http://schemas.microsoft.com/office/powerpoint/2010/main" val="34614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Exercise Structure</a:t>
            </a:r>
            <a:endParaRPr lang="en-US" dirty="0">
              <a:latin typeface="Palatino Linotype" panose="02040502050505030304" pitchFamily="18" charset="0"/>
            </a:endParaRPr>
          </a:p>
        </p:txBody>
      </p:sp>
      <p:sp>
        <p:nvSpPr>
          <p:cNvPr id="5" name="Content Placeholder 4"/>
          <p:cNvSpPr>
            <a:spLocks noGrp="1"/>
          </p:cNvSpPr>
          <p:nvPr>
            <p:ph idx="1"/>
          </p:nvPr>
        </p:nvSpPr>
        <p:spPr>
          <a:xfrm>
            <a:off x="1097280" y="2267434"/>
            <a:ext cx="7360920" cy="3924300"/>
          </a:xfrm>
        </p:spPr>
        <p:txBody>
          <a:bodyPr/>
          <a:lstStyle/>
          <a:p>
            <a:r>
              <a:rPr lang="en-US" dirty="0">
                <a:latin typeface="Palatino Linotype" panose="02040502050505030304" pitchFamily="18" charset="0"/>
              </a:rPr>
              <a:t>A scenario-driven, facilitated discussion-based exercise</a:t>
            </a:r>
          </a:p>
          <a:p>
            <a:r>
              <a:rPr lang="en-US" dirty="0">
                <a:latin typeface="Palatino Linotype" panose="02040502050505030304" pitchFamily="18" charset="0"/>
              </a:rPr>
              <a:t>The exercise is divided in </a:t>
            </a:r>
            <a:r>
              <a:rPr lang="en-US" dirty="0" smtClean="0">
                <a:latin typeface="Palatino Linotype" panose="02040502050505030304" pitchFamily="18" charset="0"/>
              </a:rPr>
              <a:t>four </a:t>
            </a:r>
            <a:r>
              <a:rPr lang="en-US" dirty="0">
                <a:latin typeface="Palatino Linotype" panose="02040502050505030304" pitchFamily="18" charset="0"/>
              </a:rPr>
              <a:t>modules:</a:t>
            </a:r>
          </a:p>
          <a:p>
            <a:pPr lvl="2">
              <a:buFont typeface="Courier New" panose="02070309020205020404" pitchFamily="49" charset="0"/>
              <a:buChar char="o"/>
            </a:pPr>
            <a:r>
              <a:rPr lang="en-US" sz="2000" dirty="0">
                <a:latin typeface="Palatino Linotype" panose="02040502050505030304" pitchFamily="18" charset="0"/>
              </a:rPr>
              <a:t>Module 1: Initial Response – Scenario Background</a:t>
            </a:r>
          </a:p>
          <a:p>
            <a:pPr lvl="2">
              <a:buFont typeface="Courier New" panose="02070309020205020404" pitchFamily="49" charset="0"/>
              <a:buChar char="o"/>
            </a:pPr>
            <a:r>
              <a:rPr lang="en-US" sz="2000" dirty="0">
                <a:latin typeface="Palatino Linotype" panose="02040502050505030304" pitchFamily="18" charset="0"/>
              </a:rPr>
              <a:t>Module 2: Response – Scenario Update #1 </a:t>
            </a:r>
          </a:p>
          <a:p>
            <a:pPr lvl="2">
              <a:buFont typeface="Courier New" panose="02070309020205020404" pitchFamily="49" charset="0"/>
              <a:buChar char="o"/>
            </a:pPr>
            <a:r>
              <a:rPr lang="en-US" sz="2000" dirty="0">
                <a:latin typeface="Palatino Linotype" panose="02040502050505030304" pitchFamily="18" charset="0"/>
              </a:rPr>
              <a:t>Module 3: Response  – Scenario Update #2</a:t>
            </a:r>
          </a:p>
          <a:p>
            <a:pPr lvl="2">
              <a:buFont typeface="Courier New" panose="02070309020205020404" pitchFamily="49" charset="0"/>
              <a:buChar char="o"/>
            </a:pPr>
            <a:r>
              <a:rPr lang="en-US" sz="2000" dirty="0">
                <a:latin typeface="Palatino Linotype" panose="02040502050505030304" pitchFamily="18" charset="0"/>
              </a:rPr>
              <a:t>Module 4: Recovery – Scenario Update #3</a:t>
            </a:r>
          </a:p>
          <a:p>
            <a:r>
              <a:rPr lang="en-US" dirty="0">
                <a:latin typeface="Palatino Linotype" panose="02040502050505030304" pitchFamily="18" charset="0"/>
              </a:rPr>
              <a:t>Debrief </a:t>
            </a:r>
          </a:p>
          <a:p>
            <a:pPr marL="194308" indent="0">
              <a:buNone/>
            </a:pPr>
            <a:endParaRPr lang="en-US" dirty="0"/>
          </a:p>
        </p:txBody>
      </p:sp>
    </p:spTree>
    <p:extLst>
      <p:ext uri="{BB962C8B-B14F-4D97-AF65-F5344CB8AC3E}">
        <p14:creationId xmlns:p14="http://schemas.microsoft.com/office/powerpoint/2010/main" val="205585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latino Linotype" panose="02040502050505030304" pitchFamily="18" charset="0"/>
              </a:rPr>
              <a:t>Rules for Players</a:t>
            </a:r>
            <a:endParaRPr lang="en-US" dirty="0">
              <a:latin typeface="Palatino Linotype" panose="02040502050505030304" pitchFamily="18" charset="0"/>
            </a:endParaRPr>
          </a:p>
        </p:txBody>
      </p:sp>
      <p:sp>
        <p:nvSpPr>
          <p:cNvPr id="5" name="Content Placeholder 4"/>
          <p:cNvSpPr>
            <a:spLocks noGrp="1"/>
          </p:cNvSpPr>
          <p:nvPr>
            <p:ph idx="1"/>
          </p:nvPr>
        </p:nvSpPr>
        <p:spPr>
          <a:xfrm>
            <a:off x="1031965" y="2424232"/>
            <a:ext cx="10058400" cy="4023360"/>
          </a:xfrm>
        </p:spPr>
        <p:txBody>
          <a:bodyPr/>
          <a:lstStyle/>
          <a:p>
            <a:r>
              <a:rPr lang="en-US" dirty="0">
                <a:latin typeface="Palatino Linotype" panose="02040502050505030304" pitchFamily="18" charset="0"/>
              </a:rPr>
              <a:t>There are no right or wrong answers/ideas.</a:t>
            </a:r>
          </a:p>
          <a:p>
            <a:r>
              <a:rPr lang="en-US" dirty="0">
                <a:latin typeface="Palatino Linotype" panose="02040502050505030304" pitchFamily="18" charset="0"/>
              </a:rPr>
              <a:t>Varying viewpoints are expected and will be respected.</a:t>
            </a:r>
          </a:p>
          <a:p>
            <a:r>
              <a:rPr lang="en-US" dirty="0">
                <a:latin typeface="Palatino Linotype" panose="02040502050505030304" pitchFamily="18" charset="0"/>
              </a:rPr>
              <a:t>“Exercise decisions” are not precedent setting.</a:t>
            </a:r>
          </a:p>
          <a:p>
            <a:r>
              <a:rPr lang="en-US" dirty="0">
                <a:latin typeface="Palatino Linotype" panose="02040502050505030304" pitchFamily="18" charset="0"/>
              </a:rPr>
              <a:t>Players are encouraged to consider different approaches and suggest improvements/“Think outside the box.”</a:t>
            </a:r>
          </a:p>
          <a:p>
            <a:endParaRPr lang="en-US" dirty="0">
              <a:latin typeface="Palatino Linotype" panose="02040502050505030304" pitchFamily="18" charset="0"/>
            </a:endParaRPr>
          </a:p>
        </p:txBody>
      </p:sp>
    </p:spTree>
    <p:extLst>
      <p:ext uri="{BB962C8B-B14F-4D97-AF65-F5344CB8AC3E}">
        <p14:creationId xmlns:p14="http://schemas.microsoft.com/office/powerpoint/2010/main" val="389806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r>
              <a:rPr lang="en-US" b="0" dirty="0">
                <a:latin typeface="Palatino Linotype" panose="02040502050505030304" pitchFamily="18" charset="0"/>
              </a:rPr>
              <a:t>Ground Rules</a:t>
            </a:r>
          </a:p>
        </p:txBody>
      </p:sp>
      <p:sp>
        <p:nvSpPr>
          <p:cNvPr id="5123" name="Rectangle 3"/>
          <p:cNvSpPr>
            <a:spLocks noGrp="1" noChangeArrowheads="1"/>
          </p:cNvSpPr>
          <p:nvPr>
            <p:ph type="body" idx="1"/>
          </p:nvPr>
        </p:nvSpPr>
        <p:spPr>
          <a:xfrm>
            <a:off x="1097280" y="2202025"/>
            <a:ext cx="7360920" cy="4787900"/>
          </a:xfrm>
        </p:spPr>
        <p:txBody>
          <a:bodyPr/>
          <a:lstStyle/>
          <a:p>
            <a:pPr>
              <a:lnSpc>
                <a:spcPct val="90000"/>
              </a:lnSpc>
            </a:pPr>
            <a:r>
              <a:rPr lang="en-US" u="sng" dirty="0">
                <a:latin typeface="Palatino Linotype" panose="02040502050505030304" pitchFamily="18" charset="0"/>
              </a:rPr>
              <a:t>This is not a test</a:t>
            </a:r>
            <a:r>
              <a:rPr lang="en-US" dirty="0">
                <a:latin typeface="Palatino Linotype" panose="02040502050505030304" pitchFamily="18" charset="0"/>
              </a:rPr>
              <a:t> of current capabilities and plans. </a:t>
            </a:r>
            <a:r>
              <a:rPr lang="en-US" u="sng" dirty="0">
                <a:latin typeface="Palatino Linotype" panose="02040502050505030304" pitchFamily="18" charset="0"/>
              </a:rPr>
              <a:t>It is a discussion</a:t>
            </a:r>
            <a:r>
              <a:rPr lang="en-US" dirty="0">
                <a:latin typeface="Palatino Linotype" panose="02040502050505030304" pitchFamily="18" charset="0"/>
              </a:rPr>
              <a:t> of probable responses to a hypothetical </a:t>
            </a:r>
            <a:r>
              <a:rPr lang="en-US" dirty="0" smtClean="0">
                <a:latin typeface="Palatino Linotype" panose="02040502050505030304" pitchFamily="18" charset="0"/>
              </a:rPr>
              <a:t>emergency. </a:t>
            </a:r>
          </a:p>
          <a:p>
            <a:pPr>
              <a:lnSpc>
                <a:spcPct val="90000"/>
              </a:lnSpc>
            </a:pPr>
            <a:r>
              <a:rPr lang="en-US" dirty="0" smtClean="0">
                <a:latin typeface="Palatino Linotype" panose="02040502050505030304" pitchFamily="18" charset="0"/>
              </a:rPr>
              <a:t>The </a:t>
            </a:r>
            <a:r>
              <a:rPr lang="en-US" dirty="0">
                <a:latin typeface="Palatino Linotype" panose="02040502050505030304" pitchFamily="18" charset="0"/>
              </a:rPr>
              <a:t>exercise will be an open dialogue. All ideas and input are welcome.</a:t>
            </a:r>
          </a:p>
          <a:p>
            <a:pPr>
              <a:lnSpc>
                <a:spcPct val="90000"/>
              </a:lnSpc>
            </a:pPr>
            <a:r>
              <a:rPr lang="en-US" dirty="0">
                <a:latin typeface="Palatino Linotype" panose="02040502050505030304" pitchFamily="18" charset="0"/>
              </a:rPr>
              <a:t>One person speaks at a time.</a:t>
            </a:r>
          </a:p>
          <a:p>
            <a:pPr>
              <a:lnSpc>
                <a:spcPct val="90000"/>
              </a:lnSpc>
            </a:pPr>
            <a:r>
              <a:rPr lang="en-US" dirty="0">
                <a:latin typeface="Palatino Linotype" panose="02040502050505030304" pitchFamily="18" charset="0"/>
              </a:rPr>
              <a:t>The scenario will be accepted as is. However, the facilitator may make modifications as deemed appropriate.</a:t>
            </a:r>
          </a:p>
          <a:p>
            <a:pPr>
              <a:lnSpc>
                <a:spcPct val="90000"/>
              </a:lnSpc>
            </a:pPr>
            <a:r>
              <a:rPr lang="en-US" dirty="0">
                <a:latin typeface="Palatino Linotype" panose="02040502050505030304" pitchFamily="18" charset="0"/>
              </a:rPr>
              <a:t>No hypothetical resources are available.</a:t>
            </a:r>
          </a:p>
        </p:txBody>
      </p:sp>
    </p:spTree>
    <p:extLst>
      <p:ext uri="{BB962C8B-B14F-4D97-AF65-F5344CB8AC3E}">
        <p14:creationId xmlns:p14="http://schemas.microsoft.com/office/powerpoint/2010/main" val="291290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2181877DC9514881312BF5050FEAAA" ma:contentTypeVersion="16" ma:contentTypeDescription="Create a new document." ma:contentTypeScope="" ma:versionID="bfd45f215bc2bbcbba48abfd6a8cea4b">
  <xsd:schema xmlns:xsd="http://www.w3.org/2001/XMLSchema" xmlns:xs="http://www.w3.org/2001/XMLSchema" xmlns:p="http://schemas.microsoft.com/office/2006/metadata/properties" xmlns:ns1="http://schemas.microsoft.com/sharepoint/v3" xmlns:ns2="bfd5df63-3380-4cc2-bf3c-fed3300bef9b" xmlns:ns3="4478deb5-a6d3-42dd-b2b7-acac074ba7c3" xmlns:ns4="http://schemas.microsoft.com/sharepoint/v4" targetNamespace="http://schemas.microsoft.com/office/2006/metadata/properties" ma:root="true" ma:fieldsID="601897e752cc01917236d79020d64334" ns1:_="" ns2:_="" ns3:_="" ns4:_="">
    <xsd:import namespace="http://schemas.microsoft.com/sharepoint/v3"/>
    <xsd:import namespace="bfd5df63-3380-4cc2-bf3c-fed3300bef9b"/>
    <xsd:import namespace="4478deb5-a6d3-42dd-b2b7-acac074ba7c3"/>
    <xsd:import namespace="http://schemas.microsoft.com/sharepoint/v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IconOverlay"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d5df63-3380-4cc2-bf3c-fed3300bef9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8deb5-a6d3-42dd-b2b7-acac074ba7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conOverlay xmlns="http://schemas.microsoft.com/sharepoint/v4"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D8D56E1-656F-4ECC-A1BF-868724B258A9}"/>
</file>

<file path=customXml/itemProps2.xml><?xml version="1.0" encoding="utf-8"?>
<ds:datastoreItem xmlns:ds="http://schemas.openxmlformats.org/officeDocument/2006/customXml" ds:itemID="{AD058A87-D337-417E-91A3-FB4335DC1BEA}"/>
</file>

<file path=customXml/itemProps3.xml><?xml version="1.0" encoding="utf-8"?>
<ds:datastoreItem xmlns:ds="http://schemas.openxmlformats.org/officeDocument/2006/customXml" ds:itemID="{E500B926-8BEC-4478-AD51-26D7124F23DB}"/>
</file>

<file path=docProps/app.xml><?xml version="1.0" encoding="utf-8"?>
<Properties xmlns="http://schemas.openxmlformats.org/officeDocument/2006/extended-properties" xmlns:vt="http://schemas.openxmlformats.org/officeDocument/2006/docPropsVTypes">
  <Template>Retrospect</Template>
  <TotalTime>3509</TotalTime>
  <Words>1612</Words>
  <Application>Microsoft Office PowerPoint</Application>
  <PresentationFormat>Widescreen</PresentationFormat>
  <Paragraphs>190</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ＭＳ Ｐゴシック</vt:lpstr>
      <vt:lpstr>Arial</vt:lpstr>
      <vt:lpstr>Calibri</vt:lpstr>
      <vt:lpstr>Courier New</vt:lpstr>
      <vt:lpstr>Franklin Gothic Book</vt:lpstr>
      <vt:lpstr>Helvetica Neue Medium</vt:lpstr>
      <vt:lpstr>Palatino Linotype</vt:lpstr>
      <vt:lpstr>Wingdings</vt:lpstr>
      <vt:lpstr>Retrospect</vt:lpstr>
      <vt:lpstr>Team Bus Crash</vt:lpstr>
      <vt:lpstr>Exercise Agenda</vt:lpstr>
      <vt:lpstr>Welcome and Introductions</vt:lpstr>
      <vt:lpstr>Exercise Goals</vt:lpstr>
      <vt:lpstr>Objectives and Core Capabilities </vt:lpstr>
      <vt:lpstr>Participants Roles and Responsibilities </vt:lpstr>
      <vt:lpstr>Exercise Structure</vt:lpstr>
      <vt:lpstr>Rules for Players</vt:lpstr>
      <vt:lpstr>Ground Rules</vt:lpstr>
      <vt:lpstr>Assumptions and Artificialities </vt:lpstr>
      <vt:lpstr>Exercise Schedule</vt:lpstr>
      <vt:lpstr>Tabletop Processes</vt:lpstr>
      <vt:lpstr>Exercise Guidelines</vt:lpstr>
      <vt:lpstr>Module 1</vt:lpstr>
      <vt:lpstr>Scenario</vt:lpstr>
      <vt:lpstr>Scenario</vt:lpstr>
      <vt:lpstr>Discussion</vt:lpstr>
      <vt:lpstr>Discussion</vt:lpstr>
      <vt:lpstr>Module 2:  Response </vt:lpstr>
      <vt:lpstr>Scenario </vt:lpstr>
      <vt:lpstr>Discussion</vt:lpstr>
      <vt:lpstr>Module 3:  Response - Scenario Update</vt:lpstr>
      <vt:lpstr>Scenario Update   </vt:lpstr>
      <vt:lpstr>Discussion</vt:lpstr>
      <vt:lpstr>Module 4:  Recovery</vt:lpstr>
      <vt:lpstr>Scenario</vt:lpstr>
      <vt:lpstr>Discussion </vt:lpstr>
      <vt:lpstr>Discussion</vt:lpstr>
      <vt:lpstr>Discussion</vt:lpstr>
      <vt:lpstr>Hotwash</vt:lpstr>
      <vt:lpstr>Where do we go from here?</vt:lpstr>
      <vt:lpstr>Contact the Vermont School Safety Center</vt:lpstr>
      <vt:lpstr>PowerPoint Presentation</vt:lpstr>
    </vt:vector>
  </TitlesOfParts>
  <Company>Cozen O'Connor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Julie</dc:creator>
  <cp:lastModifiedBy>Barbic, Dee</cp:lastModifiedBy>
  <cp:revision>72</cp:revision>
  <dcterms:created xsi:type="dcterms:W3CDTF">2019-06-01T18:47:12Z</dcterms:created>
  <dcterms:modified xsi:type="dcterms:W3CDTF">2019-08-26T15:57:07Z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0x010100C42181877DC9514881312BF5050FEAAA</vt:lpwstr>
  </property>
</Properties>
</file>