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5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19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10</a:t>
            </a:fld>
            <a:endParaRPr lang="en-US" dirty="0"/>
          </a:p>
        </p:txBody>
      </p:sp>
    </p:spTree>
    <p:extLst>
      <p:ext uri="{BB962C8B-B14F-4D97-AF65-F5344CB8AC3E}">
        <p14:creationId xmlns:p14="http://schemas.microsoft.com/office/powerpoint/2010/main" val="82735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19</a:t>
            </a:fld>
            <a:endParaRPr lang="en-US" dirty="0"/>
          </a:p>
        </p:txBody>
      </p:sp>
    </p:spTree>
    <p:extLst>
      <p:ext uri="{BB962C8B-B14F-4D97-AF65-F5344CB8AC3E}">
        <p14:creationId xmlns:p14="http://schemas.microsoft.com/office/powerpoint/2010/main" val="3482504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57682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alatino Linotype" panose="02040502050505030304" pitchFamily="18" charset="0"/>
              </a:rPr>
              <a:t>Custodial Interference </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r>
              <a:rPr lang="en-US" dirty="0" smtClean="0">
                <a:latin typeface="Palatino Linotype" panose="02040502050505030304" pitchFamily="18" charset="0"/>
              </a:rPr>
              <a:t>Tabletop Exercise</a:t>
            </a:r>
            <a:endParaRPr lang="en-US" dirty="0">
              <a:latin typeface="Palatino Linotype" panose="02040502050505030304" pitchFamily="18" charset="0"/>
            </a:endParaRPr>
          </a:p>
        </p:txBody>
      </p:sp>
    </p:spTree>
    <p:extLst>
      <p:ext uri="{BB962C8B-B14F-4D97-AF65-F5344CB8AC3E}">
        <p14:creationId xmlns:p14="http://schemas.microsoft.com/office/powerpoint/2010/main" val="21624495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1097280" y="2155372"/>
            <a:ext cx="7360920" cy="4787900"/>
          </a:xfrm>
        </p:spPr>
        <p:txBody>
          <a:bodyPr/>
          <a:lstStyle/>
          <a:p>
            <a:pPr>
              <a:lnSpc>
                <a:spcPct val="90000"/>
              </a:lnSpc>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a:t>
            </a:r>
            <a:r>
              <a:rPr lang="en-US" dirty="0" smtClean="0">
                <a:latin typeface="Palatino Linotype" panose="02040502050505030304" pitchFamily="18" charset="0"/>
              </a:rPr>
              <a:t>emergency.</a:t>
            </a:r>
            <a:endParaRPr lang="en-US" dirty="0">
              <a:latin typeface="Palatino Linotype" panose="02040502050505030304" pitchFamily="18" charset="0"/>
            </a:endParaRPr>
          </a:p>
          <a:p>
            <a:pPr>
              <a:lnSpc>
                <a:spcPct val="90000"/>
              </a:lnSpc>
            </a:pPr>
            <a:r>
              <a:rPr lang="en-US" dirty="0">
                <a:latin typeface="Palatino Linotype" panose="02040502050505030304" pitchFamily="18" charset="0"/>
              </a:rPr>
              <a:t>The exercise will be an open dialogue. All ideas and input are welcome.</a:t>
            </a:r>
          </a:p>
          <a:p>
            <a:pPr>
              <a:lnSpc>
                <a:spcPct val="90000"/>
              </a:lnSpc>
            </a:pPr>
            <a:r>
              <a:rPr lang="en-US" dirty="0">
                <a:latin typeface="Palatino Linotype" panose="02040502050505030304" pitchFamily="18" charset="0"/>
              </a:rPr>
              <a:t>One 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334845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1097280" y="2189584"/>
            <a:ext cx="7360920" cy="4506191"/>
          </a:xfrm>
        </p:spPr>
        <p:txBody>
          <a:bodyPr/>
          <a:lstStyle/>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352253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Schedule</a:t>
            </a:r>
            <a:endParaRPr lang="en-US" dirty="0">
              <a:latin typeface="Palatino Linotype" panose="02040502050505030304" pitchFamily="18" charset="0"/>
            </a:endParaRPr>
          </a:p>
        </p:txBody>
      </p:sp>
      <p:sp>
        <p:nvSpPr>
          <p:cNvPr id="5" name="Content Placeholder 4"/>
          <p:cNvSpPr>
            <a:spLocks noGrp="1"/>
          </p:cNvSpPr>
          <p:nvPr>
            <p:ph idx="1"/>
          </p:nvPr>
        </p:nvSpPr>
        <p:spPr>
          <a:xfrm>
            <a:off x="1097280" y="1737360"/>
            <a:ext cx="6655720" cy="4919004"/>
          </a:xfrm>
        </p:spPr>
        <p:txBody>
          <a:bodyPr>
            <a:normAutofit fontScale="92500" lnSpcReduction="20000"/>
          </a:bodyPr>
          <a:lstStyle/>
          <a:p>
            <a:endParaRPr lang="en-US" sz="1400" dirty="0">
              <a:latin typeface="Franklin Gothic Book" panose="020B0503020102020204" pitchFamily="34" charset="0"/>
            </a:endParaRPr>
          </a:p>
          <a:p>
            <a:r>
              <a:rPr lang="en-US" sz="1600" dirty="0">
                <a:latin typeface="Palatino Linotype" panose="02040502050505030304" pitchFamily="18" charset="0"/>
              </a:rPr>
              <a:t>Exercise Logistics and Set-up				</a:t>
            </a:r>
          </a:p>
          <a:p>
            <a:r>
              <a:rPr lang="en-US" sz="1600" dirty="0">
                <a:latin typeface="Palatino Linotype" panose="02040502050505030304" pitchFamily="18" charset="0"/>
              </a:rPr>
              <a:t>Registration				</a:t>
            </a:r>
          </a:p>
          <a:p>
            <a:r>
              <a:rPr lang="en-US" sz="1600" dirty="0">
                <a:latin typeface="Palatino Linotype" panose="02040502050505030304" pitchFamily="18" charset="0"/>
              </a:rPr>
              <a:t>Welcome and Introductions				</a:t>
            </a:r>
          </a:p>
          <a:p>
            <a:r>
              <a:rPr lang="en-US" sz="1600" dirty="0">
                <a:latin typeface="Palatino Linotype" panose="02040502050505030304" pitchFamily="18" charset="0"/>
              </a:rPr>
              <a:t>Exercise Overview					</a:t>
            </a:r>
          </a:p>
          <a:p>
            <a:r>
              <a:rPr lang="en-US" sz="1600" dirty="0">
                <a:latin typeface="Palatino Linotype" panose="02040502050505030304" pitchFamily="18" charset="0"/>
              </a:rPr>
              <a:t>Module 1: Initial Response – Scenario Background 		</a:t>
            </a:r>
          </a:p>
          <a:p>
            <a:r>
              <a:rPr lang="en-US" sz="1600" dirty="0">
                <a:latin typeface="Palatino Linotype" panose="02040502050505030304" pitchFamily="18" charset="0"/>
              </a:rPr>
              <a:t>Break					</a:t>
            </a:r>
          </a:p>
          <a:p>
            <a:r>
              <a:rPr lang="en-US" sz="1600" dirty="0">
                <a:latin typeface="Palatino Linotype" panose="02040502050505030304" pitchFamily="18" charset="0"/>
              </a:rPr>
              <a:t>Module 2: Response </a:t>
            </a:r>
          </a:p>
          <a:p>
            <a:r>
              <a:rPr lang="en-US" sz="1600" dirty="0">
                <a:latin typeface="Palatino Linotype" panose="02040502050505030304" pitchFamily="18" charset="0"/>
              </a:rPr>
              <a:t>Module 3: Response- Update 1				</a:t>
            </a:r>
          </a:p>
          <a:p>
            <a:r>
              <a:rPr lang="en-US" sz="1600" dirty="0">
                <a:latin typeface="Palatino Linotype" panose="02040502050505030304" pitchFamily="18" charset="0"/>
              </a:rPr>
              <a:t>Module 4: Recovery </a:t>
            </a:r>
          </a:p>
          <a:p>
            <a:r>
              <a:rPr lang="en-US" sz="1600" dirty="0">
                <a:latin typeface="Palatino Linotype" panose="02040502050505030304" pitchFamily="18" charset="0"/>
              </a:rPr>
              <a:t>Break					</a:t>
            </a:r>
          </a:p>
          <a:p>
            <a:r>
              <a:rPr lang="en-US" sz="1600" dirty="0">
                <a:latin typeface="Palatino Linotype" panose="02040502050505030304" pitchFamily="18" charset="0"/>
              </a:rPr>
              <a:t>Hot Wash					</a:t>
            </a:r>
          </a:p>
          <a:p>
            <a:r>
              <a:rPr lang="en-US" sz="1600" dirty="0">
                <a:latin typeface="Palatino Linotype" panose="02040502050505030304" pitchFamily="18" charset="0"/>
              </a:rPr>
              <a:t>Closing Comments					</a:t>
            </a:r>
          </a:p>
          <a:p>
            <a:r>
              <a:rPr lang="en-US" sz="1600" dirty="0">
                <a:latin typeface="Palatino Linotype" panose="02040502050505030304" pitchFamily="18" charset="0"/>
              </a:rPr>
              <a:t>Debrief </a:t>
            </a:r>
            <a:r>
              <a:rPr lang="en-US" sz="1400" dirty="0">
                <a:latin typeface="Franklin Gothic Book" panose="020B0503020102020204" pitchFamily="34" charset="0"/>
              </a:rPr>
              <a:t>			</a:t>
            </a:r>
          </a:p>
          <a:p>
            <a:endParaRPr lang="en-US" sz="1400" dirty="0"/>
          </a:p>
        </p:txBody>
      </p:sp>
    </p:spTree>
    <p:extLst>
      <p:ext uri="{BB962C8B-B14F-4D97-AF65-F5344CB8AC3E}">
        <p14:creationId xmlns:p14="http://schemas.microsoft.com/office/powerpoint/2010/main" val="32084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1097280" y="2156667"/>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386340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1097280" y="2244790"/>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42010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alatino Linotype" panose="02040502050505030304" pitchFamily="18" charset="0"/>
              </a:rPr>
              <a:t>Module 1</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r>
              <a:rPr lang="en-US" dirty="0" smtClean="0">
                <a:latin typeface="Palatino Linotype" panose="02040502050505030304" pitchFamily="18" charset="0"/>
              </a:rPr>
              <a:t>Initial Response: </a:t>
            </a:r>
          </a:p>
          <a:p>
            <a:r>
              <a:rPr lang="en-US" dirty="0" smtClean="0">
                <a:latin typeface="Palatino Linotype" panose="02040502050505030304" pitchFamily="18" charset="0"/>
              </a:rPr>
              <a:t>Scenario Background</a:t>
            </a:r>
            <a:endParaRPr lang="en-US" dirty="0">
              <a:latin typeface="Palatino Linotype" panose="02040502050505030304" pitchFamily="18" charset="0"/>
            </a:endParaRPr>
          </a:p>
        </p:txBody>
      </p:sp>
    </p:spTree>
    <p:extLst>
      <p:ext uri="{BB962C8B-B14F-4D97-AF65-F5344CB8AC3E}">
        <p14:creationId xmlns:p14="http://schemas.microsoft.com/office/powerpoint/2010/main" val="8212564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b="0" dirty="0" smtClean="0">
                <a:latin typeface="Palatino Linotype" panose="02040502050505030304" pitchFamily="18" charset="0"/>
              </a:rPr>
              <a:t>Date:		Time</a:t>
            </a:r>
            <a:r>
              <a:rPr lang="en-US" b="0" dirty="0">
                <a:latin typeface="Palatino Linotype" panose="02040502050505030304" pitchFamily="18" charset="0"/>
              </a:rPr>
              <a:t>:</a:t>
            </a:r>
          </a:p>
        </p:txBody>
      </p:sp>
      <p:sp>
        <p:nvSpPr>
          <p:cNvPr id="7171" name="Rectangle 3"/>
          <p:cNvSpPr>
            <a:spLocks noGrp="1" noChangeArrowheads="1"/>
          </p:cNvSpPr>
          <p:nvPr>
            <p:ph type="body" idx="1"/>
          </p:nvPr>
        </p:nvSpPr>
        <p:spPr>
          <a:xfrm>
            <a:off x="1097280" y="2458890"/>
            <a:ext cx="7360920" cy="4070724"/>
          </a:xfrm>
        </p:spPr>
        <p:txBody>
          <a:bodyPr/>
          <a:lstStyle/>
          <a:p>
            <a:r>
              <a:rPr lang="en-US" dirty="0">
                <a:latin typeface="Palatino Linotype" panose="02040502050505030304" pitchFamily="18" charset="0"/>
              </a:rPr>
              <a:t>It’s the Wednesday before Thanksgiving break and it is also an early release day. </a:t>
            </a:r>
          </a:p>
          <a:p>
            <a:r>
              <a:rPr lang="en-US" dirty="0">
                <a:latin typeface="Palatino Linotype" panose="02040502050505030304" pitchFamily="18" charset="0"/>
              </a:rPr>
              <a:t>A non-custodial parent, who’s known by the school to have a restraining order against her, enters the building and quickly leaves, taking her child from the classroom. </a:t>
            </a:r>
          </a:p>
          <a:p>
            <a:r>
              <a:rPr lang="en-US" dirty="0">
                <a:latin typeface="Palatino Linotype" panose="02040502050505030304" pitchFamily="18" charset="0"/>
              </a:rPr>
              <a:t>Moments later a crossing guard calls the main office and reports that there is a physical altercation involving two parents outside of the school.   </a:t>
            </a:r>
          </a:p>
          <a:p>
            <a:pPr marL="194308" indent="0">
              <a:buNone/>
            </a:pPr>
            <a:endParaRPr lang="en-US" dirty="0">
              <a:latin typeface="Palatino Linotype" panose="02040502050505030304" pitchFamily="18" charset="0"/>
            </a:endParaRPr>
          </a:p>
          <a:p>
            <a:pPr>
              <a:lnSpc>
                <a:spcPct val="90000"/>
              </a:lnSpc>
            </a:pPr>
            <a:endParaRPr lang="en-US" dirty="0"/>
          </a:p>
        </p:txBody>
      </p:sp>
    </p:spTree>
    <p:extLst>
      <p:ext uri="{BB962C8B-B14F-4D97-AF65-F5344CB8AC3E}">
        <p14:creationId xmlns:p14="http://schemas.microsoft.com/office/powerpoint/2010/main" val="115717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6" y="423450"/>
            <a:ext cx="6239435" cy="514350"/>
          </a:xfrm>
        </p:spPr>
        <p:txBody>
          <a:bodyPr>
            <a:normAutofit/>
          </a:bodyPr>
          <a:lstStyle/>
          <a:p>
            <a:r>
              <a:rPr lang="en-US" sz="3200" dirty="0" smtClean="0">
                <a:latin typeface="Palatino Linotype" panose="02040502050505030304" pitchFamily="18" charset="0"/>
              </a:rPr>
              <a:t>Beginning of Thanksgiving Break  </a:t>
            </a:r>
            <a:endParaRPr lang="en-US" sz="3200" dirty="0">
              <a:latin typeface="Palatino Linotype" panose="02040502050505030304" pitchFamily="18" charset="0"/>
            </a:endParaRPr>
          </a:p>
        </p:txBody>
      </p:sp>
      <p:pic>
        <p:nvPicPr>
          <p:cNvPr id="4" name="Content Placeholder 3" descr="Expanding the Mission of “Safe Routes to School” as Kid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2450" y="1730247"/>
            <a:ext cx="6070569" cy="4574343"/>
          </a:xfrm>
        </p:spPr>
      </p:pic>
    </p:spTree>
    <p:extLst>
      <p:ext uri="{BB962C8B-B14F-4D97-AF65-F5344CB8AC3E}">
        <p14:creationId xmlns:p14="http://schemas.microsoft.com/office/powerpoint/2010/main" val="891855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endParaRPr lang="en-US" dirty="0"/>
          </a:p>
        </p:txBody>
      </p:sp>
      <p:sp>
        <p:nvSpPr>
          <p:cNvPr id="3" name="Content Placeholder 2"/>
          <p:cNvSpPr>
            <a:spLocks noGrp="1"/>
          </p:cNvSpPr>
          <p:nvPr>
            <p:ph idx="1"/>
          </p:nvPr>
        </p:nvSpPr>
        <p:spPr>
          <a:xfrm>
            <a:off x="1097280" y="2323786"/>
            <a:ext cx="6903951" cy="5949640"/>
          </a:xfrm>
        </p:spPr>
        <p:txBody>
          <a:bodyPr/>
          <a:lstStyle/>
          <a:p>
            <a:pPr lvl="0"/>
            <a:r>
              <a:rPr lang="en-US" dirty="0">
                <a:latin typeface="Palatino Linotype" panose="02040502050505030304" pitchFamily="18" charset="0"/>
              </a:rPr>
              <a:t>The situation is witnessed by many and is immediately reported to the main office by the classroom teacher.    </a:t>
            </a:r>
          </a:p>
          <a:p>
            <a:pPr lvl="0"/>
            <a:r>
              <a:rPr lang="en-US" dirty="0">
                <a:latin typeface="Palatino Linotype" panose="02040502050505030304" pitchFamily="18" charset="0"/>
              </a:rPr>
              <a:t>The main office immediately calls 9-1-1 . </a:t>
            </a:r>
          </a:p>
          <a:p>
            <a:pPr lvl="0"/>
            <a:r>
              <a:rPr lang="en-US" dirty="0">
                <a:latin typeface="Palatino Linotype" panose="02040502050505030304" pitchFamily="18" charset="0"/>
              </a:rPr>
              <a:t>A loud physical altercation is occurring outside; as the custodial parent (Father) is trying to pull the child from the non-custodial parent’s (Mother’s) vehicle.</a:t>
            </a:r>
          </a:p>
          <a:p>
            <a:r>
              <a:rPr lang="en-US" dirty="0">
                <a:latin typeface="Palatino Linotype" panose="02040502050505030304" pitchFamily="18" charset="0"/>
                <a:cs typeface="Arial"/>
                <a:sym typeface="Arial"/>
              </a:rPr>
              <a:t>The family has been involved in a longstanding custody dispute and their two smaller children are also in the vehicle.</a:t>
            </a:r>
            <a:endParaRPr lang="en-US"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116108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1097280" y="2285813"/>
            <a:ext cx="7360920" cy="3953256"/>
          </a:xfrm>
        </p:spPr>
        <p:txBody>
          <a:bodyPr/>
          <a:lstStyle/>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What notifications must be made internally and externally?</a:t>
            </a:r>
          </a:p>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Based </a:t>
            </a:r>
            <a:r>
              <a:rPr lang="en-US" dirty="0">
                <a:latin typeface="Palatino Linotype" panose="02040502050505030304" pitchFamily="18" charset="0"/>
                <a:cs typeface="Arial" panose="020B0604020202020204" pitchFamily="34" charset="0"/>
              </a:rPr>
              <a:t>on the information that you have, what specific response actions do you choose to take? Why?</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 Based on the response action chosen what are your concerns?</a:t>
            </a:r>
          </a:p>
          <a:p>
            <a:pPr marL="0" indent="0">
              <a:buNone/>
            </a:pPr>
            <a:endParaRPr lang="en-US" dirty="0"/>
          </a:p>
        </p:txBody>
      </p:sp>
    </p:spTree>
    <p:extLst>
      <p:ext uri="{BB962C8B-B14F-4D97-AF65-F5344CB8AC3E}">
        <p14:creationId xmlns:p14="http://schemas.microsoft.com/office/powerpoint/2010/main" val="218810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Agenda</a:t>
            </a:r>
            <a:endParaRPr lang="en-US" dirty="0">
              <a:latin typeface="Palatino Linotype" panose="02040502050505030304" pitchFamily="18" charset="0"/>
            </a:endParaRPr>
          </a:p>
        </p:txBody>
      </p:sp>
      <p:sp>
        <p:nvSpPr>
          <p:cNvPr id="3" name="Content Placeholder 2"/>
          <p:cNvSpPr>
            <a:spLocks noGrp="1"/>
          </p:cNvSpPr>
          <p:nvPr>
            <p:ph idx="1"/>
          </p:nvPr>
        </p:nvSpPr>
        <p:spPr>
          <a:xfrm>
            <a:off x="1097280" y="1767218"/>
            <a:ext cx="10381903" cy="5209978"/>
          </a:xfrm>
        </p:spPr>
        <p:txBody>
          <a:bodyPr>
            <a:normAutofit/>
          </a:bodyPr>
          <a:lstStyle/>
          <a:p>
            <a:pPr>
              <a:buSzPct val="142000"/>
            </a:pPr>
            <a:r>
              <a:rPr lang="en-US" sz="1200" dirty="0">
                <a:latin typeface="Palatino Linotype" panose="02040502050505030304" pitchFamily="18" charset="0"/>
              </a:rPr>
              <a:t>Welcome and Introductions</a:t>
            </a:r>
          </a:p>
          <a:p>
            <a:pPr lvl="1">
              <a:buSzPct val="142000"/>
            </a:pPr>
            <a:r>
              <a:rPr lang="en-US" sz="1200" dirty="0">
                <a:latin typeface="Palatino Linotype" panose="02040502050505030304" pitchFamily="18" charset="0"/>
              </a:rPr>
              <a:t>Housekeeping	</a:t>
            </a:r>
          </a:p>
          <a:p>
            <a:r>
              <a:rPr lang="en-US" sz="1200" dirty="0">
                <a:latin typeface="Palatino Linotype" panose="02040502050505030304" pitchFamily="18" charset="0"/>
              </a:rPr>
              <a:t>Exercise Overview</a:t>
            </a:r>
          </a:p>
          <a:p>
            <a:pPr lvl="1"/>
            <a:r>
              <a:rPr lang="en-US" sz="1200" dirty="0">
                <a:latin typeface="Palatino Linotype" panose="02040502050505030304" pitchFamily="18" charset="0"/>
              </a:rPr>
              <a:t>Goals                                                                    </a:t>
            </a:r>
          </a:p>
          <a:p>
            <a:pPr lvl="1"/>
            <a:r>
              <a:rPr lang="en-US" sz="1200" dirty="0">
                <a:latin typeface="Palatino Linotype" panose="02040502050505030304" pitchFamily="18" charset="0"/>
              </a:rPr>
              <a:t>Rules</a:t>
            </a:r>
          </a:p>
          <a:p>
            <a:pPr lvl="1"/>
            <a:r>
              <a:rPr lang="en-US" sz="1200" dirty="0">
                <a:latin typeface="Palatino Linotype" panose="02040502050505030304" pitchFamily="18" charset="0"/>
              </a:rPr>
              <a:t>Objectives/Core Capabilities                       </a:t>
            </a:r>
          </a:p>
          <a:p>
            <a:pPr lvl="1"/>
            <a:r>
              <a:rPr lang="en-US" sz="1200" dirty="0">
                <a:latin typeface="Palatino Linotype" panose="02040502050505030304" pitchFamily="18" charset="0"/>
              </a:rPr>
              <a:t> Assumptions and Artificialities</a:t>
            </a:r>
          </a:p>
          <a:p>
            <a:pPr lvl="1"/>
            <a:r>
              <a:rPr lang="en-US" sz="1200" dirty="0">
                <a:latin typeface="Palatino Linotype" panose="02040502050505030304" pitchFamily="18" charset="0"/>
              </a:rPr>
              <a:t>Roles and Responsibilities                       </a:t>
            </a:r>
          </a:p>
          <a:p>
            <a:pPr lvl="1"/>
            <a:r>
              <a:rPr lang="en-US" sz="1200" dirty="0">
                <a:latin typeface="Palatino Linotype" panose="02040502050505030304" pitchFamily="18" charset="0"/>
              </a:rPr>
              <a:t> Schedule</a:t>
            </a:r>
          </a:p>
          <a:p>
            <a:pPr lvl="1"/>
            <a:r>
              <a:rPr lang="en-US" sz="1200" dirty="0">
                <a:latin typeface="Palatino Linotype" panose="02040502050505030304" pitchFamily="18" charset="0"/>
              </a:rPr>
              <a:t>Structure</a:t>
            </a:r>
          </a:p>
          <a:p>
            <a:r>
              <a:rPr lang="en-US" sz="1200" dirty="0">
                <a:latin typeface="Palatino Linotype" panose="02040502050505030304" pitchFamily="18" charset="0"/>
              </a:rPr>
              <a:t>Scenario-Driven Exercise </a:t>
            </a:r>
          </a:p>
          <a:p>
            <a:pPr lvl="1"/>
            <a:r>
              <a:rPr lang="en-US" sz="1200" dirty="0">
                <a:latin typeface="Palatino Linotype" panose="02040502050505030304" pitchFamily="18" charset="0"/>
              </a:rPr>
              <a:t>Facilitated Discussion in Four Modules</a:t>
            </a:r>
          </a:p>
          <a:p>
            <a:r>
              <a:rPr lang="en-US" sz="1200" dirty="0">
                <a:latin typeface="Palatino Linotype" panose="02040502050505030304" pitchFamily="18" charset="0"/>
              </a:rPr>
              <a:t>Hot Wash </a:t>
            </a:r>
          </a:p>
          <a:p>
            <a:r>
              <a:rPr lang="en-US" sz="1200" dirty="0">
                <a:latin typeface="Palatino Linotype" panose="02040502050505030304" pitchFamily="18" charset="0"/>
              </a:rPr>
              <a:t>Closing Comments</a:t>
            </a:r>
          </a:p>
          <a:p>
            <a:r>
              <a:rPr lang="en-US" sz="1200" dirty="0"/>
              <a:t>Debrief </a:t>
            </a:r>
          </a:p>
          <a:p>
            <a:endParaRPr lang="en-US" sz="1200" dirty="0"/>
          </a:p>
        </p:txBody>
      </p:sp>
    </p:spTree>
    <p:extLst>
      <p:ext uri="{BB962C8B-B14F-4D97-AF65-F5344CB8AC3E}">
        <p14:creationId xmlns:p14="http://schemas.microsoft.com/office/powerpoint/2010/main" val="56111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smtClean="0">
                <a:latin typeface="Palatino Linotype" panose="02040502050505030304" pitchFamily="18" charset="0"/>
              </a:rPr>
              <a:t>Module 2: </a:t>
            </a:r>
            <a:br>
              <a:rPr lang="en-US" dirty="0" smtClean="0">
                <a:latin typeface="Palatino Linotype" panose="02040502050505030304" pitchFamily="18" charset="0"/>
              </a:rPr>
            </a:br>
            <a:r>
              <a:rPr lang="en-US" dirty="0" smtClean="0">
                <a:latin typeface="Palatino Linotype" panose="02040502050505030304" pitchFamily="18" charset="0"/>
              </a:rPr>
              <a:t>Response </a:t>
            </a:r>
            <a:endParaRPr lang="en-US" dirty="0">
              <a:latin typeface="Palatino Linotype" panose="02040502050505030304" pitchFamily="18" charset="0"/>
            </a:endParaRPr>
          </a:p>
        </p:txBody>
      </p:sp>
    </p:spTree>
    <p:extLst>
      <p:ext uri="{BB962C8B-B14F-4D97-AF65-F5344CB8AC3E}">
        <p14:creationId xmlns:p14="http://schemas.microsoft.com/office/powerpoint/2010/main" val="226020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9219" name="Rectangle 3"/>
          <p:cNvSpPr>
            <a:spLocks noGrp="1" noChangeArrowheads="1"/>
          </p:cNvSpPr>
          <p:nvPr>
            <p:ph type="body" idx="1"/>
          </p:nvPr>
        </p:nvSpPr>
        <p:spPr>
          <a:xfrm>
            <a:off x="1097280" y="2104498"/>
            <a:ext cx="7772400" cy="4937125"/>
          </a:xfrm>
        </p:spPr>
        <p:txBody>
          <a:bodyPr/>
          <a:lstStyle/>
          <a:p>
            <a:pPr>
              <a:lnSpc>
                <a:spcPct val="80000"/>
              </a:lnSpc>
            </a:pPr>
            <a:r>
              <a:rPr lang="en-US" dirty="0">
                <a:latin typeface="Palatino Linotype" panose="02040502050505030304" pitchFamily="18" charset="0"/>
              </a:rPr>
              <a:t>The police respond to the school and a small crowd has gathered in the parking lot. Many students are watching from the windows.</a:t>
            </a:r>
          </a:p>
          <a:p>
            <a:pPr>
              <a:lnSpc>
                <a:spcPct val="80000"/>
              </a:lnSpc>
            </a:pPr>
            <a:r>
              <a:rPr lang="en-US" dirty="0">
                <a:latin typeface="Palatino Linotype" panose="02040502050505030304" pitchFamily="18" charset="0"/>
              </a:rPr>
              <a:t> The non-custodial parent (mother) is placed under arrest.</a:t>
            </a:r>
          </a:p>
          <a:p>
            <a:pPr>
              <a:lnSpc>
                <a:spcPct val="80000"/>
              </a:lnSpc>
            </a:pPr>
            <a:r>
              <a:rPr lang="en-US" dirty="0">
                <a:latin typeface="Palatino Linotype" panose="02040502050505030304" pitchFamily="18" charset="0"/>
              </a:rPr>
              <a:t> The children involved are scared and emotional having                                         witnessed the situation. </a:t>
            </a:r>
          </a:p>
          <a:p>
            <a:pPr marL="194308" indent="0">
              <a:lnSpc>
                <a:spcPct val="80000"/>
              </a:lnSpc>
              <a:buNone/>
            </a:pPr>
            <a:endParaRPr lang="en-US" dirty="0">
              <a:latin typeface="Palatino Linotype" panose="02040502050505030304" pitchFamily="18" charset="0"/>
            </a:endParaRPr>
          </a:p>
        </p:txBody>
      </p:sp>
      <p:pic>
        <p:nvPicPr>
          <p:cNvPr id="2" name="Picture 1" descr="School District cuts ribbon at new Alderwood Middle School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02742" y="3789290"/>
            <a:ext cx="3061855" cy="2036134"/>
          </a:xfrm>
          <a:prstGeom prst="rect">
            <a:avLst/>
          </a:prstGeom>
        </p:spPr>
      </p:pic>
    </p:spTree>
    <p:extLst>
      <p:ext uri="{BB962C8B-B14F-4D97-AF65-F5344CB8AC3E}">
        <p14:creationId xmlns:p14="http://schemas.microsoft.com/office/powerpoint/2010/main" val="35199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1097280" y="2033503"/>
            <a:ext cx="7360920" cy="4352501"/>
          </a:xfrm>
        </p:spPr>
        <p:txBody>
          <a:bodyPr/>
          <a:lstStyle/>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services do you have in place to assist the children in this situation?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Does the school have a visitor management process? If so, what failed?</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Does this information change your ongoing planning? If so, how?</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types of messaging now must be made to the school community? </a:t>
            </a:r>
          </a:p>
          <a:p>
            <a:pPr marL="571500" indent="-571500">
              <a:buFont typeface="Arial" panose="020B0604020202020204" pitchFamily="34" charset="0"/>
              <a:buChar char="•"/>
            </a:pPr>
            <a:r>
              <a:rPr lang="en-US" dirty="0">
                <a:latin typeface="Palatino Linotype" panose="02040502050505030304" pitchFamily="18" charset="0"/>
              </a:rPr>
              <a:t>Who is responsible for this messaging? (Take 5 minutes to develop this message that will be communicated to the school community)</a:t>
            </a:r>
          </a:p>
        </p:txBody>
      </p:sp>
    </p:spTree>
    <p:extLst>
      <p:ext uri="{BB962C8B-B14F-4D97-AF65-F5344CB8AC3E}">
        <p14:creationId xmlns:p14="http://schemas.microsoft.com/office/powerpoint/2010/main" val="2346094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4000500"/>
          </a:xfrm>
        </p:spPr>
        <p:txBody>
          <a:bodyPr/>
          <a:lstStyle/>
          <a:p>
            <a:r>
              <a:rPr lang="en-US" dirty="0" smtClean="0">
                <a:latin typeface="Palatino Linotype" panose="02040502050505030304" pitchFamily="18" charset="0"/>
              </a:rPr>
              <a:t>Module 3:</a:t>
            </a:r>
            <a:br>
              <a:rPr lang="en-US" dirty="0" smtClean="0">
                <a:latin typeface="Palatino Linotype" panose="02040502050505030304" pitchFamily="18" charset="0"/>
              </a:rPr>
            </a:br>
            <a:r>
              <a:rPr lang="en-US" dirty="0" smtClean="0">
                <a:latin typeface="Palatino Linotype" panose="02040502050505030304" pitchFamily="18" charset="0"/>
              </a:rPr>
              <a:t> Response -</a:t>
            </a:r>
            <a:br>
              <a:rPr lang="en-US" dirty="0" smtClean="0">
                <a:latin typeface="Palatino Linotype" panose="02040502050505030304" pitchFamily="18" charset="0"/>
              </a:rPr>
            </a:br>
            <a:r>
              <a:rPr lang="en-US" dirty="0" smtClean="0">
                <a:latin typeface="Palatino Linotype" panose="02040502050505030304" pitchFamily="18" charset="0"/>
              </a:rPr>
              <a:t>Scenario Update</a:t>
            </a:r>
            <a:endParaRPr lang="en-US" dirty="0">
              <a:latin typeface="Palatino Linotype" panose="02040502050505030304" pitchFamily="18" charset="0"/>
            </a:endParaRPr>
          </a:p>
        </p:txBody>
      </p:sp>
    </p:spTree>
    <p:extLst>
      <p:ext uri="{BB962C8B-B14F-4D97-AF65-F5344CB8AC3E}">
        <p14:creationId xmlns:p14="http://schemas.microsoft.com/office/powerpoint/2010/main" val="2843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11267" name="Rectangle 3"/>
          <p:cNvSpPr>
            <a:spLocks noGrp="1" noChangeArrowheads="1"/>
          </p:cNvSpPr>
          <p:nvPr>
            <p:ph type="body" idx="1"/>
          </p:nvPr>
        </p:nvSpPr>
        <p:spPr>
          <a:xfrm>
            <a:off x="1097280" y="2730500"/>
            <a:ext cx="7360920" cy="4127500"/>
          </a:xfrm>
        </p:spPr>
        <p:txBody>
          <a:bodyPr/>
          <a:lstStyle/>
          <a:p>
            <a:pPr>
              <a:lnSpc>
                <a:spcPct val="90000"/>
              </a:lnSpc>
            </a:pPr>
            <a:r>
              <a:rPr lang="en-US" dirty="0">
                <a:latin typeface="Palatino Linotype" panose="02040502050505030304" pitchFamily="18" charset="0"/>
              </a:rPr>
              <a:t>The police have transported the non-custodial parent and the Department of Children and Families (DCF) has been called. </a:t>
            </a:r>
          </a:p>
          <a:p>
            <a:pPr>
              <a:lnSpc>
                <a:spcPct val="90000"/>
              </a:lnSpc>
            </a:pPr>
            <a:r>
              <a:rPr lang="en-US" dirty="0">
                <a:latin typeface="Palatino Linotype" panose="02040502050505030304" pitchFamily="18" charset="0"/>
              </a:rPr>
              <a:t>The custodial parent (father) is threatening to sue the school.  He is demanding answers as to how this situation could have occurred.  </a:t>
            </a:r>
          </a:p>
        </p:txBody>
      </p:sp>
      <p:pic>
        <p:nvPicPr>
          <p:cNvPr id="2" name="Picture 1" descr="District of Columbia Protective Services Division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314" y="4116226"/>
            <a:ext cx="2794000" cy="2095500"/>
          </a:xfrm>
          <a:prstGeom prst="rect">
            <a:avLst/>
          </a:prstGeom>
        </p:spPr>
      </p:pic>
    </p:spTree>
    <p:extLst>
      <p:ext uri="{BB962C8B-B14F-4D97-AF65-F5344CB8AC3E}">
        <p14:creationId xmlns:p14="http://schemas.microsoft.com/office/powerpoint/2010/main" val="158961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1097280" y="1966591"/>
            <a:ext cx="7360920" cy="5351318"/>
          </a:xfrm>
        </p:spPr>
        <p:txBody>
          <a:bodyPr/>
          <a:lstStyle/>
          <a:p>
            <a:pPr marL="571500" indent="-5715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The restraining order was previously provided to the school, based on that, what information will you provide to the police?</a:t>
            </a:r>
          </a:p>
          <a:p>
            <a:pPr marL="571500" indent="-5715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How will you work with the children and father following this incident?</a:t>
            </a:r>
          </a:p>
          <a:p>
            <a:pPr marL="571500" indent="-5715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What other immediate concerns need to be addressed?</a:t>
            </a:r>
          </a:p>
          <a:p>
            <a:pPr marL="571500" indent="-571500">
              <a:buFont typeface="Arial" panose="020B0604020202020204" pitchFamily="34" charset="0"/>
              <a:buChar char="•"/>
            </a:pPr>
            <a:r>
              <a:rPr lang="en-US" dirty="0">
                <a:solidFill>
                  <a:srgbClr val="507372"/>
                </a:solidFill>
                <a:latin typeface="Palatino Linotype" panose="02040502050505030304" pitchFamily="18" charset="0"/>
              </a:rPr>
              <a:t>What demands can and cannot be met regarding the non-custodial parents rights going forward?</a:t>
            </a:r>
          </a:p>
          <a:p>
            <a:pPr marL="571500" indent="-571500">
              <a:buFont typeface="Arial" panose="020B0604020202020204" pitchFamily="34" charset="0"/>
              <a:buChar char="•"/>
            </a:pPr>
            <a:r>
              <a:rPr lang="en-US" dirty="0">
                <a:solidFill>
                  <a:srgbClr val="507372"/>
                </a:solidFill>
                <a:latin typeface="Palatino Linotype" panose="02040502050505030304" pitchFamily="18" charset="0"/>
              </a:rPr>
              <a:t>How do we strengthen our </a:t>
            </a:r>
            <a:r>
              <a:rPr lang="en-US" dirty="0" smtClean="0">
                <a:solidFill>
                  <a:srgbClr val="507372"/>
                </a:solidFill>
                <a:latin typeface="Palatino Linotype" panose="02040502050505030304" pitchFamily="18" charset="0"/>
              </a:rPr>
              <a:t>security policies and practices to </a:t>
            </a:r>
            <a:r>
              <a:rPr lang="en-US" dirty="0">
                <a:solidFill>
                  <a:srgbClr val="507372"/>
                </a:solidFill>
                <a:latin typeface="Palatino Linotype" panose="02040502050505030304" pitchFamily="18" charset="0"/>
              </a:rPr>
              <a:t>ensure this does not occur again?</a:t>
            </a:r>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343023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smtClean="0">
                <a:latin typeface="Palatino Linotype" panose="02040502050505030304" pitchFamily="18" charset="0"/>
              </a:rPr>
              <a:t>Module 4: </a:t>
            </a:r>
            <a:br>
              <a:rPr lang="en-US" dirty="0" smtClean="0">
                <a:latin typeface="Palatino Linotype" panose="02040502050505030304" pitchFamily="18" charset="0"/>
              </a:rPr>
            </a:br>
            <a:r>
              <a:rPr lang="en-US" dirty="0" smtClean="0">
                <a:latin typeface="Palatino Linotype" panose="02040502050505030304" pitchFamily="18" charset="0"/>
              </a:rPr>
              <a:t>Recovery</a:t>
            </a:r>
            <a:endParaRPr lang="en-US" dirty="0">
              <a:latin typeface="Palatino Linotype" panose="02040502050505030304" pitchFamily="18" charset="0"/>
            </a:endParaRPr>
          </a:p>
        </p:txBody>
      </p:sp>
    </p:spTree>
    <p:extLst>
      <p:ext uri="{BB962C8B-B14F-4D97-AF65-F5344CB8AC3E}">
        <p14:creationId xmlns:p14="http://schemas.microsoft.com/office/powerpoint/2010/main" val="305907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bama School Connection » Superintendents’ Salaries for FY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05322" y="3159732"/>
            <a:ext cx="2392218" cy="2392218"/>
          </a:xfrm>
          <a:prstGeom prst="rect">
            <a:avLst/>
          </a:prstGeom>
          <a:effectLst>
            <a:outerShdw blurRad="50800" dist="38100" dir="2700000" algn="tl" rotWithShape="0">
              <a:prstClr val="black">
                <a:alpha val="40000"/>
              </a:prstClr>
            </a:outerShdw>
            <a:softEdge rad="889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Palatino Linotype" panose="02040502050505030304" pitchFamily="18" charset="0"/>
              </a:rPr>
              <a:t>The children returned home with the custodial parent. The following day the child was connected with internal counseling services and assigned a case manager from DCF. </a:t>
            </a:r>
          </a:p>
          <a:p>
            <a:r>
              <a:rPr lang="en-US" dirty="0">
                <a:latin typeface="Palatino Linotype" panose="02040502050505030304" pitchFamily="18" charset="0"/>
              </a:rPr>
              <a:t>The custodial parent has made an appointment with the superintendent to discuss his grievances with the school.</a:t>
            </a:r>
          </a:p>
          <a:p>
            <a:endParaRPr lang="en-US" dirty="0">
              <a:latin typeface="Palatino Linotype" panose="02040502050505030304" pitchFamily="18" charset="0"/>
            </a:endParaRPr>
          </a:p>
          <a:p>
            <a:endParaRPr lang="en-US" dirty="0">
              <a:latin typeface="Palatino Linotype" panose="02040502050505030304" pitchFamily="18" charset="0"/>
            </a:endParaRPr>
          </a:p>
        </p:txBody>
      </p:sp>
    </p:spTree>
    <p:extLst>
      <p:ext uri="{BB962C8B-B14F-4D97-AF65-F5344CB8AC3E}">
        <p14:creationId xmlns:p14="http://schemas.microsoft.com/office/powerpoint/2010/main" val="120261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2204357"/>
            <a:ext cx="7360920" cy="3626427"/>
          </a:xfrm>
        </p:spPr>
        <p:txBody>
          <a:bodyPr/>
          <a:lstStyle/>
          <a:p>
            <a:r>
              <a:rPr lang="en-US" dirty="0">
                <a:latin typeface="Palatino Linotype" panose="02040502050505030304" pitchFamily="18" charset="0"/>
              </a:rPr>
              <a:t>Many students witnessed the situation from classroom windows and were traumatized by the events.  The student at the focus of this event is now experiencing bullying from other students in the school.  </a:t>
            </a:r>
          </a:p>
          <a:p>
            <a:r>
              <a:rPr lang="en-US" dirty="0">
                <a:latin typeface="Palatino Linotype" panose="02040502050505030304" pitchFamily="18" charset="0"/>
              </a:rPr>
              <a:t>The school is receiving telephone calls from concerned parents due to the situation posing a threat to their children.</a:t>
            </a:r>
          </a:p>
          <a:p>
            <a:r>
              <a:rPr lang="en-US" dirty="0">
                <a:latin typeface="Palatino Linotype" panose="02040502050505030304" pitchFamily="18" charset="0"/>
              </a:rPr>
              <a:t>A parent group has called for an emergency open forum meeting for the community to discuss the school’s demonstrated vulnerabilities. </a:t>
            </a:r>
          </a:p>
        </p:txBody>
      </p:sp>
    </p:spTree>
    <p:extLst>
      <p:ext uri="{BB962C8B-B14F-4D97-AF65-F5344CB8AC3E}">
        <p14:creationId xmlns:p14="http://schemas.microsoft.com/office/powerpoint/2010/main" val="379862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907018"/>
            <a:ext cx="7360920" cy="7396018"/>
          </a:xfrm>
        </p:spPr>
        <p:txBody>
          <a:bodyPr/>
          <a:lstStyle/>
          <a:p>
            <a:pPr marL="571500" indent="-571500">
              <a:buFont typeface="Arial" panose="020B0604020202020204" pitchFamily="34" charset="0"/>
              <a:buChar char="•"/>
            </a:pPr>
            <a:r>
              <a:rPr lang="en-US" sz="1800" dirty="0">
                <a:latin typeface="Gill Sans"/>
                <a:cs typeface="Arial" panose="020B0604020202020204" pitchFamily="34" charset="0"/>
              </a:rPr>
              <a:t> </a:t>
            </a:r>
            <a:r>
              <a:rPr lang="en-US" dirty="0">
                <a:latin typeface="Palatino Linotype" panose="02040502050505030304" pitchFamily="18" charset="0"/>
                <a:cs typeface="Arial" panose="020B0604020202020204" pitchFamily="34" charset="0"/>
              </a:rPr>
              <a:t>How will you handle the scheduled community </a:t>
            </a:r>
            <a:r>
              <a:rPr lang="en-US" dirty="0" smtClean="0">
                <a:latin typeface="Palatino Linotype" panose="02040502050505030304" pitchFamily="18" charset="0"/>
                <a:cs typeface="Arial" panose="020B0604020202020204" pitchFamily="34" charset="0"/>
              </a:rPr>
              <a:t>event?</a:t>
            </a: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can you do to address parents’ concerns?</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insights has participating in this exercise provided you about your school’s or district’s state of readiness for this </a:t>
            </a:r>
            <a:r>
              <a:rPr lang="en-US" dirty="0" smtClean="0">
                <a:latin typeface="Palatino Linotype" panose="02040502050505030304" pitchFamily="18" charset="0"/>
                <a:cs typeface="Arial" panose="020B0604020202020204" pitchFamily="34" charset="0"/>
              </a:rPr>
              <a:t>kind </a:t>
            </a:r>
            <a:r>
              <a:rPr lang="en-US" dirty="0">
                <a:latin typeface="Palatino Linotype" panose="02040502050505030304" pitchFamily="18" charset="0"/>
                <a:cs typeface="Arial" panose="020B0604020202020204" pitchFamily="34" charset="0"/>
              </a:rPr>
              <a:t>of incident?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revisions would you recommend to your </a:t>
            </a:r>
            <a:r>
              <a:rPr lang="en-US" dirty="0" smtClean="0">
                <a:latin typeface="Palatino Linotype" panose="02040502050505030304" pitchFamily="18" charset="0"/>
                <a:cs typeface="Arial" panose="020B0604020202020204" pitchFamily="34" charset="0"/>
              </a:rPr>
              <a:t>emergency operations plan (EOP)?</a:t>
            </a: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is the current procedure for notifying parents of these types of events should they occur?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How do you handle internal and external communications, and is this written in your plan?</a:t>
            </a:r>
          </a:p>
          <a:p>
            <a:pPr marL="194308" indent="0">
              <a:buNone/>
            </a:pPr>
            <a:endParaRPr lang="en-US" dirty="0"/>
          </a:p>
        </p:txBody>
      </p:sp>
    </p:spTree>
    <p:extLst>
      <p:ext uri="{BB962C8B-B14F-4D97-AF65-F5344CB8AC3E}">
        <p14:creationId xmlns:p14="http://schemas.microsoft.com/office/powerpoint/2010/main" val="63381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Welcome and Introductions</a:t>
            </a:r>
            <a:endParaRPr lang="en-US" dirty="0">
              <a:latin typeface="Palatino Linotype" panose="02040502050505030304" pitchFamily="18" charset="0"/>
            </a:endParaRPr>
          </a:p>
        </p:txBody>
      </p:sp>
      <p:sp>
        <p:nvSpPr>
          <p:cNvPr id="3" name="Content Placeholder 2"/>
          <p:cNvSpPr>
            <a:spLocks noGrp="1"/>
          </p:cNvSpPr>
          <p:nvPr>
            <p:ph idx="1"/>
          </p:nvPr>
        </p:nvSpPr>
        <p:spPr>
          <a:xfrm>
            <a:off x="1097280" y="2007684"/>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p:txBody>
      </p:sp>
      <p:pic>
        <p:nvPicPr>
          <p:cNvPr id="7" name="Picture 6" descr="Welcome Font Lettering · Free image on Pixaba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70433" y="2148039"/>
            <a:ext cx="5546089" cy="1490511"/>
          </a:xfrm>
          <a:prstGeom prst="rect">
            <a:avLst/>
          </a:prstGeom>
        </p:spPr>
      </p:pic>
    </p:spTree>
    <p:extLst>
      <p:ext uri="{BB962C8B-B14F-4D97-AF65-F5344CB8AC3E}">
        <p14:creationId xmlns:p14="http://schemas.microsoft.com/office/powerpoint/2010/main" val="383497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1097280" y="2360363"/>
            <a:ext cx="7360920" cy="3933536"/>
          </a:xfrm>
        </p:spPr>
        <p:txBody>
          <a:bodyPr/>
          <a:lstStyle/>
          <a:p>
            <a:r>
              <a:rPr lang="en-US" altLang="en-US" dirty="0">
                <a:latin typeface="Palatino Linotype" panose="02040502050505030304" pitchFamily="18" charset="0"/>
                <a:ea typeface="ＭＳ Ｐゴシック" charset="-128"/>
              </a:rPr>
              <a:t>Did this exercise increase your awareness of school mitigation and preparedness needs? How?</a:t>
            </a:r>
          </a:p>
          <a:p>
            <a:r>
              <a:rPr lang="en-US" altLang="en-US" dirty="0">
                <a:latin typeface="Palatino Linotype" panose="02040502050505030304" pitchFamily="18" charset="0"/>
                <a:ea typeface="ＭＳ Ｐゴシック" charset="-128"/>
              </a:rPr>
              <a:t>Will this exercise provide input for continued emergency operations planning? How?</a:t>
            </a:r>
          </a:p>
          <a:p>
            <a:r>
              <a:rPr lang="en-US" altLang="en-US" dirty="0">
                <a:latin typeface="Palatino Linotype" panose="02040502050505030304" pitchFamily="18" charset="0"/>
                <a:ea typeface="ＭＳ Ｐゴシック" charset="-128"/>
              </a:rPr>
              <a:t>What action steps should this group take now?</a:t>
            </a:r>
          </a:p>
          <a:p>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endParaRPr lang="en-US" dirty="0"/>
          </a:p>
        </p:txBody>
      </p:sp>
    </p:spTree>
    <p:extLst>
      <p:ext uri="{BB962C8B-B14F-4D97-AF65-F5344CB8AC3E}">
        <p14:creationId xmlns:p14="http://schemas.microsoft.com/office/powerpoint/2010/main" val="77446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76" y="423450"/>
            <a:ext cx="6135624" cy="472662"/>
          </a:xfrm>
        </p:spPr>
        <p:txBody>
          <a:bodyPr/>
          <a:lstStyle/>
          <a:p>
            <a:r>
              <a:rPr lang="en-US" sz="28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2533375"/>
              </p:ext>
            </p:extLst>
          </p:nvPr>
        </p:nvGraphicFramePr>
        <p:xfrm>
          <a:off x="2276668" y="1744824"/>
          <a:ext cx="6836685" cy="4579836"/>
        </p:xfrm>
        <a:graphic>
          <a:graphicData uri="http://schemas.openxmlformats.org/drawingml/2006/table">
            <a:tbl>
              <a:tblPr firstRow="1" bandRow="1">
                <a:tableStyleId>{5C22544A-7EE6-4342-B048-85BDC9FD1C3A}</a:tableStyleId>
              </a:tblPr>
              <a:tblGrid>
                <a:gridCol w="2278895">
                  <a:extLst>
                    <a:ext uri="{9D8B030D-6E8A-4147-A177-3AD203B41FA5}">
                      <a16:colId xmlns:a16="http://schemas.microsoft.com/office/drawing/2014/main" val="20000"/>
                    </a:ext>
                  </a:extLst>
                </a:gridCol>
                <a:gridCol w="2278895">
                  <a:extLst>
                    <a:ext uri="{9D8B030D-6E8A-4147-A177-3AD203B41FA5}">
                      <a16:colId xmlns:a16="http://schemas.microsoft.com/office/drawing/2014/main" val="20001"/>
                    </a:ext>
                  </a:extLst>
                </a:gridCol>
                <a:gridCol w="2278895">
                  <a:extLst>
                    <a:ext uri="{9D8B030D-6E8A-4147-A177-3AD203B41FA5}">
                      <a16:colId xmlns:a16="http://schemas.microsoft.com/office/drawing/2014/main" val="20002"/>
                    </a:ext>
                  </a:extLst>
                </a:gridCol>
              </a:tblGrid>
              <a:tr h="887902">
                <a:tc>
                  <a:txBody>
                    <a:bodyPr/>
                    <a:lstStyle/>
                    <a:p>
                      <a:r>
                        <a:rPr lang="en-US" dirty="0" smtClean="0">
                          <a:solidFill>
                            <a:srgbClr val="507372"/>
                          </a:solidFill>
                        </a:rPr>
                        <a:t>Specific Issues Identified</a:t>
                      </a:r>
                      <a:endParaRPr lang="en-US" dirty="0">
                        <a:solidFill>
                          <a:srgbClr val="507372"/>
                        </a:solidFill>
                      </a:endParaRPr>
                    </a:p>
                  </a:txBody>
                  <a:tcPr>
                    <a:solidFill>
                      <a:srgbClr val="B0C8C7"/>
                    </a:solidFill>
                  </a:tcPr>
                </a:tc>
                <a:tc>
                  <a:txBody>
                    <a:bodyPr/>
                    <a:lstStyle/>
                    <a:p>
                      <a:r>
                        <a:rPr lang="en-US" dirty="0" smtClean="0">
                          <a:solidFill>
                            <a:srgbClr val="507372"/>
                          </a:solidFill>
                        </a:rPr>
                        <a:t>Person</a:t>
                      </a:r>
                      <a:r>
                        <a:rPr lang="en-US" baseline="0" dirty="0" smtClean="0">
                          <a:solidFill>
                            <a:srgbClr val="507372"/>
                          </a:solidFill>
                        </a:rPr>
                        <a:t> assigned to follow-up</a:t>
                      </a:r>
                      <a:endParaRPr lang="en-US" dirty="0">
                        <a:solidFill>
                          <a:srgbClr val="507372"/>
                        </a:solidFill>
                      </a:endParaRPr>
                    </a:p>
                  </a:txBody>
                  <a:tcPr>
                    <a:solidFill>
                      <a:srgbClr val="B0C8C7"/>
                    </a:solidFill>
                  </a:tcPr>
                </a:tc>
                <a:tc>
                  <a:txBody>
                    <a:bodyPr/>
                    <a:lstStyle/>
                    <a:p>
                      <a:r>
                        <a:rPr lang="en-US" dirty="0" smtClean="0">
                          <a:solidFill>
                            <a:srgbClr val="507372"/>
                          </a:solidFill>
                        </a:rPr>
                        <a:t>Timeline</a:t>
                      </a:r>
                      <a:r>
                        <a:rPr lang="en-US" baseline="0" dirty="0" smtClean="0">
                          <a:solidFill>
                            <a:srgbClr val="507372"/>
                          </a:solidFill>
                        </a:rPr>
                        <a:t> of completion</a:t>
                      </a:r>
                    </a:p>
                    <a:p>
                      <a:r>
                        <a:rPr lang="en-US" baseline="0" dirty="0" smtClean="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832718">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832718">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315042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1321308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smtClean="0">
                <a:solidFill>
                  <a:schemeClr val="tx1"/>
                </a:solidFill>
              </a:rPr>
              <a:t>Stay Connected With Us</a:t>
            </a:r>
            <a:endParaRPr lang="en-US" sz="4800" b="1" dirty="0">
              <a:solidFill>
                <a:schemeClr val="tx1"/>
              </a:solidFill>
            </a:endParaRP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t>
            </a:r>
            <a:r>
              <a:rPr lang="en-US" sz="2200" dirty="0" smtClean="0">
                <a:solidFill>
                  <a:schemeClr val="accent6">
                    <a:lumMod val="50000"/>
                  </a:schemeClr>
                </a:solidFill>
                <a:latin typeface="Helvetica Neue Medium" charset="0"/>
                <a:cs typeface="Helvetica Neue Medium" charset="0"/>
                <a:sym typeface="Helvetica Neue Medium" charset="0"/>
              </a:rPr>
              <a:t>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Goals</a:t>
            </a:r>
            <a:endParaRPr lang="en-US" dirty="0">
              <a:latin typeface="Palatino Linotype" panose="02040502050505030304" pitchFamily="18" charset="0"/>
            </a:endParaRPr>
          </a:p>
        </p:txBody>
      </p:sp>
      <p:sp>
        <p:nvSpPr>
          <p:cNvPr id="5" name="Content Placeholder 4"/>
          <p:cNvSpPr>
            <a:spLocks noGrp="1"/>
          </p:cNvSpPr>
          <p:nvPr>
            <p:ph idx="1"/>
          </p:nvPr>
        </p:nvSpPr>
        <p:spPr>
          <a:xfrm>
            <a:off x="1097280" y="2177143"/>
            <a:ext cx="7360920" cy="4127500"/>
          </a:xfrm>
        </p:spPr>
        <p:txBody>
          <a:bodyPr/>
          <a:lstStyle/>
          <a:p>
            <a:r>
              <a:rPr lang="en-US" dirty="0">
                <a:latin typeface="Palatino Linotype" panose="02040502050505030304" pitchFamily="18" charset="0"/>
              </a:rPr>
              <a:t>Test plans to prepare for, respond to, and recover from a custodial interference situation in our school.</a:t>
            </a:r>
          </a:p>
          <a:p>
            <a:r>
              <a:rPr lang="en-US" dirty="0">
                <a:latin typeface="Palatino Linotype" panose="02040502050505030304" pitchFamily="18" charset="0"/>
              </a:rPr>
              <a:t>Ensure effective coordination of plans and actions with school and community partners.</a:t>
            </a:r>
          </a:p>
          <a:p>
            <a:r>
              <a:rPr lang="en-US" dirty="0">
                <a:latin typeface="Palatino Linotype" panose="02040502050505030304" pitchFamily="18" charset="0"/>
              </a:rPr>
              <a:t>Strengthen relationships with our response partners.</a:t>
            </a:r>
          </a:p>
          <a:p>
            <a:r>
              <a:rPr lang="en-US" dirty="0" smtClean="0">
                <a:latin typeface="Palatino Linotype" panose="02040502050505030304" pitchFamily="18" charset="0"/>
              </a:rPr>
              <a:t>Identify </a:t>
            </a:r>
            <a:r>
              <a:rPr lang="en-US" dirty="0">
                <a:latin typeface="Palatino Linotype" panose="02040502050505030304" pitchFamily="18" charset="0"/>
              </a:rPr>
              <a:t>areas for improvement and develop a corrective action plan</a:t>
            </a:r>
            <a:r>
              <a:rPr lang="en-US" dirty="0"/>
              <a:t>.</a:t>
            </a:r>
          </a:p>
          <a:p>
            <a:endParaRPr lang="en-US" dirty="0"/>
          </a:p>
        </p:txBody>
      </p:sp>
      <p:pic>
        <p:nvPicPr>
          <p:cNvPr id="4" name="Picture 3" descr="Career Growth: Impression Managemen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311650" y="2935261"/>
            <a:ext cx="1317548" cy="999431"/>
          </a:xfrm>
          <a:prstGeom prst="rect">
            <a:avLst/>
          </a:prstGeom>
        </p:spPr>
      </p:pic>
    </p:spTree>
    <p:extLst>
      <p:ext uri="{BB962C8B-B14F-4D97-AF65-F5344CB8AC3E}">
        <p14:creationId xmlns:p14="http://schemas.microsoft.com/office/powerpoint/2010/main" val="2619113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Objectives and Core Capabilities</a:t>
            </a:r>
          </a:p>
        </p:txBody>
      </p:sp>
      <p:sp>
        <p:nvSpPr>
          <p:cNvPr id="5" name="Content Placeholder 4"/>
          <p:cNvSpPr>
            <a:spLocks noGrp="1"/>
          </p:cNvSpPr>
          <p:nvPr>
            <p:ph idx="1"/>
          </p:nvPr>
        </p:nvSpPr>
        <p:spPr>
          <a:xfrm>
            <a:off x="1097280" y="1920941"/>
            <a:ext cx="7360920" cy="5358823"/>
          </a:xfrm>
        </p:spPr>
        <p:txBody>
          <a:bodyPr/>
          <a:lstStyle/>
          <a:p>
            <a:endParaRPr lang="en-US" dirty="0">
              <a:latin typeface="Palatino Linotype" panose="02040502050505030304" pitchFamily="18" charset="0"/>
            </a:endParaRPr>
          </a:p>
          <a:p>
            <a:r>
              <a:rPr lang="en-US" dirty="0">
                <a:latin typeface="Palatino Linotype" panose="02040502050505030304" pitchFamily="18" charset="0"/>
              </a:rPr>
              <a:t>Assess the awareness of school administration surrounding The Family Education Rights Privacy Act (FERPA) and the existing plans to prepare for, mitigate, respond to, and recover from parental custodial disputes. </a:t>
            </a:r>
          </a:p>
          <a:p>
            <a:r>
              <a:rPr lang="en-US" dirty="0">
                <a:latin typeface="Palatino Linotype" panose="02040502050505030304" pitchFamily="18" charset="0"/>
              </a:rPr>
              <a:t>Assess the ability to effectively deliver relevant and appropriate information to school officials regarding the hazard, the status of actions taken by the school, and the effective steps taken to ensure the safety of the child. </a:t>
            </a:r>
          </a:p>
          <a:p>
            <a:r>
              <a:rPr lang="en-US" dirty="0">
                <a:latin typeface="Palatino Linotype" panose="02040502050505030304" pitchFamily="18" charset="0"/>
              </a:rPr>
              <a:t>Assess the ability to effectively establish and maintain a coordinated operational structure that integrates critical recovery actions. </a:t>
            </a:r>
          </a:p>
          <a:p>
            <a:endParaRPr lang="en-US" sz="1800" dirty="0">
              <a:latin typeface="Palatino Linotype" panose="02040502050505030304" pitchFamily="18" charset="0"/>
            </a:endParaRPr>
          </a:p>
        </p:txBody>
      </p:sp>
    </p:spTree>
    <p:extLst>
      <p:ext uri="{BB962C8B-B14F-4D97-AF65-F5344CB8AC3E}">
        <p14:creationId xmlns:p14="http://schemas.microsoft.com/office/powerpoint/2010/main" val="365023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Objectives and Core Capabilities (cont.) </a:t>
            </a:r>
          </a:p>
        </p:txBody>
      </p:sp>
      <p:sp>
        <p:nvSpPr>
          <p:cNvPr id="5" name="Content Placeholder 4"/>
          <p:cNvSpPr>
            <a:spLocks noGrp="1"/>
          </p:cNvSpPr>
          <p:nvPr>
            <p:ph idx="1"/>
          </p:nvPr>
        </p:nvSpPr>
        <p:spPr>
          <a:xfrm>
            <a:off x="1097280" y="2691105"/>
            <a:ext cx="7360920" cy="4731327"/>
          </a:xfrm>
        </p:spPr>
        <p:txBody>
          <a:bodyPr/>
          <a:lstStyle/>
          <a:p>
            <a:r>
              <a:rPr lang="en-US" dirty="0">
                <a:latin typeface="Palatino Linotype" panose="02040502050505030304" pitchFamily="18" charset="0"/>
              </a:rPr>
              <a:t>Assess the ability to effectively integrate whole school community services and resources into emergency response and recovery efforts.</a:t>
            </a:r>
          </a:p>
          <a:p>
            <a:r>
              <a:rPr lang="en-US" dirty="0">
                <a:latin typeface="Palatino Linotype" panose="02040502050505030304" pitchFamily="18" charset="0"/>
              </a:rPr>
              <a:t>Assess the ability to effectively engage whole school community partners in meeting their needs and to effectively provide all decision makers with timely notifications. </a:t>
            </a:r>
            <a:endParaRPr lang="en-US" dirty="0"/>
          </a:p>
        </p:txBody>
      </p:sp>
    </p:spTree>
    <p:extLst>
      <p:ext uri="{BB962C8B-B14F-4D97-AF65-F5344CB8AC3E}">
        <p14:creationId xmlns:p14="http://schemas.microsoft.com/office/powerpoint/2010/main" val="92896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1097280" y="2272783"/>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a:t>
            </a:r>
            <a:r>
              <a:rPr lang="en-US" dirty="0">
                <a:latin typeface="Palatino Linotype" panose="02040502050505030304" pitchFamily="18" charset="0"/>
              </a:rPr>
              <a:t>: 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131846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Structure</a:t>
            </a:r>
            <a:endParaRPr lang="en-US" dirty="0">
              <a:latin typeface="Palatino Linotype" panose="02040502050505030304" pitchFamily="18" charset="0"/>
            </a:endParaRPr>
          </a:p>
        </p:txBody>
      </p:sp>
      <p:sp>
        <p:nvSpPr>
          <p:cNvPr id="5" name="Content Placeholder 4"/>
          <p:cNvSpPr>
            <a:spLocks noGrp="1"/>
          </p:cNvSpPr>
          <p:nvPr>
            <p:ph idx="1"/>
          </p:nvPr>
        </p:nvSpPr>
        <p:spPr>
          <a:xfrm>
            <a:off x="1097280" y="2370070"/>
            <a:ext cx="7360920" cy="3924300"/>
          </a:xfrm>
        </p:spPr>
        <p:txBody>
          <a:bodyPr/>
          <a:lstStyle/>
          <a:p>
            <a:r>
              <a:rPr lang="en-US" dirty="0">
                <a:latin typeface="Palatino Linotype" panose="02040502050505030304" pitchFamily="18" charset="0"/>
              </a:rPr>
              <a:t>A scenario-driven, facilitated discussion-based exercise</a:t>
            </a:r>
          </a:p>
          <a:p>
            <a:r>
              <a:rPr lang="en-US" dirty="0">
                <a:latin typeface="Palatino Linotype" panose="02040502050505030304" pitchFamily="18" charset="0"/>
              </a:rPr>
              <a:t>The exercise is divided in </a:t>
            </a:r>
            <a:r>
              <a:rPr lang="en-US" dirty="0" smtClean="0">
                <a:latin typeface="Palatino Linotype" panose="02040502050505030304" pitchFamily="18" charset="0"/>
              </a:rPr>
              <a:t>four </a:t>
            </a:r>
            <a:r>
              <a:rPr lang="en-US" dirty="0">
                <a:latin typeface="Palatino Linotype" panose="02040502050505030304" pitchFamily="18" charset="0"/>
              </a:rPr>
              <a:t>modules:</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 </a:t>
            </a:r>
          </a:p>
          <a:p>
            <a:pPr lvl="2">
              <a:buFont typeface="Courier New" panose="02070309020205020404" pitchFamily="49" charset="0"/>
              <a:buChar char="o"/>
            </a:pPr>
            <a:r>
              <a:rPr lang="en-US" sz="2000" dirty="0">
                <a:latin typeface="Palatino Linotype" panose="02040502050505030304" pitchFamily="18" charset="0"/>
              </a:rPr>
              <a:t>Module 3: Response – Scenario Update #2</a:t>
            </a:r>
          </a:p>
          <a:p>
            <a:pPr lvl="2">
              <a:buFont typeface="Courier New" panose="02070309020205020404" pitchFamily="49" charset="0"/>
              <a:buChar char="o"/>
            </a:pPr>
            <a:r>
              <a:rPr lang="en-US" sz="2000" dirty="0">
                <a:latin typeface="Palatino Linotype" panose="02040502050505030304" pitchFamily="18" charset="0"/>
              </a:rPr>
              <a:t>Module 4: Recovery  – Scenario Update #3 </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346060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Rules for Players</a:t>
            </a:r>
            <a:endParaRPr lang="en-US" dirty="0">
              <a:latin typeface="Palatino Linotype" panose="02040502050505030304" pitchFamily="18" charset="0"/>
            </a:endParaRPr>
          </a:p>
        </p:txBody>
      </p:sp>
      <p:sp>
        <p:nvSpPr>
          <p:cNvPr id="5" name="Content Placeholder 4"/>
          <p:cNvSpPr>
            <a:spLocks noGrp="1"/>
          </p:cNvSpPr>
          <p:nvPr>
            <p:ph idx="1"/>
          </p:nvPr>
        </p:nvSpPr>
        <p:spPr>
          <a:xfrm>
            <a:off x="1097280" y="2228290"/>
            <a:ext cx="10058400" cy="4023360"/>
          </a:xfrm>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117169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6B14018-105F-4B10-8C17-B1AA638E27A8}"/>
</file>

<file path=customXml/itemProps2.xml><?xml version="1.0" encoding="utf-8"?>
<ds:datastoreItem xmlns:ds="http://schemas.openxmlformats.org/officeDocument/2006/customXml" ds:itemID="{12C78C5D-99C4-4881-B41A-CC86B274E08C}"/>
</file>

<file path=customXml/itemProps3.xml><?xml version="1.0" encoding="utf-8"?>
<ds:datastoreItem xmlns:ds="http://schemas.openxmlformats.org/officeDocument/2006/customXml" ds:itemID="{1F660AD4-2D67-4C02-886A-95044945CDBB}"/>
</file>

<file path=docProps/app.xml><?xml version="1.0" encoding="utf-8"?>
<Properties xmlns="http://schemas.openxmlformats.org/officeDocument/2006/extended-properties" xmlns:vt="http://schemas.openxmlformats.org/officeDocument/2006/docPropsVTypes">
  <Template>Retrospect</Template>
  <TotalTime>3600</TotalTime>
  <Words>1495</Words>
  <Application>Microsoft Office PowerPoint</Application>
  <PresentationFormat>Widescreen</PresentationFormat>
  <Paragraphs>162</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Calibri</vt:lpstr>
      <vt:lpstr>Courier New</vt:lpstr>
      <vt:lpstr>Franklin Gothic Book</vt:lpstr>
      <vt:lpstr>Gill Sans</vt:lpstr>
      <vt:lpstr>Helvetica Neue Medium</vt:lpstr>
      <vt:lpstr>Palatino Linotype</vt:lpstr>
      <vt:lpstr>Retrospect</vt:lpstr>
      <vt:lpstr>Custodial Interference </vt:lpstr>
      <vt:lpstr>Exercise Agenda</vt:lpstr>
      <vt:lpstr>Welcome and Introductions</vt:lpstr>
      <vt:lpstr>Exercise Goals</vt:lpstr>
      <vt:lpstr>Objectives and Core Capabilities</vt:lpstr>
      <vt:lpstr>Objectives and Core Capabilities (cont.) </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Date:  Time:</vt:lpstr>
      <vt:lpstr>Beginning of Thanksgiving Break  </vt:lpstr>
      <vt:lpstr>Scenario </vt:lpstr>
      <vt:lpstr>Discussion</vt:lpstr>
      <vt:lpstr>Module 2:  Response </vt:lpstr>
      <vt:lpstr>Date:  Time:</vt:lpstr>
      <vt:lpstr>Discussion</vt:lpstr>
      <vt:lpstr>Module 3:  Response - Scenario Update</vt:lpstr>
      <vt:lpstr>Date:  Time:</vt:lpstr>
      <vt:lpstr>Discussion</vt:lpstr>
      <vt:lpstr>Module 4:  Recovery</vt:lpstr>
      <vt:lpstr>PowerPoint Presentation</vt:lpstr>
      <vt:lpstr>PowerPoint Presentation</vt:lpstr>
      <vt:lpstr>PowerPoint Presentation</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69</cp:revision>
  <dcterms:created xsi:type="dcterms:W3CDTF">2019-06-01T18:47:12Z</dcterms:created>
  <dcterms:modified xsi:type="dcterms:W3CDTF">2019-08-26T15:57:44Z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