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7.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261"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92" r:id="rId24"/>
    <p:sldId id="283" r:id="rId25"/>
    <p:sldId id="284" r:id="rId26"/>
    <p:sldId id="285" r:id="rId27"/>
    <p:sldId id="286" r:id="rId28"/>
    <p:sldId id="287" r:id="rId29"/>
    <p:sldId id="288" r:id="rId30"/>
    <p:sldId id="289" r:id="rId31"/>
    <p:sldId id="290" r:id="rId32"/>
    <p:sldId id="291" r:id="rId33"/>
    <p:sldId id="293" r:id="rId34"/>
    <p:sldId id="25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76AA"/>
    <a:srgbClr val="005A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273" autoAdjust="0"/>
    <p:restoredTop sz="94660"/>
  </p:normalViewPr>
  <p:slideViewPr>
    <p:cSldViewPr snapToGrid="0" showGuides="1">
      <p:cViewPr varScale="1">
        <p:scale>
          <a:sx n="103" d="100"/>
          <a:sy n="103" d="100"/>
        </p:scale>
        <p:origin x="126" y="192"/>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1BBF86B2-36F6-4561-B200-74D68E3BEABD}"/>
    <pc:docChg chg="modSld">
      <pc:chgData name="" userId="" providerId="" clId="Web-{1BBF86B2-36F6-4561-B200-74D68E3BEABD}" dt="2019-08-26T12:06:33.311" v="10" actId="20577"/>
      <pc:docMkLst>
        <pc:docMk/>
      </pc:docMkLst>
      <pc:sldChg chg="modSp">
        <pc:chgData name="" userId="" providerId="" clId="Web-{1BBF86B2-36F6-4561-B200-74D68E3BEABD}" dt="2019-08-26T12:04:56.310" v="0" actId="1076"/>
        <pc:sldMkLst>
          <pc:docMk/>
          <pc:sldMk cId="1398938875" sldId="265"/>
        </pc:sldMkLst>
        <pc:spChg chg="mod">
          <ac:chgData name="" userId="" providerId="" clId="Web-{1BBF86B2-36F6-4561-B200-74D68E3BEABD}" dt="2019-08-26T12:04:56.310" v="0" actId="1076"/>
          <ac:spMkLst>
            <pc:docMk/>
            <pc:sldMk cId="1398938875" sldId="265"/>
            <ac:spMk id="2" creationId="{00000000-0000-0000-0000-000000000000}"/>
          </ac:spMkLst>
        </pc:spChg>
      </pc:sldChg>
      <pc:sldChg chg="modSp">
        <pc:chgData name="" userId="" providerId="" clId="Web-{1BBF86B2-36F6-4561-B200-74D68E3BEABD}" dt="2019-08-26T12:06:13.654" v="5" actId="20577"/>
        <pc:sldMkLst>
          <pc:docMk/>
          <pc:sldMk cId="1602335529" sldId="282"/>
        </pc:sldMkLst>
        <pc:spChg chg="mod">
          <ac:chgData name="" userId="" providerId="" clId="Web-{1BBF86B2-36F6-4561-B200-74D68E3BEABD}" dt="2019-08-26T12:06:13.654" v="5" actId="20577"/>
          <ac:spMkLst>
            <pc:docMk/>
            <pc:sldMk cId="1602335529" sldId="282"/>
            <ac:spMk id="10243" creationId="{00000000-0000-0000-0000-000000000000}"/>
          </ac:spMkLst>
        </pc:spChg>
      </pc:sldChg>
      <pc:sldChg chg="modSp">
        <pc:chgData name="" userId="" providerId="" clId="Web-{1BBF86B2-36F6-4561-B200-74D68E3BEABD}" dt="2019-08-26T12:06:25.389" v="8" actId="20577"/>
        <pc:sldMkLst>
          <pc:docMk/>
          <pc:sldMk cId="1676190924" sldId="292"/>
        </pc:sldMkLst>
        <pc:spChg chg="mod">
          <ac:chgData name="" userId="" providerId="" clId="Web-{1BBF86B2-36F6-4561-B200-74D68E3BEABD}" dt="2019-08-26T12:06:25.389" v="8" actId="20577"/>
          <ac:spMkLst>
            <pc:docMk/>
            <pc:sldMk cId="1676190924" sldId="292"/>
            <ac:spMk id="2" creationId="{00000000-0000-0000-0000-000000000000}"/>
          </ac:spMkLst>
        </pc:spChg>
      </pc:sldChg>
    </pc:docChg>
  </pc:docChgLst>
  <pc:docChgLst>
    <pc:chgData clId="Web-{44D07B84-A692-46E7-8A5F-FCB57C0988E4}"/>
    <pc:docChg chg="modSld">
      <pc:chgData name="" userId="" providerId="" clId="Web-{44D07B84-A692-46E7-8A5F-FCB57C0988E4}" dt="2019-08-26T14:59:29.907" v="34" actId="20577"/>
      <pc:docMkLst>
        <pc:docMk/>
      </pc:docMkLst>
      <pc:sldChg chg="modSp">
        <pc:chgData name="" userId="" providerId="" clId="Web-{44D07B84-A692-46E7-8A5F-FCB57C0988E4}" dt="2019-08-26T14:55:39.265" v="5" actId="20577"/>
        <pc:sldMkLst>
          <pc:docMk/>
          <pc:sldMk cId="793144086" sldId="267"/>
        </pc:sldMkLst>
        <pc:spChg chg="mod">
          <ac:chgData name="" userId="" providerId="" clId="Web-{44D07B84-A692-46E7-8A5F-FCB57C0988E4}" dt="2019-08-26T14:55:39.265" v="5" actId="20577"/>
          <ac:spMkLst>
            <pc:docMk/>
            <pc:sldMk cId="793144086" sldId="267"/>
            <ac:spMk id="5" creationId="{00000000-0000-0000-0000-000000000000}"/>
          </ac:spMkLst>
        </pc:spChg>
      </pc:sldChg>
      <pc:sldChg chg="modSp">
        <pc:chgData name="" userId="" providerId="" clId="Web-{44D07B84-A692-46E7-8A5F-FCB57C0988E4}" dt="2019-08-26T14:59:29.907" v="33" actId="20577"/>
        <pc:sldMkLst>
          <pc:docMk/>
          <pc:sldMk cId="1602335529" sldId="282"/>
        </pc:sldMkLst>
        <pc:spChg chg="mod">
          <ac:chgData name="" userId="" providerId="" clId="Web-{44D07B84-A692-46E7-8A5F-FCB57C0988E4}" dt="2019-08-26T14:59:29.907" v="33" actId="20577"/>
          <ac:spMkLst>
            <pc:docMk/>
            <pc:sldMk cId="1602335529" sldId="282"/>
            <ac:spMk id="1024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F584F-60D3-4B3D-A41C-89537787A4C8}" type="datetimeFigureOut">
              <a:rPr lang="en-US" smtClean="0"/>
              <a:t>8/26/2019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40CED-3F5D-49D1-BFF5-D8B531DAF1A5}" type="slidenum">
              <a:rPr lang="en-US" smtClean="0"/>
              <a:t>‹#›</a:t>
            </a:fld>
            <a:endParaRPr lang="en-US" dirty="0"/>
          </a:p>
        </p:txBody>
      </p:sp>
    </p:spTree>
    <p:extLst>
      <p:ext uri="{BB962C8B-B14F-4D97-AF65-F5344CB8AC3E}">
        <p14:creationId xmlns:p14="http://schemas.microsoft.com/office/powerpoint/2010/main" val="1913045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40134-ADA7-0644-8A91-676C4CD59DF9}" type="slidenum">
              <a:rPr lang="en-US" smtClean="0"/>
              <a:t>9</a:t>
            </a:fld>
            <a:endParaRPr lang="en-US" dirty="0"/>
          </a:p>
        </p:txBody>
      </p:sp>
    </p:spTree>
    <p:extLst>
      <p:ext uri="{BB962C8B-B14F-4D97-AF65-F5344CB8AC3E}">
        <p14:creationId xmlns:p14="http://schemas.microsoft.com/office/powerpoint/2010/main" val="4210613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40134-ADA7-0644-8A91-676C4CD59DF9}" type="slidenum">
              <a:rPr lang="en-US" smtClean="0"/>
              <a:t>17</a:t>
            </a:fld>
            <a:endParaRPr lang="en-US" dirty="0"/>
          </a:p>
        </p:txBody>
      </p:sp>
    </p:spTree>
    <p:extLst>
      <p:ext uri="{BB962C8B-B14F-4D97-AF65-F5344CB8AC3E}">
        <p14:creationId xmlns:p14="http://schemas.microsoft.com/office/powerpoint/2010/main" val="1618331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40134-ADA7-0644-8A91-676C4CD59DF9}" type="slidenum">
              <a:rPr lang="en-US" smtClean="0"/>
              <a:t>18</a:t>
            </a:fld>
            <a:endParaRPr lang="en-US" dirty="0"/>
          </a:p>
        </p:txBody>
      </p:sp>
    </p:spTree>
    <p:extLst>
      <p:ext uri="{BB962C8B-B14F-4D97-AF65-F5344CB8AC3E}">
        <p14:creationId xmlns:p14="http://schemas.microsoft.com/office/powerpoint/2010/main" val="12859713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3175" y="5679136"/>
            <a:ext cx="12188825" cy="1178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5615128"/>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0051" y="265926"/>
            <a:ext cx="10058400" cy="3566160"/>
          </a:xfrm>
        </p:spPr>
        <p:txBody>
          <a:bodyPr anchor="b">
            <a:normAutofit/>
          </a:bodyPr>
          <a:lstStyle>
            <a:lvl1pPr algn="l">
              <a:lnSpc>
                <a:spcPct val="85000"/>
              </a:lnSpc>
              <a:defRPr sz="8000" spc="-50" baseline="0">
                <a:solidFill>
                  <a:srgbClr val="005A84"/>
                </a:solidFill>
              </a:defRPr>
            </a:lvl1pPr>
          </a:lstStyle>
          <a:p>
            <a:r>
              <a:rPr lang="en-US" dirty="0"/>
              <a:t>Click to edit Master title style</a:t>
            </a:r>
          </a:p>
        </p:txBody>
      </p:sp>
      <p:sp>
        <p:nvSpPr>
          <p:cNvPr id="3" name="Subtitle 2"/>
          <p:cNvSpPr>
            <a:spLocks noGrp="1"/>
          </p:cNvSpPr>
          <p:nvPr>
            <p:ph type="subTitle" idx="1"/>
          </p:nvPr>
        </p:nvSpPr>
        <p:spPr>
          <a:xfrm>
            <a:off x="1100051" y="4036281"/>
            <a:ext cx="10058400" cy="1143000"/>
          </a:xfrm>
        </p:spPr>
        <p:txBody>
          <a:bodyPr lIns="91440" rIns="91440">
            <a:normAutofit/>
          </a:bodyPr>
          <a:lstStyle>
            <a:lvl1pPr marL="0" indent="0" algn="l">
              <a:buNone/>
              <a:defRPr sz="2400" cap="all" spc="200" baseline="0">
                <a:solidFill>
                  <a:schemeClr val="accent3"/>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904288" y="6369979"/>
            <a:ext cx="1308195" cy="454932"/>
          </a:xfrm>
        </p:spPr>
        <p:txBody>
          <a:bodyPr/>
          <a:lstStyle/>
          <a:p>
            <a:fld id="{E8801FEA-74CB-4EFA-8C10-8D0B232C99B9}" type="slidenum">
              <a:rPr lang="en-US" smtClean="0"/>
              <a:t>‹#›</a:t>
            </a:fld>
            <a:endParaRPr lang="en-US" dirty="0"/>
          </a:p>
        </p:txBody>
      </p:sp>
      <p:cxnSp>
        <p:nvCxnSpPr>
          <p:cNvPr id="9" name="Straight Connector 8"/>
          <p:cNvCxnSpPr/>
          <p:nvPr/>
        </p:nvCxnSpPr>
        <p:spPr>
          <a:xfrm>
            <a:off x="1156667" y="3832086"/>
            <a:ext cx="9875520"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0" name="Content Placeholder 9"/>
          <p:cNvSpPr>
            <a:spLocks noGrp="1"/>
          </p:cNvSpPr>
          <p:nvPr>
            <p:ph sz="quarter" idx="13"/>
          </p:nvPr>
        </p:nvSpPr>
        <p:spPr>
          <a:xfrm>
            <a:off x="10645775" y="1222375"/>
            <a:ext cx="914400"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5446" y="5843692"/>
            <a:ext cx="5811197" cy="8649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44330" y="5548006"/>
            <a:ext cx="2343904" cy="1284119"/>
          </a:xfrm>
          <a:prstGeom prst="rect">
            <a:avLst/>
          </a:prstGeom>
        </p:spPr>
      </p:pic>
    </p:spTree>
    <p:extLst>
      <p:ext uri="{BB962C8B-B14F-4D97-AF65-F5344CB8AC3E}">
        <p14:creationId xmlns:p14="http://schemas.microsoft.com/office/powerpoint/2010/main" val="1826088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cxnSp>
        <p:nvCxnSpPr>
          <p:cNvPr id="7" name="Straight Connector 6"/>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503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spTree>
    <p:extLst>
      <p:ext uri="{BB962C8B-B14F-4D97-AF65-F5344CB8AC3E}">
        <p14:creationId xmlns:p14="http://schemas.microsoft.com/office/powerpoint/2010/main" val="624832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5428"/>
            <a:ext cx="10363200" cy="1470183"/>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387241"/>
            <a:ext cx="8534400" cy="1753077"/>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a:t>Click to edit Master subtitle style</a:t>
            </a:r>
          </a:p>
        </p:txBody>
      </p:sp>
    </p:spTree>
    <p:extLst>
      <p:ext uri="{BB962C8B-B14F-4D97-AF65-F5344CB8AC3E}">
        <p14:creationId xmlns:p14="http://schemas.microsoft.com/office/powerpoint/2010/main" val="251065028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cxnSp>
        <p:nvCxnSpPr>
          <p:cNvPr id="7" name="Straight Connector 6"/>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082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accent3"/>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cxnSp>
        <p:nvCxnSpPr>
          <p:cNvPr id="9" name="Straight Connector 8"/>
          <p:cNvCxnSpPr/>
          <p:nvPr/>
        </p:nvCxnSpPr>
        <p:spPr>
          <a:xfrm>
            <a:off x="1207658" y="4343400"/>
            <a:ext cx="987552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3487" y="6426801"/>
            <a:ext cx="2906960" cy="431199"/>
          </a:xfrm>
          <a:prstGeom prst="rect">
            <a:avLst/>
          </a:prstGeom>
        </p:spPr>
      </p:pic>
    </p:spTree>
    <p:extLst>
      <p:ext uri="{BB962C8B-B14F-4D97-AF65-F5344CB8AC3E}">
        <p14:creationId xmlns:p14="http://schemas.microsoft.com/office/powerpoint/2010/main" val="3266519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E8801FEA-74CB-4EFA-8C10-8D0B232C99B9}" type="slidenum">
              <a:rPr lang="en-US" smtClean="0"/>
              <a:t>‹#›</a:t>
            </a:fld>
            <a:endParaRPr lang="en-US" dirty="0"/>
          </a:p>
        </p:txBody>
      </p:sp>
      <p:cxnSp>
        <p:nvCxnSpPr>
          <p:cNvPr id="9" name="Straight Connector 8"/>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525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E8801FEA-74CB-4EFA-8C10-8D0B232C99B9}" type="slidenum">
              <a:rPr lang="en-US" smtClean="0"/>
              <a:t>‹#›</a:t>
            </a:fld>
            <a:endParaRPr lang="en-US" dirty="0"/>
          </a:p>
        </p:txBody>
      </p:sp>
      <p:cxnSp>
        <p:nvCxnSpPr>
          <p:cNvPr id="11" name="Straight Connector 10"/>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617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E8801FEA-74CB-4EFA-8C10-8D0B232C99B9}" type="slidenum">
              <a:rPr lang="en-US" smtClean="0"/>
              <a:t>‹#›</a:t>
            </a:fld>
            <a:endParaRPr lang="en-US" dirty="0"/>
          </a:p>
        </p:txBody>
      </p:sp>
      <p:cxnSp>
        <p:nvCxnSpPr>
          <p:cNvPr id="6" name="Straight Connector 5"/>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91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E8801FEA-74CB-4EFA-8C10-8D0B232C99B9}"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3487" y="6426801"/>
            <a:ext cx="2906960" cy="431199"/>
          </a:xfrm>
          <a:prstGeom prst="rect">
            <a:avLst/>
          </a:prstGeom>
        </p:spPr>
      </p:pic>
    </p:spTree>
    <p:extLst>
      <p:ext uri="{BB962C8B-B14F-4D97-AF65-F5344CB8AC3E}">
        <p14:creationId xmlns:p14="http://schemas.microsoft.com/office/powerpoint/2010/main" val="4251085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8801FEA-74CB-4EFA-8C10-8D0B232C99B9}" type="slidenum">
              <a:rPr lang="en-US" smtClean="0"/>
              <a:t>‹#›</a:t>
            </a:fld>
            <a:endParaRPr lang="en-US" dirty="0"/>
          </a:p>
        </p:txBody>
      </p:sp>
    </p:spTree>
    <p:extLst>
      <p:ext uri="{BB962C8B-B14F-4D97-AF65-F5344CB8AC3E}">
        <p14:creationId xmlns:p14="http://schemas.microsoft.com/office/powerpoint/2010/main" val="3437296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424281"/>
            <a:ext cx="12188825" cy="2433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360273"/>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20548"/>
            <a:ext cx="12191985" cy="4373719"/>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801FEA-74CB-4EFA-8C10-8D0B232C99B9}" type="slidenum">
              <a:rPr lang="en-US" smtClean="0"/>
              <a:t>‹#›</a:t>
            </a:fld>
            <a:endParaRPr lang="en-US" dirty="0"/>
          </a:p>
        </p:txBody>
      </p:sp>
    </p:spTree>
    <p:extLst>
      <p:ext uri="{BB962C8B-B14F-4D97-AF65-F5344CB8AC3E}">
        <p14:creationId xmlns:p14="http://schemas.microsoft.com/office/powerpoint/2010/main" val="1462598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9000" b="-19000"/>
          </a:stretch>
        </a:blip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8801FEA-74CB-4EFA-8C10-8D0B232C99B9}" type="slidenum">
              <a:rPr lang="en-US" smtClean="0"/>
              <a:t>‹#›</a:t>
            </a:fld>
            <a:endParaRPr lang="en-US" dirty="0"/>
          </a:p>
        </p:txBody>
      </p:sp>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273487" y="6426801"/>
            <a:ext cx="2906960" cy="431199"/>
          </a:xfrm>
          <a:prstGeom prst="rect">
            <a:avLst/>
          </a:prstGeom>
        </p:spPr>
      </p:pic>
      <p:pic>
        <p:nvPicPr>
          <p:cNvPr id="8" name="Picture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931334" y="5508142"/>
            <a:ext cx="2166863" cy="1187126"/>
          </a:xfrm>
          <a:prstGeom prst="rect">
            <a:avLst/>
          </a:prstGeom>
        </p:spPr>
      </p:pic>
    </p:spTree>
    <p:extLst>
      <p:ext uri="{BB962C8B-B14F-4D97-AF65-F5344CB8AC3E}">
        <p14:creationId xmlns:p14="http://schemas.microsoft.com/office/powerpoint/2010/main" val="23768360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dt="0"/>
  <p:txStyles>
    <p:titleStyle>
      <a:lvl1pPr algn="l" defTabSz="914400" rtl="0" eaLnBrk="1" latinLnBrk="0" hangingPunct="1">
        <a:lnSpc>
          <a:spcPct val="85000"/>
        </a:lnSpc>
        <a:spcBef>
          <a:spcPct val="0"/>
        </a:spcBef>
        <a:buNone/>
        <a:defRPr sz="4800" kern="1200" spc="-50" baseline="0">
          <a:solidFill>
            <a:schemeClr val="tx1"/>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accent3"/>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accent3"/>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3"/>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3"/>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3"/>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twitter.com/vted_safeschool" TargetMode="External"/><Relationship Id="rId2" Type="http://schemas.openxmlformats.org/officeDocument/2006/relationships/hyperlink" Target="https://schoolsafety.vermont.gov/"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Palatino Linotype" panose="02040502050505030304" pitchFamily="18" charset="0"/>
              </a:rPr>
              <a:t>Evacuation</a:t>
            </a:r>
          </a:p>
        </p:txBody>
      </p:sp>
      <p:sp>
        <p:nvSpPr>
          <p:cNvPr id="3" name="Subtitle 2"/>
          <p:cNvSpPr>
            <a:spLocks noGrp="1"/>
          </p:cNvSpPr>
          <p:nvPr>
            <p:ph type="subTitle" idx="1"/>
          </p:nvPr>
        </p:nvSpPr>
        <p:spPr>
          <a:xfrm>
            <a:off x="914400" y="3405903"/>
            <a:ext cx="8534400" cy="1753077"/>
          </a:xfrm>
        </p:spPr>
        <p:txBody>
          <a:bodyPr/>
          <a:lstStyle/>
          <a:p>
            <a:pPr algn="l"/>
            <a:r>
              <a:rPr lang="en-US" dirty="0">
                <a:latin typeface="Palatino Linotype" panose="02040502050505030304" pitchFamily="18" charset="0"/>
              </a:rPr>
              <a:t>Tabletop Exercise</a:t>
            </a:r>
          </a:p>
        </p:txBody>
      </p:sp>
    </p:spTree>
    <p:extLst>
      <p:ext uri="{BB962C8B-B14F-4D97-AF65-F5344CB8AC3E}">
        <p14:creationId xmlns:p14="http://schemas.microsoft.com/office/powerpoint/2010/main" val="42092157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Palatino Linotype" panose="02040502050505030304" pitchFamily="18" charset="0"/>
              </a:rPr>
              <a:t>Assumptions and Artificialities </a:t>
            </a:r>
          </a:p>
        </p:txBody>
      </p:sp>
      <p:sp>
        <p:nvSpPr>
          <p:cNvPr id="13" name="Content Placeholder 12"/>
          <p:cNvSpPr>
            <a:spLocks noGrp="1"/>
          </p:cNvSpPr>
          <p:nvPr>
            <p:ph idx="1"/>
          </p:nvPr>
        </p:nvSpPr>
        <p:spPr>
          <a:xfrm>
            <a:off x="1097280" y="2226907"/>
            <a:ext cx="7360920" cy="4506191"/>
          </a:xfrm>
        </p:spPr>
        <p:txBody>
          <a:bodyPr/>
          <a:lstStyle/>
          <a:p>
            <a:r>
              <a:rPr lang="en-US" dirty="0">
                <a:latin typeface="Palatino Linotype" panose="02040502050505030304" pitchFamily="18" charset="0"/>
              </a:rPr>
              <a:t>The exercise is conducted in a no-fault learning environment wherein capabilities, plans, systems and processes will be evaluated.</a:t>
            </a:r>
          </a:p>
          <a:p>
            <a:r>
              <a:rPr lang="en-US" dirty="0">
                <a:latin typeface="Palatino Linotype" panose="02040502050505030304" pitchFamily="18" charset="0"/>
              </a:rPr>
              <a:t>Participants respond to the TTX scenario events and other exercise information from the perspective of their school’s current policies, plans, processes and capabilities.</a:t>
            </a:r>
          </a:p>
          <a:p>
            <a:r>
              <a:rPr lang="en-US" dirty="0">
                <a:latin typeface="Palatino Linotype" panose="02040502050505030304" pitchFamily="18" charset="0"/>
              </a:rPr>
              <a:t>The exercise scenario is plausible, and events occur as they are presented in the TTX scenario, allowing for artificialities.</a:t>
            </a:r>
          </a:p>
          <a:p>
            <a:r>
              <a:rPr lang="en-US" dirty="0">
                <a:latin typeface="Palatino Linotype" panose="02040502050505030304" pitchFamily="18" charset="0"/>
              </a:rPr>
              <a:t>All players receive information at the same time.</a:t>
            </a:r>
          </a:p>
          <a:p>
            <a:endParaRPr lang="en-US" dirty="0"/>
          </a:p>
        </p:txBody>
      </p:sp>
    </p:spTree>
    <p:extLst>
      <p:ext uri="{BB962C8B-B14F-4D97-AF65-F5344CB8AC3E}">
        <p14:creationId xmlns:p14="http://schemas.microsoft.com/office/powerpoint/2010/main" val="3875430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panose="02040502050505030304" pitchFamily="18" charset="0"/>
              </a:rPr>
              <a:t>Exercise Schedule</a:t>
            </a:r>
          </a:p>
        </p:txBody>
      </p:sp>
      <p:sp>
        <p:nvSpPr>
          <p:cNvPr id="5" name="Content Placeholder 4"/>
          <p:cNvSpPr>
            <a:spLocks noGrp="1"/>
          </p:cNvSpPr>
          <p:nvPr>
            <p:ph idx="1"/>
          </p:nvPr>
        </p:nvSpPr>
        <p:spPr>
          <a:xfrm>
            <a:off x="1097280" y="1737360"/>
            <a:ext cx="6480109" cy="4859383"/>
          </a:xfrm>
        </p:spPr>
        <p:txBody>
          <a:bodyPr>
            <a:normAutofit fontScale="92500" lnSpcReduction="20000"/>
          </a:bodyPr>
          <a:lstStyle/>
          <a:p>
            <a:endParaRPr lang="en-US" sz="1400" dirty="0">
              <a:latin typeface="Franklin Gothic Book" panose="020B0503020102020204" pitchFamily="34" charset="0"/>
            </a:endParaRPr>
          </a:p>
          <a:p>
            <a:r>
              <a:rPr lang="en-US" sz="1600" dirty="0">
                <a:latin typeface="Palatino Linotype" panose="02040502050505030304" pitchFamily="18" charset="0"/>
              </a:rPr>
              <a:t>Exercise Logistics and Set-up				</a:t>
            </a:r>
          </a:p>
          <a:p>
            <a:r>
              <a:rPr lang="en-US" sz="1600" dirty="0">
                <a:latin typeface="Palatino Linotype" panose="02040502050505030304" pitchFamily="18" charset="0"/>
              </a:rPr>
              <a:t>Registration				</a:t>
            </a:r>
          </a:p>
          <a:p>
            <a:r>
              <a:rPr lang="en-US" sz="1600" dirty="0">
                <a:latin typeface="Palatino Linotype" panose="02040502050505030304" pitchFamily="18" charset="0"/>
              </a:rPr>
              <a:t>Welcome and Introductions				</a:t>
            </a:r>
          </a:p>
          <a:p>
            <a:r>
              <a:rPr lang="en-US" sz="1600" dirty="0">
                <a:latin typeface="Palatino Linotype" panose="02040502050505030304" pitchFamily="18" charset="0"/>
              </a:rPr>
              <a:t>Exercise Overview					</a:t>
            </a:r>
          </a:p>
          <a:p>
            <a:r>
              <a:rPr lang="en-US" sz="1600" dirty="0">
                <a:latin typeface="Palatino Linotype" panose="02040502050505030304" pitchFamily="18" charset="0"/>
              </a:rPr>
              <a:t>Module 1: Initial Response – Scenario Background 		</a:t>
            </a:r>
          </a:p>
          <a:p>
            <a:r>
              <a:rPr lang="en-US" sz="1600" dirty="0">
                <a:latin typeface="Palatino Linotype" panose="02040502050505030304" pitchFamily="18" charset="0"/>
              </a:rPr>
              <a:t>Break					</a:t>
            </a:r>
          </a:p>
          <a:p>
            <a:r>
              <a:rPr lang="en-US" sz="1600" dirty="0">
                <a:latin typeface="Palatino Linotype" panose="02040502050505030304" pitchFamily="18" charset="0"/>
              </a:rPr>
              <a:t>Module 2: Response </a:t>
            </a:r>
          </a:p>
          <a:p>
            <a:r>
              <a:rPr lang="en-US" sz="1600" dirty="0">
                <a:latin typeface="Palatino Linotype" panose="02040502050505030304" pitchFamily="18" charset="0"/>
              </a:rPr>
              <a:t>Module 3: Response- Update 1				</a:t>
            </a:r>
          </a:p>
          <a:p>
            <a:r>
              <a:rPr lang="en-US" sz="1600" dirty="0">
                <a:latin typeface="Palatino Linotype" panose="02040502050505030304" pitchFamily="18" charset="0"/>
              </a:rPr>
              <a:t>Module 4: Recovery </a:t>
            </a:r>
          </a:p>
          <a:p>
            <a:r>
              <a:rPr lang="en-US" sz="1600" dirty="0">
                <a:latin typeface="Palatino Linotype" panose="02040502050505030304" pitchFamily="18" charset="0"/>
              </a:rPr>
              <a:t>Break					</a:t>
            </a:r>
          </a:p>
          <a:p>
            <a:r>
              <a:rPr lang="en-US" sz="1600" dirty="0">
                <a:latin typeface="Palatino Linotype" panose="02040502050505030304" pitchFamily="18" charset="0"/>
              </a:rPr>
              <a:t>Hot Wash					</a:t>
            </a:r>
          </a:p>
          <a:p>
            <a:r>
              <a:rPr lang="en-US" sz="1600" dirty="0">
                <a:latin typeface="Palatino Linotype" panose="02040502050505030304" pitchFamily="18" charset="0"/>
              </a:rPr>
              <a:t>Closing Comments					</a:t>
            </a:r>
          </a:p>
          <a:p>
            <a:r>
              <a:rPr lang="en-US" sz="1600" dirty="0">
                <a:latin typeface="Palatino Linotype" panose="02040502050505030304" pitchFamily="18" charset="0"/>
              </a:rPr>
              <a:t>Debrief </a:t>
            </a:r>
            <a:r>
              <a:rPr lang="en-US" sz="1600" dirty="0">
                <a:latin typeface="Franklin Gothic Book" panose="020B0503020102020204" pitchFamily="34" charset="0"/>
              </a:rPr>
              <a:t>		</a:t>
            </a:r>
            <a:r>
              <a:rPr lang="en-US" sz="1400" dirty="0">
                <a:latin typeface="Franklin Gothic Book" panose="020B0503020102020204" pitchFamily="34" charset="0"/>
              </a:rPr>
              <a:t>	</a:t>
            </a:r>
          </a:p>
          <a:p>
            <a:endParaRPr lang="en-US" sz="1400" dirty="0"/>
          </a:p>
        </p:txBody>
      </p:sp>
    </p:spTree>
    <p:extLst>
      <p:ext uri="{BB962C8B-B14F-4D97-AF65-F5344CB8AC3E}">
        <p14:creationId xmlns:p14="http://schemas.microsoft.com/office/powerpoint/2010/main" val="652984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p:txBody>
          <a:bodyPr/>
          <a:lstStyle/>
          <a:p>
            <a:r>
              <a:rPr lang="en-US" dirty="0">
                <a:latin typeface="Palatino Linotype" panose="02040502050505030304" pitchFamily="18" charset="0"/>
              </a:rPr>
              <a:t>Tabletop Processes</a:t>
            </a:r>
          </a:p>
        </p:txBody>
      </p:sp>
      <p:sp>
        <p:nvSpPr>
          <p:cNvPr id="18435" name="Rectangle 3"/>
          <p:cNvSpPr>
            <a:spLocks noGrp="1" noChangeArrowheads="1"/>
          </p:cNvSpPr>
          <p:nvPr>
            <p:ph type="body" idx="1"/>
          </p:nvPr>
        </p:nvSpPr>
        <p:spPr>
          <a:xfrm>
            <a:off x="1102878" y="2240643"/>
            <a:ext cx="7360920" cy="5105400"/>
          </a:xfrm>
        </p:spPr>
        <p:txBody>
          <a:bodyPr/>
          <a:lstStyle/>
          <a:p>
            <a:pPr>
              <a:lnSpc>
                <a:spcPct val="90000"/>
              </a:lnSpc>
            </a:pPr>
            <a:endParaRPr lang="en-US" sz="800" dirty="0"/>
          </a:p>
          <a:p>
            <a:pPr>
              <a:lnSpc>
                <a:spcPct val="90000"/>
              </a:lnSpc>
            </a:pPr>
            <a:r>
              <a:rPr lang="en-US" dirty="0">
                <a:latin typeface="Palatino Linotype" panose="02040502050505030304" pitchFamily="18" charset="0"/>
              </a:rPr>
              <a:t>A scenario and update statements will be used to generate discussion of probable response actions.</a:t>
            </a:r>
          </a:p>
          <a:p>
            <a:pPr>
              <a:lnSpc>
                <a:spcPct val="90000"/>
              </a:lnSpc>
            </a:pPr>
            <a:r>
              <a:rPr lang="en-US" dirty="0">
                <a:latin typeface="Palatino Linotype" panose="02040502050505030304" pitchFamily="18" charset="0"/>
              </a:rPr>
              <a:t>Participants will provide situational responses based on established procedures and plans. The Emergency Operations Plan (should be) available for reference. Other than maps and diagrams, no  additional materials will be provided.</a:t>
            </a:r>
          </a:p>
          <a:p>
            <a:pPr>
              <a:lnSpc>
                <a:spcPct val="90000"/>
              </a:lnSpc>
            </a:pPr>
            <a:r>
              <a:rPr lang="en-US" dirty="0">
                <a:latin typeface="Palatino Linotype" panose="02040502050505030304" pitchFamily="18" charset="0"/>
              </a:rPr>
              <a:t>The exercise will conclude with development of action steps needed to support future mitigation and preparedness efforts.</a:t>
            </a:r>
          </a:p>
          <a:p>
            <a:pPr>
              <a:lnSpc>
                <a:spcPct val="90000"/>
              </a:lnSpc>
            </a:pPr>
            <a:endParaRPr lang="en-US" sz="2400" dirty="0"/>
          </a:p>
        </p:txBody>
      </p:sp>
    </p:spTree>
    <p:extLst>
      <p:ext uri="{BB962C8B-B14F-4D97-AF65-F5344CB8AC3E}">
        <p14:creationId xmlns:p14="http://schemas.microsoft.com/office/powerpoint/2010/main" val="1148970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lstStyle/>
          <a:p>
            <a:r>
              <a:rPr lang="en-US" b="0" dirty="0">
                <a:latin typeface="Palatino Linotype" panose="02040502050505030304" pitchFamily="18" charset="0"/>
              </a:rPr>
              <a:t>Exercise Guidelines</a:t>
            </a:r>
          </a:p>
        </p:txBody>
      </p:sp>
      <p:sp>
        <p:nvSpPr>
          <p:cNvPr id="6147" name="Rectangle 3"/>
          <p:cNvSpPr>
            <a:spLocks noGrp="1" noChangeArrowheads="1"/>
          </p:cNvSpPr>
          <p:nvPr>
            <p:ph type="body" idx="1"/>
          </p:nvPr>
        </p:nvSpPr>
        <p:spPr>
          <a:xfrm>
            <a:off x="1097280" y="2366088"/>
            <a:ext cx="7360920" cy="4826000"/>
          </a:xfrm>
        </p:spPr>
        <p:txBody>
          <a:bodyPr/>
          <a:lstStyle/>
          <a:p>
            <a:pPr>
              <a:lnSpc>
                <a:spcPct val="80000"/>
              </a:lnSpc>
            </a:pPr>
            <a:r>
              <a:rPr lang="en-US" dirty="0">
                <a:latin typeface="Palatino Linotype" panose="02040502050505030304" pitchFamily="18" charset="0"/>
              </a:rPr>
              <a:t>Respond based on your knowledge of your school plans and capabilities.</a:t>
            </a:r>
          </a:p>
          <a:p>
            <a:pPr>
              <a:lnSpc>
                <a:spcPct val="80000"/>
              </a:lnSpc>
            </a:pPr>
            <a:r>
              <a:rPr lang="en-US" dirty="0">
                <a:latin typeface="Palatino Linotype" panose="02040502050505030304" pitchFamily="18" charset="0"/>
              </a:rPr>
              <a:t>Discuss and present multiple options and possible solutions.</a:t>
            </a:r>
          </a:p>
          <a:p>
            <a:pPr>
              <a:lnSpc>
                <a:spcPct val="80000"/>
              </a:lnSpc>
            </a:pPr>
            <a:r>
              <a:rPr lang="en-US" dirty="0">
                <a:latin typeface="Palatino Linotype" panose="02040502050505030304" pitchFamily="18" charset="0"/>
              </a:rPr>
              <a:t>Be aware that each phase will not have complete resolution. Any issues that cannot be resolved within a reasonable period of time will be tabled as an after-action item.</a:t>
            </a:r>
          </a:p>
          <a:p>
            <a:pPr>
              <a:lnSpc>
                <a:spcPct val="80000"/>
              </a:lnSpc>
            </a:pPr>
            <a:r>
              <a:rPr lang="en-US" dirty="0">
                <a:latin typeface="Palatino Linotype" panose="02040502050505030304" pitchFamily="18" charset="0"/>
              </a:rPr>
              <a:t>If more information is needed, ask.  </a:t>
            </a:r>
          </a:p>
          <a:p>
            <a:pPr>
              <a:lnSpc>
                <a:spcPct val="80000"/>
              </a:lnSpc>
            </a:pPr>
            <a:r>
              <a:rPr lang="en-US" dirty="0">
                <a:latin typeface="Palatino Linotype" panose="02040502050505030304" pitchFamily="18" charset="0"/>
              </a:rPr>
              <a:t>Assume any agencies that are requested are initiating their response plans.</a:t>
            </a:r>
          </a:p>
        </p:txBody>
      </p:sp>
    </p:spTree>
    <p:extLst>
      <p:ext uri="{BB962C8B-B14F-4D97-AF65-F5344CB8AC3E}">
        <p14:creationId xmlns:p14="http://schemas.microsoft.com/office/powerpoint/2010/main" val="3576522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Palatino Linotype" panose="02040502050505030304" pitchFamily="18" charset="0"/>
              </a:rPr>
              <a:t>Module 1</a:t>
            </a:r>
          </a:p>
        </p:txBody>
      </p:sp>
      <p:sp>
        <p:nvSpPr>
          <p:cNvPr id="3" name="Subtitle 2"/>
          <p:cNvSpPr>
            <a:spLocks noGrp="1"/>
          </p:cNvSpPr>
          <p:nvPr>
            <p:ph type="subTitle" idx="1"/>
          </p:nvPr>
        </p:nvSpPr>
        <p:spPr/>
        <p:txBody>
          <a:bodyPr/>
          <a:lstStyle/>
          <a:p>
            <a:r>
              <a:rPr lang="en-US" dirty="0">
                <a:latin typeface="Palatino Linotype" panose="02040502050505030304" pitchFamily="18" charset="0"/>
              </a:rPr>
              <a:t>Initial Response: </a:t>
            </a:r>
          </a:p>
          <a:p>
            <a:r>
              <a:rPr lang="en-US" dirty="0">
                <a:latin typeface="Palatino Linotype" panose="02040502050505030304" pitchFamily="18" charset="0"/>
              </a:rPr>
              <a:t>Scenario Background</a:t>
            </a:r>
          </a:p>
        </p:txBody>
      </p:sp>
    </p:spTree>
    <p:extLst>
      <p:ext uri="{BB962C8B-B14F-4D97-AF65-F5344CB8AC3E}">
        <p14:creationId xmlns:p14="http://schemas.microsoft.com/office/powerpoint/2010/main" val="172756037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r>
              <a:rPr lang="en-US" b="0" dirty="0">
                <a:latin typeface="Palatino Linotype" panose="02040502050505030304" pitchFamily="18" charset="0"/>
              </a:rPr>
              <a:t>Scenario</a:t>
            </a:r>
          </a:p>
        </p:txBody>
      </p:sp>
      <p:sp>
        <p:nvSpPr>
          <p:cNvPr id="7171" name="Rectangle 3"/>
          <p:cNvSpPr>
            <a:spLocks noGrp="1" noChangeArrowheads="1"/>
          </p:cNvSpPr>
          <p:nvPr>
            <p:ph type="body" idx="1"/>
          </p:nvPr>
        </p:nvSpPr>
        <p:spPr>
          <a:xfrm>
            <a:off x="1097280" y="2598849"/>
            <a:ext cx="7360920" cy="4070724"/>
          </a:xfrm>
        </p:spPr>
        <p:txBody>
          <a:bodyPr/>
          <a:lstStyle/>
          <a:p>
            <a:pPr>
              <a:lnSpc>
                <a:spcPct val="90000"/>
              </a:lnSpc>
            </a:pPr>
            <a:r>
              <a:rPr lang="en-US" dirty="0">
                <a:latin typeface="+mj-lt"/>
              </a:rPr>
              <a:t>It is a clear, crisp Monday in December.  The temperature is 28 degrees Fahrenheit.  </a:t>
            </a:r>
          </a:p>
          <a:p>
            <a:pPr>
              <a:lnSpc>
                <a:spcPct val="90000"/>
              </a:lnSpc>
            </a:pPr>
            <a:r>
              <a:rPr lang="en-US" dirty="0">
                <a:latin typeface="+mj-lt"/>
              </a:rPr>
              <a:t>At approximately 12:45 pm, smoke is detected in the boiler room, sounding the fire alarm. </a:t>
            </a:r>
          </a:p>
          <a:p>
            <a:pPr>
              <a:lnSpc>
                <a:spcPct val="90000"/>
              </a:lnSpc>
            </a:pPr>
            <a:r>
              <a:rPr lang="en-US" dirty="0">
                <a:latin typeface="+mj-lt"/>
              </a:rPr>
              <a:t>The school custodial team responds to the boiler room. </a:t>
            </a:r>
          </a:p>
          <a:p>
            <a:pPr>
              <a:lnSpc>
                <a:spcPct val="90000"/>
              </a:lnSpc>
            </a:pPr>
            <a:endParaRPr lang="en-US" dirty="0">
              <a:latin typeface="+mj-lt"/>
            </a:endParaRPr>
          </a:p>
          <a:p>
            <a:pPr>
              <a:lnSpc>
                <a:spcPct val="90000"/>
              </a:lnSpc>
            </a:pPr>
            <a:endParaRPr lang="en-US" dirty="0"/>
          </a:p>
        </p:txBody>
      </p:sp>
    </p:spTree>
    <p:extLst>
      <p:ext uri="{BB962C8B-B14F-4D97-AF65-F5344CB8AC3E}">
        <p14:creationId xmlns:p14="http://schemas.microsoft.com/office/powerpoint/2010/main" val="1623754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6" y="423450"/>
            <a:ext cx="6239435" cy="514350"/>
          </a:xfrm>
        </p:spPr>
        <p:txBody>
          <a:bodyPr>
            <a:normAutofit fontScale="90000"/>
          </a:bodyPr>
          <a:lstStyle/>
          <a:p>
            <a:endParaRPr lang="en-US" dirty="0">
              <a:latin typeface="Palatino Linotype" panose="02040502050505030304" pitchFamily="18" charset="0"/>
            </a:endParaRPr>
          </a:p>
        </p:txBody>
      </p:sp>
      <p:pic>
        <p:nvPicPr>
          <p:cNvPr id="4" name="Content Placeholder 3" descr="Free Smoke Stock Video in HD"/>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2687" y="2150658"/>
            <a:ext cx="7307352" cy="4128654"/>
          </a:xfrm>
        </p:spPr>
      </p:pic>
    </p:spTree>
    <p:extLst>
      <p:ext uri="{BB962C8B-B14F-4D97-AF65-F5344CB8AC3E}">
        <p14:creationId xmlns:p14="http://schemas.microsoft.com/office/powerpoint/2010/main" val="2878091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r>
              <a:rPr lang="en-US" b="0" dirty="0">
                <a:latin typeface="Palatino Linotype" panose="02040502050505030304" pitchFamily="18" charset="0"/>
              </a:rPr>
              <a:t>Discussion</a:t>
            </a:r>
          </a:p>
        </p:txBody>
      </p:sp>
      <p:sp>
        <p:nvSpPr>
          <p:cNvPr id="8195" name="Rectangle 3"/>
          <p:cNvSpPr>
            <a:spLocks noGrp="1" noChangeArrowheads="1"/>
          </p:cNvSpPr>
          <p:nvPr>
            <p:ph type="body" idx="1"/>
          </p:nvPr>
        </p:nvSpPr>
        <p:spPr>
          <a:xfrm>
            <a:off x="1097280" y="1817207"/>
            <a:ext cx="6484172" cy="4439771"/>
          </a:xfrm>
        </p:spPr>
        <p:txBody>
          <a:bodyPr>
            <a:normAutofit lnSpcReduction="10000"/>
          </a:bodyPr>
          <a:lstStyle/>
          <a:p>
            <a:pPr marL="0" indent="0">
              <a:buNone/>
            </a:pPr>
            <a:endParaRPr lang="en-US" dirty="0">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Based on the information that you have, what specific response actions do you choose to take? Why?</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Based on the response action chosen what are your concerns?</a:t>
            </a:r>
          </a:p>
          <a:p>
            <a:pPr marL="571500" indent="-571500">
              <a:buFont typeface="Arial" panose="020B0604020202020204" pitchFamily="34" charset="0"/>
              <a:buChar char="•"/>
            </a:pPr>
            <a:r>
              <a:rPr lang="en-US" dirty="0">
                <a:latin typeface="Palatino Linotype" panose="02040502050505030304" pitchFamily="18" charset="0"/>
              </a:rPr>
              <a:t>What is the procedure for successful evacuation of the school?  Is there an outside location where students and staff gather after an evacuation? </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Does your current EOP have built in contingencies for cold weather evacuations?</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Are you planning to notify parents of the current situation. </a:t>
            </a:r>
            <a:endParaRPr lang="en-US" dirty="0"/>
          </a:p>
        </p:txBody>
      </p:sp>
    </p:spTree>
    <p:extLst>
      <p:ext uri="{BB962C8B-B14F-4D97-AF65-F5344CB8AC3E}">
        <p14:creationId xmlns:p14="http://schemas.microsoft.com/office/powerpoint/2010/main" val="3077345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r>
              <a:rPr lang="en-US" b="0" dirty="0">
                <a:latin typeface="Palatino Linotype" panose="02040502050505030304" pitchFamily="18" charset="0"/>
              </a:rPr>
              <a:t>Discussion</a:t>
            </a:r>
          </a:p>
        </p:txBody>
      </p:sp>
      <p:sp>
        <p:nvSpPr>
          <p:cNvPr id="8195" name="Rectangle 3"/>
          <p:cNvSpPr>
            <a:spLocks noGrp="1" noChangeArrowheads="1"/>
          </p:cNvSpPr>
          <p:nvPr>
            <p:ph type="body" idx="1"/>
          </p:nvPr>
        </p:nvSpPr>
        <p:spPr>
          <a:xfrm>
            <a:off x="1097280" y="2359479"/>
            <a:ext cx="7360920" cy="3953256"/>
          </a:xfrm>
        </p:spPr>
        <p:txBody>
          <a:bodyPr/>
          <a:lstStyle/>
          <a:p>
            <a:pPr marL="168275" indent="-168275">
              <a:buFont typeface="Arial" panose="020B0604020202020204" pitchFamily="34" charset="0"/>
              <a:buChar char="•"/>
            </a:pPr>
            <a:r>
              <a:rPr lang="en-US" dirty="0">
                <a:latin typeface="Palatino Linotype" panose="02040502050505030304" pitchFamily="18" charset="0"/>
              </a:rPr>
              <a:t>How do you obtain situational awareness?</a:t>
            </a:r>
          </a:p>
          <a:p>
            <a:pPr marL="168275" indent="-168275">
              <a:buFont typeface="Arial" panose="020B0604020202020204" pitchFamily="34" charset="0"/>
              <a:buChar char="•"/>
            </a:pPr>
            <a:r>
              <a:rPr lang="en-US" dirty="0">
                <a:latin typeface="Palatino Linotype" panose="02040502050505030304" pitchFamily="18" charset="0"/>
              </a:rPr>
              <a:t>What are the initial actions of staff and students? </a:t>
            </a:r>
          </a:p>
          <a:p>
            <a:pPr marL="168275" indent="-168275">
              <a:buFont typeface="Arial" panose="020B0604020202020204" pitchFamily="34" charset="0"/>
              <a:buChar char="•"/>
            </a:pPr>
            <a:r>
              <a:rPr lang="en-US" dirty="0">
                <a:latin typeface="Palatino Linotype" panose="02040502050505030304" pitchFamily="18" charset="0"/>
              </a:rPr>
              <a:t>Who is in charge?  Is this identified in your EOP?</a:t>
            </a:r>
          </a:p>
          <a:p>
            <a:pPr marL="168275" indent="-168275">
              <a:buFont typeface="Arial" panose="020B0604020202020204" pitchFamily="34" charset="0"/>
              <a:buChar char="•"/>
            </a:pPr>
            <a:r>
              <a:rPr lang="en-US" dirty="0">
                <a:latin typeface="Palatino Linotype" panose="02040502050505030304" pitchFamily="18" charset="0"/>
              </a:rPr>
              <a:t>When do you notify the district office?</a:t>
            </a:r>
            <a:endParaRPr lang="en-US" dirty="0">
              <a:latin typeface="Palatino Linotype" panose="02040502050505030304" pitchFamily="18"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837909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540" y="342900"/>
            <a:ext cx="7360920" cy="3962400"/>
          </a:xfrm>
        </p:spPr>
        <p:txBody>
          <a:bodyPr/>
          <a:lstStyle/>
          <a:p>
            <a:r>
              <a:rPr lang="en-US" dirty="0">
                <a:latin typeface="Palatino Linotype" panose="02040502050505030304" pitchFamily="18" charset="0"/>
              </a:rPr>
              <a:t>Module 2: </a:t>
            </a:r>
            <a:br>
              <a:rPr lang="en-US" dirty="0">
                <a:latin typeface="Palatino Linotype" panose="02040502050505030304" pitchFamily="18" charset="0"/>
              </a:rPr>
            </a:br>
            <a:r>
              <a:rPr lang="en-US" dirty="0">
                <a:latin typeface="Palatino Linotype" panose="02040502050505030304" pitchFamily="18" charset="0"/>
              </a:rPr>
              <a:t>Response </a:t>
            </a:r>
          </a:p>
        </p:txBody>
      </p:sp>
    </p:spTree>
    <p:extLst>
      <p:ext uri="{BB962C8B-B14F-4D97-AF65-F5344CB8AC3E}">
        <p14:creationId xmlns:p14="http://schemas.microsoft.com/office/powerpoint/2010/main" val="3471582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panose="02040502050505030304" pitchFamily="18" charset="0"/>
              </a:rPr>
              <a:t>Exercise Agenda</a:t>
            </a:r>
          </a:p>
        </p:txBody>
      </p:sp>
      <p:sp>
        <p:nvSpPr>
          <p:cNvPr id="3" name="Content Placeholder 2"/>
          <p:cNvSpPr>
            <a:spLocks noGrp="1"/>
          </p:cNvSpPr>
          <p:nvPr>
            <p:ph idx="1"/>
          </p:nvPr>
        </p:nvSpPr>
        <p:spPr>
          <a:xfrm>
            <a:off x="1203489" y="1887261"/>
            <a:ext cx="7360920" cy="4168306"/>
          </a:xfrm>
        </p:spPr>
        <p:txBody>
          <a:bodyPr>
            <a:normAutofit fontScale="55000" lnSpcReduction="20000"/>
          </a:bodyPr>
          <a:lstStyle/>
          <a:p>
            <a:pPr>
              <a:buSzPct val="142000"/>
            </a:pPr>
            <a:r>
              <a:rPr lang="en-US" sz="2500" dirty="0">
                <a:latin typeface="+mj-lt"/>
              </a:rPr>
              <a:t>Welcome and Introductions</a:t>
            </a:r>
          </a:p>
          <a:p>
            <a:pPr lvl="1">
              <a:buSzPct val="142000"/>
            </a:pPr>
            <a:r>
              <a:rPr lang="en-US" sz="2500" dirty="0">
                <a:latin typeface="+mj-lt"/>
              </a:rPr>
              <a:t>Housekeeping	</a:t>
            </a:r>
          </a:p>
          <a:p>
            <a:r>
              <a:rPr lang="en-US" sz="2500" dirty="0">
                <a:latin typeface="+mj-lt"/>
              </a:rPr>
              <a:t>Exercise Overview</a:t>
            </a:r>
          </a:p>
          <a:p>
            <a:pPr lvl="1"/>
            <a:r>
              <a:rPr lang="en-US" sz="2500" dirty="0">
                <a:latin typeface="+mj-lt"/>
              </a:rPr>
              <a:t>Goals                                                                    </a:t>
            </a:r>
          </a:p>
          <a:p>
            <a:pPr lvl="1"/>
            <a:r>
              <a:rPr lang="en-US" sz="2500" dirty="0">
                <a:latin typeface="+mj-lt"/>
              </a:rPr>
              <a:t>Rules</a:t>
            </a:r>
          </a:p>
          <a:p>
            <a:pPr lvl="1"/>
            <a:r>
              <a:rPr lang="en-US" sz="2500" dirty="0">
                <a:latin typeface="+mj-lt"/>
              </a:rPr>
              <a:t>Objectives/Core Capabilities                       </a:t>
            </a:r>
          </a:p>
          <a:p>
            <a:pPr lvl="1"/>
            <a:r>
              <a:rPr lang="en-US" sz="2500" dirty="0">
                <a:latin typeface="+mj-lt"/>
              </a:rPr>
              <a:t> Assumptions and Artificialities</a:t>
            </a:r>
          </a:p>
          <a:p>
            <a:pPr lvl="1"/>
            <a:r>
              <a:rPr lang="en-US" sz="2500" dirty="0">
                <a:latin typeface="+mj-lt"/>
              </a:rPr>
              <a:t>Roles and Responsibilities                       </a:t>
            </a:r>
          </a:p>
          <a:p>
            <a:pPr lvl="1"/>
            <a:r>
              <a:rPr lang="en-US" sz="2500" dirty="0">
                <a:latin typeface="+mj-lt"/>
              </a:rPr>
              <a:t> Schedule</a:t>
            </a:r>
          </a:p>
          <a:p>
            <a:pPr lvl="1"/>
            <a:r>
              <a:rPr lang="en-US" sz="2500" dirty="0">
                <a:latin typeface="+mj-lt"/>
              </a:rPr>
              <a:t>Structure</a:t>
            </a:r>
          </a:p>
          <a:p>
            <a:r>
              <a:rPr lang="en-US" sz="2500" dirty="0">
                <a:latin typeface="+mj-lt"/>
              </a:rPr>
              <a:t>Scenario-Driven Exercise </a:t>
            </a:r>
          </a:p>
          <a:p>
            <a:pPr lvl="1"/>
            <a:r>
              <a:rPr lang="en-US" sz="2500" dirty="0">
                <a:latin typeface="+mj-lt"/>
              </a:rPr>
              <a:t>Facilitated Discussion in Four Modules</a:t>
            </a:r>
          </a:p>
          <a:p>
            <a:r>
              <a:rPr lang="en-US" sz="2500" dirty="0">
                <a:latin typeface="+mj-lt"/>
              </a:rPr>
              <a:t>Hot Wash </a:t>
            </a:r>
          </a:p>
          <a:p>
            <a:r>
              <a:rPr lang="en-US" sz="2500" dirty="0">
                <a:latin typeface="+mj-lt"/>
              </a:rPr>
              <a:t>Closing Comments</a:t>
            </a:r>
          </a:p>
          <a:p>
            <a:r>
              <a:rPr lang="en-US" sz="2500" dirty="0">
                <a:latin typeface="+mj-lt"/>
              </a:rPr>
              <a:t>Debrief </a:t>
            </a:r>
          </a:p>
          <a:p>
            <a:endParaRPr lang="en-US" dirty="0"/>
          </a:p>
        </p:txBody>
      </p:sp>
    </p:spTree>
    <p:extLst>
      <p:ext uri="{BB962C8B-B14F-4D97-AF65-F5344CB8AC3E}">
        <p14:creationId xmlns:p14="http://schemas.microsoft.com/office/powerpoint/2010/main" val="2792922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032510" y="2491274"/>
            <a:ext cx="7772400" cy="5247100"/>
          </a:xfrm>
        </p:spPr>
        <p:txBody>
          <a:bodyPr/>
          <a:lstStyle/>
          <a:p>
            <a:pPr>
              <a:lnSpc>
                <a:spcPct val="80000"/>
              </a:lnSpc>
            </a:pPr>
            <a:r>
              <a:rPr lang="en-US" dirty="0">
                <a:latin typeface="Palatino Linotype" panose="02040502050505030304" pitchFamily="18" charset="0"/>
              </a:rPr>
              <a:t>The fire department and EMS respond to the school, and it is determined there is an active fire in the school boiler room.  </a:t>
            </a:r>
          </a:p>
          <a:p>
            <a:pPr>
              <a:lnSpc>
                <a:spcPct val="80000"/>
              </a:lnSpc>
            </a:pPr>
            <a:r>
              <a:rPr lang="en-US" dirty="0">
                <a:latin typeface="Palatino Linotype" panose="02040502050505030304" pitchFamily="18" charset="0"/>
              </a:rPr>
              <a:t>The fire suppression system has activated the sprinklers creating flooding within the school.   </a:t>
            </a:r>
          </a:p>
          <a:p>
            <a:pPr>
              <a:lnSpc>
                <a:spcPct val="80000"/>
              </a:lnSpc>
            </a:pPr>
            <a:r>
              <a:rPr lang="en-US" dirty="0">
                <a:latin typeface="Palatino Linotype" panose="02040502050505030304" pitchFamily="18" charset="0"/>
              </a:rPr>
              <a:t>Many students and staff members have evacuated without their coats and are now complaining of the cold.</a:t>
            </a:r>
          </a:p>
        </p:txBody>
      </p:sp>
      <p:sp>
        <p:nvSpPr>
          <p:cNvPr id="2" name="Title 1"/>
          <p:cNvSpPr>
            <a:spLocks noGrp="1"/>
          </p:cNvSpPr>
          <p:nvPr>
            <p:ph type="title"/>
          </p:nvPr>
        </p:nvSpPr>
        <p:spPr/>
        <p:txBody>
          <a:bodyPr/>
          <a:lstStyle/>
          <a:p>
            <a:r>
              <a:rPr lang="en-US" dirty="0"/>
              <a:t>Scenario </a:t>
            </a:r>
          </a:p>
        </p:txBody>
      </p:sp>
      <p:pic>
        <p:nvPicPr>
          <p:cNvPr id="3" name="Picture 2" descr="Group fishing | Ice fishing in the snow. Photo by Mary ..."/>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26480" y="4218233"/>
            <a:ext cx="2944530" cy="1964987"/>
          </a:xfrm>
          <a:prstGeom prst="rect">
            <a:avLst/>
          </a:prstGeom>
        </p:spPr>
      </p:pic>
    </p:spTree>
    <p:extLst>
      <p:ext uri="{BB962C8B-B14F-4D97-AF65-F5344CB8AC3E}">
        <p14:creationId xmlns:p14="http://schemas.microsoft.com/office/powerpoint/2010/main" val="1175932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p:txBody>
          <a:bodyPr/>
          <a:lstStyle/>
          <a:p>
            <a:r>
              <a:rPr lang="en-US" b="0" dirty="0"/>
              <a:t>Discussion</a:t>
            </a:r>
          </a:p>
        </p:txBody>
      </p:sp>
      <p:sp>
        <p:nvSpPr>
          <p:cNvPr id="10243" name="Rectangle 3"/>
          <p:cNvSpPr>
            <a:spLocks noGrp="1" noChangeArrowheads="1"/>
          </p:cNvSpPr>
          <p:nvPr>
            <p:ph type="body" idx="1"/>
          </p:nvPr>
        </p:nvSpPr>
        <p:spPr>
          <a:xfrm>
            <a:off x="1097280" y="1483934"/>
            <a:ext cx="7360920" cy="4751293"/>
          </a:xfrm>
        </p:spPr>
        <p:txBody>
          <a:bodyPr>
            <a:normAutofit fontScale="92500" lnSpcReduction="10000"/>
          </a:bodyPr>
          <a:lstStyle/>
          <a:p>
            <a:pPr marL="194308" indent="0">
              <a:buNone/>
            </a:pPr>
            <a:endParaRPr lang="en-US" dirty="0">
              <a:latin typeface="Palatino Linotype" panose="02040502050505030304" pitchFamily="18" charset="0"/>
            </a:endParaRP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What systems are in place to ensure that all students, faculty and staff are accounted for?</a:t>
            </a:r>
          </a:p>
          <a:p>
            <a:pPr marL="571500" indent="-571500">
              <a:buFont typeface="Arial" panose="020B0604020202020204" pitchFamily="34" charset="0"/>
              <a:buChar char="•"/>
            </a:pPr>
            <a:r>
              <a:rPr lang="en-US" dirty="0">
                <a:latin typeface="Palatino Linotype" panose="02040502050505030304" pitchFamily="18" charset="0"/>
              </a:rPr>
              <a:t>Have you established Incident Command or Unified Command?</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What options do you have in place to assist the students, faculty, and staff in in this situation? </a:t>
            </a:r>
          </a:p>
          <a:p>
            <a:pPr marL="571500" indent="-571500">
              <a:buFont typeface="Arial" panose="020B0604020202020204" pitchFamily="34" charset="0"/>
              <a:buChar char="•"/>
            </a:pPr>
            <a:r>
              <a:rPr lang="en-US" dirty="0">
                <a:latin typeface="Palatino Linotype" panose="02040502050505030304" pitchFamily="18" charset="0"/>
              </a:rPr>
              <a:t>What are your procedures for transporting students away from the school during periods of long term evacuation? </a:t>
            </a:r>
          </a:p>
          <a:p>
            <a:pPr marL="571500" indent="-571500">
              <a:buFont typeface="Arial" panose="020B0604020202020204" pitchFamily="34" charset="0"/>
              <a:buChar char="•"/>
            </a:pPr>
            <a:r>
              <a:rPr lang="en-US" dirty="0">
                <a:latin typeface="Palatino Linotype" panose="02040502050505030304" pitchFamily="18" charset="0"/>
              </a:rPr>
              <a:t>Are there </a:t>
            </a:r>
            <a:r>
              <a:rPr lang="en-US" u="sng" dirty="0">
                <a:latin typeface="Palatino Linotype" panose="02040502050505030304" pitchFamily="18" charset="0"/>
              </a:rPr>
              <a:t>methods</a:t>
            </a:r>
            <a:r>
              <a:rPr lang="en-US" dirty="0">
                <a:latin typeface="Palatino Linotype" panose="02040502050505030304" pitchFamily="18" charset="0"/>
              </a:rPr>
              <a:t> of transportation available to transport all students and staff as needed? </a:t>
            </a:r>
          </a:p>
          <a:p>
            <a:pPr marL="571500" indent="-571500">
              <a:buFont typeface="Arial" panose="020B0604020202020204" pitchFamily="34" charset="0"/>
              <a:buChar char="•"/>
            </a:pPr>
            <a:r>
              <a:rPr lang="en-US" dirty="0">
                <a:latin typeface="Palatino Linotype" panose="02040502050505030304" pitchFamily="18" charset="0"/>
              </a:rPr>
              <a:t>Where will they be transported to?</a:t>
            </a:r>
          </a:p>
          <a:p>
            <a:pPr marL="571500" indent="-571500">
              <a:buFont typeface="Arial" panose="020B0604020202020204" pitchFamily="34" charset="0"/>
              <a:buChar char="•"/>
            </a:pPr>
            <a:r>
              <a:rPr lang="en-US" dirty="0">
                <a:latin typeface="Palatino Linotype" panose="02040502050505030304" pitchFamily="18" charset="0"/>
              </a:rPr>
              <a:t>Have reunification sites been established in the current emergency plan? If so, where are they located?</a:t>
            </a:r>
          </a:p>
          <a:p>
            <a:pPr marL="0" indent="0">
              <a:buNone/>
            </a:pPr>
            <a:endParaRPr lang="en-US" dirty="0">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latin typeface="Palatino Linotype" panose="02040502050505030304" pitchFamily="18" charset="0"/>
              <a:cs typeface="Arial" panose="020B0604020202020204" pitchFamily="34" charset="0"/>
            </a:endParaRPr>
          </a:p>
        </p:txBody>
      </p:sp>
    </p:spTree>
    <p:extLst>
      <p:ext uri="{BB962C8B-B14F-4D97-AF65-F5344CB8AC3E}">
        <p14:creationId xmlns:p14="http://schemas.microsoft.com/office/powerpoint/2010/main" val="1565488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p:txBody>
          <a:bodyPr/>
          <a:lstStyle/>
          <a:p>
            <a:r>
              <a:rPr lang="en-US" b="0" dirty="0"/>
              <a:t>Discussion</a:t>
            </a:r>
          </a:p>
        </p:txBody>
      </p:sp>
      <p:sp>
        <p:nvSpPr>
          <p:cNvPr id="10243" name="Rectangle 3"/>
          <p:cNvSpPr>
            <a:spLocks noGrp="1" noChangeArrowheads="1"/>
          </p:cNvSpPr>
          <p:nvPr>
            <p:ph type="body" idx="1"/>
          </p:nvPr>
        </p:nvSpPr>
        <p:spPr>
          <a:xfrm>
            <a:off x="1124494" y="1853271"/>
            <a:ext cx="7360920" cy="4751293"/>
          </a:xfrm>
        </p:spPr>
        <p:txBody>
          <a:bodyPr vert="horz" lIns="0" tIns="45720" rIns="0" bIns="45720" rtlCol="0" anchor="t">
            <a:normAutofit/>
          </a:bodyPr>
          <a:lstStyle/>
          <a:p>
            <a:pPr marL="194308" indent="0">
              <a:buNone/>
            </a:pPr>
            <a:endParaRPr lang="en-US" dirty="0">
              <a:latin typeface="Palatino Linotype" panose="02040502050505030304" pitchFamily="18" charset="0"/>
            </a:endParaRPr>
          </a:p>
          <a:p>
            <a:pPr>
              <a:buFont typeface="Arial" panose="020F0502020204030204" pitchFamily="34" charset="0"/>
              <a:buChar char="•"/>
            </a:pPr>
            <a:r>
              <a:rPr lang="en-US" dirty="0">
                <a:latin typeface="Palatino Linotype"/>
              </a:rPr>
              <a:t> What is your procedure for notifying and documenting the reunification of students and parents? </a:t>
            </a:r>
            <a:endParaRPr lang="en-US" dirty="0">
              <a:latin typeface="Palatino Linotype" panose="02040502050505030304" pitchFamily="18" charset="0"/>
            </a:endParaRPr>
          </a:p>
          <a:p>
            <a:pPr>
              <a:buFont typeface="Arial" panose="020F0502020204030204" pitchFamily="34" charset="0"/>
              <a:buChar char="•"/>
            </a:pPr>
            <a:r>
              <a:rPr lang="en-US" dirty="0">
                <a:latin typeface="Palatino Linotype"/>
              </a:rPr>
              <a:t> How are parents notified of the incident and the procedure for picking up their children?</a:t>
            </a:r>
          </a:p>
          <a:p>
            <a:pPr marL="455295" indent="-342900">
              <a:buFont typeface="Arial" panose="020F0502020204030204" pitchFamily="34" charset="0"/>
              <a:buChar char="•"/>
            </a:pPr>
            <a:r>
              <a:rPr lang="en-US" dirty="0">
                <a:latin typeface="Palatino Linotype"/>
                <a:cs typeface="Arial"/>
              </a:rPr>
              <a:t>Take 5 minutes and develop your initial notification to your parent community informing them of the critical incident at your school.  </a:t>
            </a:r>
            <a:endParaRPr lang="en-US">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latin typeface="Palatino Linotype" panose="02040502050505030304" pitchFamily="18" charset="0"/>
              <a:cs typeface="Arial" panose="020B0604020202020204" pitchFamily="34" charset="0"/>
            </a:endParaRPr>
          </a:p>
        </p:txBody>
      </p:sp>
    </p:spTree>
    <p:extLst>
      <p:ext uri="{BB962C8B-B14F-4D97-AF65-F5344CB8AC3E}">
        <p14:creationId xmlns:p14="http://schemas.microsoft.com/office/powerpoint/2010/main" val="1602335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5 Minute Break out Session</a:t>
            </a:r>
            <a:endParaRPr lang="en-US"/>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endParaRPr lang="en-US" dirty="0"/>
          </a:p>
        </p:txBody>
      </p:sp>
      <p:sp>
        <p:nvSpPr>
          <p:cNvPr id="5" name="Content Placeholder 4"/>
          <p:cNvSpPr>
            <a:spLocks noGrp="1"/>
          </p:cNvSpPr>
          <p:nvPr>
            <p:ph sz="quarter" idx="13"/>
          </p:nvPr>
        </p:nvSpPr>
        <p:spPr/>
        <p:txBody>
          <a:bodyPr/>
          <a:lstStyle/>
          <a:p>
            <a:endParaRPr lang="en-US"/>
          </a:p>
        </p:txBody>
      </p:sp>
    </p:spTree>
    <p:extLst>
      <p:ext uri="{BB962C8B-B14F-4D97-AF65-F5344CB8AC3E}">
        <p14:creationId xmlns:p14="http://schemas.microsoft.com/office/powerpoint/2010/main" val="1676190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540" y="342900"/>
            <a:ext cx="7360920" cy="4000500"/>
          </a:xfrm>
        </p:spPr>
        <p:txBody>
          <a:bodyPr/>
          <a:lstStyle/>
          <a:p>
            <a:r>
              <a:rPr lang="en-US" dirty="0">
                <a:latin typeface="Palatino Linotype" panose="02040502050505030304" pitchFamily="18" charset="0"/>
              </a:rPr>
              <a:t>Module 3:</a:t>
            </a:r>
            <a:br>
              <a:rPr lang="en-US" dirty="0">
                <a:latin typeface="Palatino Linotype" panose="02040502050505030304" pitchFamily="18" charset="0"/>
              </a:rPr>
            </a:br>
            <a:r>
              <a:rPr lang="en-US" dirty="0">
                <a:latin typeface="Palatino Linotype" panose="02040502050505030304" pitchFamily="18" charset="0"/>
              </a:rPr>
              <a:t> Response -</a:t>
            </a:r>
            <a:br>
              <a:rPr lang="en-US" dirty="0">
                <a:latin typeface="Palatino Linotype" panose="02040502050505030304" pitchFamily="18" charset="0"/>
              </a:rPr>
            </a:br>
            <a:r>
              <a:rPr lang="en-US" dirty="0">
                <a:latin typeface="Palatino Linotype" panose="02040502050505030304" pitchFamily="18" charset="0"/>
              </a:rPr>
              <a:t>Scenario Update</a:t>
            </a:r>
          </a:p>
        </p:txBody>
      </p:sp>
    </p:spTree>
    <p:extLst>
      <p:ext uri="{BB962C8B-B14F-4D97-AF65-F5344CB8AC3E}">
        <p14:creationId xmlns:p14="http://schemas.microsoft.com/office/powerpoint/2010/main" val="2172050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r>
              <a:rPr lang="en-US" dirty="0">
                <a:latin typeface="Palatino Linotype" panose="02040502050505030304" pitchFamily="18" charset="0"/>
              </a:rPr>
              <a:t>Scenario Update </a:t>
            </a:r>
            <a:r>
              <a:rPr lang="en-US" sz="3200" dirty="0">
                <a:latin typeface="Palatino Linotype" panose="02040502050505030304" pitchFamily="18" charset="0"/>
              </a:rPr>
              <a:t>		</a:t>
            </a:r>
          </a:p>
        </p:txBody>
      </p:sp>
      <p:sp>
        <p:nvSpPr>
          <p:cNvPr id="11267" name="Rectangle 3"/>
          <p:cNvSpPr>
            <a:spLocks noGrp="1" noChangeArrowheads="1"/>
          </p:cNvSpPr>
          <p:nvPr>
            <p:ph type="body" idx="1"/>
          </p:nvPr>
        </p:nvSpPr>
        <p:spPr>
          <a:xfrm>
            <a:off x="1097280" y="2532484"/>
            <a:ext cx="7360920" cy="4127500"/>
          </a:xfrm>
        </p:spPr>
        <p:txBody>
          <a:bodyPr/>
          <a:lstStyle/>
          <a:p>
            <a:r>
              <a:rPr lang="en-US" dirty="0">
                <a:latin typeface="Palatino Linotype" panose="02040502050505030304" pitchFamily="18" charset="0"/>
              </a:rPr>
              <a:t>Many students are asking if they can walk home, and some are experiencing signs of significant cold exposure.</a:t>
            </a:r>
          </a:p>
          <a:p>
            <a:r>
              <a:rPr lang="en-US" dirty="0">
                <a:latin typeface="Palatino Linotype" panose="02040502050505030304" pitchFamily="18" charset="0"/>
              </a:rPr>
              <a:t>Some parents are arriving at the school demanding the release of their children.</a:t>
            </a:r>
          </a:p>
        </p:txBody>
      </p:sp>
    </p:spTree>
    <p:extLst>
      <p:ext uri="{BB962C8B-B14F-4D97-AF65-F5344CB8AC3E}">
        <p14:creationId xmlns:p14="http://schemas.microsoft.com/office/powerpoint/2010/main" val="439460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p:txBody>
          <a:bodyPr/>
          <a:lstStyle/>
          <a:p>
            <a:r>
              <a:rPr lang="en-US" b="0" dirty="0">
                <a:latin typeface="Palatino Linotype" panose="02040502050505030304" pitchFamily="18" charset="0"/>
              </a:rPr>
              <a:t>Discussion</a:t>
            </a:r>
          </a:p>
        </p:txBody>
      </p:sp>
      <p:sp>
        <p:nvSpPr>
          <p:cNvPr id="12291" name="Rectangle 3"/>
          <p:cNvSpPr>
            <a:spLocks noGrp="1" noChangeArrowheads="1"/>
          </p:cNvSpPr>
          <p:nvPr>
            <p:ph type="body" idx="1"/>
          </p:nvPr>
        </p:nvSpPr>
        <p:spPr>
          <a:xfrm>
            <a:off x="1097280" y="1506682"/>
            <a:ext cx="7360920" cy="5351318"/>
          </a:xfrm>
        </p:spPr>
        <p:txBody>
          <a:bodyPr/>
          <a:lstStyle/>
          <a:p>
            <a:endParaRPr lang="en-US" dirty="0"/>
          </a:p>
          <a:p>
            <a:endParaRPr lang="en-US" dirty="0">
              <a:latin typeface="Palatino Linotype" panose="02040502050505030304" pitchFamily="18" charset="0"/>
            </a:endParaRPr>
          </a:p>
          <a:p>
            <a:pPr marL="112713" indent="-112713">
              <a:buFont typeface="Arial" panose="020B0604020202020204" pitchFamily="34" charset="0"/>
              <a:buChar char="•"/>
            </a:pPr>
            <a:r>
              <a:rPr lang="en-US" dirty="0" smtClean="0">
                <a:latin typeface="Palatino Linotype" panose="02040502050505030304" pitchFamily="18" charset="0"/>
              </a:rPr>
              <a:t> How </a:t>
            </a:r>
            <a:r>
              <a:rPr lang="en-US" dirty="0">
                <a:latin typeface="Palatino Linotype" panose="02040502050505030304" pitchFamily="18" charset="0"/>
              </a:rPr>
              <a:t>are the parents that are already on site, making contact </a:t>
            </a:r>
            <a:r>
              <a:rPr lang="en-US" dirty="0" smtClean="0">
                <a:latin typeface="Palatino Linotype" panose="02040502050505030304" pitchFamily="18" charset="0"/>
              </a:rPr>
              <a:t>   with </a:t>
            </a:r>
            <a:r>
              <a:rPr lang="en-US" dirty="0">
                <a:latin typeface="Palatino Linotype" panose="02040502050505030304" pitchFamily="18" charset="0"/>
              </a:rPr>
              <a:t>their children?  </a:t>
            </a:r>
          </a:p>
          <a:p>
            <a:pPr marL="168275" indent="-168275">
              <a:buFont typeface="Arial" panose="020B0604020202020204" pitchFamily="34" charset="0"/>
              <a:buChar char="•"/>
            </a:pPr>
            <a:r>
              <a:rPr lang="en-US" dirty="0" smtClean="0">
                <a:latin typeface="Palatino Linotype" panose="02040502050505030304" pitchFamily="18" charset="0"/>
              </a:rPr>
              <a:t> What </a:t>
            </a:r>
            <a:r>
              <a:rPr lang="en-US" dirty="0">
                <a:latin typeface="Palatino Linotype" panose="02040502050505030304" pitchFamily="18" charset="0"/>
              </a:rPr>
              <a:t>is the communication procedures with emergency </a:t>
            </a:r>
            <a:r>
              <a:rPr lang="en-US" dirty="0" smtClean="0">
                <a:latin typeface="Palatino Linotype" panose="02040502050505030304" pitchFamily="18" charset="0"/>
              </a:rPr>
              <a:t>        response </a:t>
            </a:r>
            <a:r>
              <a:rPr lang="en-US" dirty="0">
                <a:latin typeface="Palatino Linotype" panose="02040502050505030304" pitchFamily="18" charset="0"/>
              </a:rPr>
              <a:t>personnel? </a:t>
            </a:r>
          </a:p>
          <a:p>
            <a:pPr>
              <a:buFont typeface="Arial" panose="020B0604020202020204" pitchFamily="34" charset="0"/>
              <a:buChar char="•"/>
            </a:pPr>
            <a:r>
              <a:rPr lang="en-US" dirty="0" smtClean="0">
                <a:latin typeface="Palatino Linotype" panose="02040502050505030304" pitchFamily="18" charset="0"/>
              </a:rPr>
              <a:t> What </a:t>
            </a:r>
            <a:r>
              <a:rPr lang="en-US" dirty="0">
                <a:latin typeface="Palatino Linotype" panose="02040502050505030304" pitchFamily="18" charset="0"/>
              </a:rPr>
              <a:t>can staff do to assist the students who are visibly upset? </a:t>
            </a:r>
          </a:p>
          <a:p>
            <a:pPr>
              <a:buFont typeface="Arial" panose="020B0604020202020204" pitchFamily="34" charset="0"/>
              <a:buChar char="•"/>
            </a:pPr>
            <a:r>
              <a:rPr lang="en-US" dirty="0" smtClean="0">
                <a:latin typeface="Palatino Linotype" panose="02040502050505030304" pitchFamily="18" charset="0"/>
              </a:rPr>
              <a:t> What </a:t>
            </a:r>
            <a:r>
              <a:rPr lang="en-US" dirty="0">
                <a:latin typeface="Palatino Linotype" panose="02040502050505030304" pitchFamily="18" charset="0"/>
              </a:rPr>
              <a:t>is your accountability procedure for students and staff? </a:t>
            </a:r>
          </a:p>
          <a:p>
            <a:endParaRPr lang="en-US" dirty="0"/>
          </a:p>
          <a:p>
            <a:pPr marL="0" indent="0">
              <a:buNone/>
            </a:pPr>
            <a:endParaRPr lang="en-US" dirty="0">
              <a:solidFill>
                <a:srgbClr val="507372"/>
              </a:solidFill>
              <a:latin typeface="Palatino Linotype" panose="02040502050505030304" pitchFamily="18" charset="0"/>
            </a:endParaRPr>
          </a:p>
          <a:p>
            <a:pPr>
              <a:lnSpc>
                <a:spcPct val="80000"/>
              </a:lnSpc>
            </a:pPr>
            <a:endParaRPr lang="en-US" sz="1800" dirty="0"/>
          </a:p>
        </p:txBody>
      </p:sp>
    </p:spTree>
    <p:extLst>
      <p:ext uri="{BB962C8B-B14F-4D97-AF65-F5344CB8AC3E}">
        <p14:creationId xmlns:p14="http://schemas.microsoft.com/office/powerpoint/2010/main" val="2011720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540" y="342900"/>
            <a:ext cx="7360920" cy="3638550"/>
          </a:xfrm>
        </p:spPr>
        <p:txBody>
          <a:bodyPr/>
          <a:lstStyle/>
          <a:p>
            <a:r>
              <a:rPr lang="en-US" dirty="0">
                <a:latin typeface="Palatino Linotype" panose="02040502050505030304" pitchFamily="18" charset="0"/>
              </a:rPr>
              <a:t>Module 4: </a:t>
            </a:r>
            <a:br>
              <a:rPr lang="en-US" dirty="0">
                <a:latin typeface="Palatino Linotype" panose="02040502050505030304" pitchFamily="18" charset="0"/>
              </a:rPr>
            </a:br>
            <a:r>
              <a:rPr lang="en-US" dirty="0">
                <a:latin typeface="Palatino Linotype" panose="02040502050505030304" pitchFamily="18" charset="0"/>
              </a:rPr>
              <a:t>Recovery</a:t>
            </a:r>
          </a:p>
        </p:txBody>
      </p:sp>
    </p:spTree>
    <p:extLst>
      <p:ext uri="{BB962C8B-B14F-4D97-AF65-F5344CB8AC3E}">
        <p14:creationId xmlns:p14="http://schemas.microsoft.com/office/powerpoint/2010/main" val="3151669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97280" y="2088330"/>
            <a:ext cx="10058400" cy="4023360"/>
          </a:xfrm>
        </p:spPr>
        <p:txBody>
          <a:bodyPr/>
          <a:lstStyle/>
          <a:p>
            <a:r>
              <a:rPr lang="en-US" dirty="0">
                <a:latin typeface="Palatino Linotype" panose="02040502050505030304" pitchFamily="18" charset="0"/>
              </a:rPr>
              <a:t>It is now 1:05 pm and the buses have arrived to provide transport to the secondary location.</a:t>
            </a:r>
          </a:p>
          <a:p>
            <a:r>
              <a:rPr lang="en-US" dirty="0">
                <a:latin typeface="Palatino Linotype" panose="02040502050505030304" pitchFamily="18" charset="0"/>
              </a:rPr>
              <a:t>Students are lined up by class on the sporting fields. </a:t>
            </a:r>
          </a:p>
          <a:p>
            <a:r>
              <a:rPr lang="en-US" dirty="0">
                <a:latin typeface="Palatino Linotype" panose="02040502050505030304" pitchFamily="18" charset="0"/>
              </a:rPr>
              <a:t>Many classroom teachers do not have a student roster and are now conducting a head count. </a:t>
            </a:r>
          </a:p>
          <a:p>
            <a:pPr marL="194308" indent="0">
              <a:buNone/>
            </a:pPr>
            <a:endParaRPr lang="en-US" dirty="0">
              <a:latin typeface="Palatino Linotype" panose="02040502050505030304" pitchFamily="18" charset="0"/>
            </a:endParaRPr>
          </a:p>
        </p:txBody>
      </p:sp>
    </p:spTree>
    <p:extLst>
      <p:ext uri="{BB962C8B-B14F-4D97-AF65-F5344CB8AC3E}">
        <p14:creationId xmlns:p14="http://schemas.microsoft.com/office/powerpoint/2010/main" val="1953641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97280" y="1737360"/>
            <a:ext cx="7360920" cy="6881668"/>
          </a:xfrm>
        </p:spPr>
        <p:txBody>
          <a:bodyPr/>
          <a:lstStyle/>
          <a:p>
            <a:pPr>
              <a:buFont typeface="Arial" panose="020B0604020202020204" pitchFamily="34" charset="0"/>
              <a:buChar char="•"/>
            </a:pPr>
            <a:r>
              <a:rPr lang="en-US" dirty="0" smtClean="0">
                <a:latin typeface="Palatino Linotype" panose="02040502050505030304" pitchFamily="18" charset="0"/>
              </a:rPr>
              <a:t> Do </a:t>
            </a:r>
            <a:r>
              <a:rPr lang="en-US" dirty="0">
                <a:latin typeface="Palatino Linotype" panose="02040502050505030304" pitchFamily="18" charset="0"/>
              </a:rPr>
              <a:t>parents know of the where their children are being transported to and the process for reunification? </a:t>
            </a:r>
          </a:p>
          <a:p>
            <a:pPr>
              <a:buFont typeface="Arial" panose="020B0604020202020204" pitchFamily="34" charset="0"/>
              <a:buChar char="•"/>
            </a:pPr>
            <a:r>
              <a:rPr lang="en-US" dirty="0" smtClean="0">
                <a:latin typeface="Palatino Linotype" panose="02040502050505030304" pitchFamily="18" charset="0"/>
              </a:rPr>
              <a:t> How </a:t>
            </a:r>
            <a:r>
              <a:rPr lang="en-US" dirty="0">
                <a:latin typeface="Palatino Linotype" panose="02040502050505030304" pitchFamily="18" charset="0"/>
              </a:rPr>
              <a:t>does your school staff integrate with the emergency response personnel in this type of situation? Who is in charge? </a:t>
            </a:r>
          </a:p>
          <a:p>
            <a:pPr>
              <a:buFont typeface="Arial" panose="020B0604020202020204" pitchFamily="34" charset="0"/>
              <a:buChar char="•"/>
            </a:pPr>
            <a:r>
              <a:rPr lang="en-US" dirty="0" smtClean="0">
                <a:latin typeface="+mj-lt"/>
              </a:rPr>
              <a:t> What </a:t>
            </a:r>
            <a:r>
              <a:rPr lang="en-US" dirty="0">
                <a:latin typeface="+mj-lt"/>
              </a:rPr>
              <a:t>is the procedure for communicating with parents? </a:t>
            </a:r>
          </a:p>
          <a:p>
            <a:pPr>
              <a:buFont typeface="Arial" panose="020B0604020202020204" pitchFamily="34" charset="0"/>
              <a:buChar char="•"/>
            </a:pPr>
            <a:r>
              <a:rPr lang="en-US" dirty="0" smtClean="0">
                <a:latin typeface="+mj-lt"/>
              </a:rPr>
              <a:t> What </a:t>
            </a:r>
            <a:r>
              <a:rPr lang="en-US" dirty="0">
                <a:latin typeface="+mj-lt"/>
              </a:rPr>
              <a:t>process is in place to account for all students? </a:t>
            </a:r>
          </a:p>
          <a:p>
            <a:pPr marL="112713" indent="-112713">
              <a:buFont typeface="Arial" panose="020B0604020202020204" pitchFamily="34" charset="0"/>
              <a:buChar char="•"/>
            </a:pPr>
            <a:r>
              <a:rPr lang="en-US" dirty="0" smtClean="0">
                <a:latin typeface="+mj-lt"/>
              </a:rPr>
              <a:t> How </a:t>
            </a:r>
            <a:r>
              <a:rPr lang="en-US" dirty="0">
                <a:latin typeface="+mj-lt"/>
              </a:rPr>
              <a:t>do you deal with internal and external communications? Is this written in your plan? </a:t>
            </a:r>
          </a:p>
          <a:p>
            <a:pPr>
              <a:buFont typeface="Arial" panose="020B0604020202020204" pitchFamily="34" charset="0"/>
              <a:buChar char="•"/>
            </a:pPr>
            <a:r>
              <a:rPr lang="en-US" dirty="0" smtClean="0">
                <a:latin typeface="+mj-lt"/>
              </a:rPr>
              <a:t> Who </a:t>
            </a:r>
            <a:r>
              <a:rPr lang="en-US" dirty="0">
                <a:latin typeface="+mj-lt"/>
              </a:rPr>
              <a:t>from the school is the representative that talks with the media? </a:t>
            </a:r>
          </a:p>
          <a:p>
            <a:pPr>
              <a:buFont typeface="Arial" panose="020B0604020202020204" pitchFamily="34" charset="0"/>
              <a:buChar char="•"/>
            </a:pPr>
            <a:r>
              <a:rPr lang="en-US" dirty="0" smtClean="0">
                <a:latin typeface="+mj-lt"/>
              </a:rPr>
              <a:t> What </a:t>
            </a:r>
            <a:r>
              <a:rPr lang="en-US" dirty="0">
                <a:latin typeface="+mj-lt"/>
              </a:rPr>
              <a:t>are the procedures for this, and how will it be coordinated with the fire department’s communication with the media</a:t>
            </a:r>
            <a:r>
              <a:rPr lang="en-US" i="1" dirty="0">
                <a:latin typeface="+mj-lt"/>
              </a:rPr>
              <a:t>? </a:t>
            </a:r>
          </a:p>
          <a:p>
            <a:endParaRPr lang="en-US" i="1" dirty="0">
              <a:latin typeface="Palatino Linotype" panose="02040502050505030304" pitchFamily="18" charset="0"/>
            </a:endParaRPr>
          </a:p>
          <a:p>
            <a:pPr marL="194308" indent="0">
              <a:buNone/>
            </a:pPr>
            <a:endParaRPr lang="en-US" dirty="0"/>
          </a:p>
        </p:txBody>
      </p:sp>
    </p:spTree>
    <p:extLst>
      <p:ext uri="{BB962C8B-B14F-4D97-AF65-F5344CB8AC3E}">
        <p14:creationId xmlns:p14="http://schemas.microsoft.com/office/powerpoint/2010/main" val="256630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panose="02040502050505030304" pitchFamily="18" charset="0"/>
              </a:rPr>
              <a:t>Welcome and Introductions</a:t>
            </a:r>
          </a:p>
        </p:txBody>
      </p:sp>
      <p:sp>
        <p:nvSpPr>
          <p:cNvPr id="3" name="Content Placeholder 2"/>
          <p:cNvSpPr>
            <a:spLocks noGrp="1"/>
          </p:cNvSpPr>
          <p:nvPr>
            <p:ph idx="1"/>
          </p:nvPr>
        </p:nvSpPr>
        <p:spPr>
          <a:xfrm>
            <a:off x="1097280" y="1951700"/>
            <a:ext cx="7360920" cy="3933536"/>
          </a:xfrm>
        </p:spPr>
        <p:txBody>
          <a:bodyPr/>
          <a:lstStyle/>
          <a:p>
            <a:r>
              <a:rPr lang="en-US" dirty="0">
                <a:latin typeface="Palatino Linotype" panose="02040502050505030304" pitchFamily="18" charset="0"/>
              </a:rPr>
              <a:t>Opening Remarks</a:t>
            </a:r>
          </a:p>
          <a:p>
            <a:r>
              <a:rPr lang="en-US" dirty="0">
                <a:latin typeface="Palatino Linotype" panose="02040502050505030304" pitchFamily="18" charset="0"/>
              </a:rPr>
              <a:t>Facilitator</a:t>
            </a:r>
          </a:p>
          <a:p>
            <a:r>
              <a:rPr lang="en-US" dirty="0">
                <a:latin typeface="Palatino Linotype" panose="02040502050505030304" pitchFamily="18" charset="0"/>
              </a:rPr>
              <a:t>Introductions</a:t>
            </a:r>
          </a:p>
          <a:p>
            <a:r>
              <a:rPr lang="en-US" dirty="0">
                <a:latin typeface="Palatino Linotype" panose="02040502050505030304" pitchFamily="18" charset="0"/>
              </a:rPr>
              <a:t>Hosting Agency</a:t>
            </a:r>
          </a:p>
          <a:p>
            <a:r>
              <a:rPr lang="en-US" dirty="0">
                <a:latin typeface="Palatino Linotype" panose="02040502050505030304" pitchFamily="18" charset="0"/>
              </a:rPr>
              <a:t>Participants</a:t>
            </a:r>
          </a:p>
          <a:p>
            <a:r>
              <a:rPr lang="en-US" dirty="0">
                <a:latin typeface="Palatino Linotype" panose="02040502050505030304" pitchFamily="18" charset="0"/>
              </a:rPr>
              <a:t>Exercise Staff</a:t>
            </a:r>
          </a:p>
        </p:txBody>
      </p:sp>
      <p:pic>
        <p:nvPicPr>
          <p:cNvPr id="4" name="Picture 3" descr="2014 New Student Orientation and Welcome Party! Aug 28 ..."/>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46996" y="2223702"/>
            <a:ext cx="4348205" cy="2900219"/>
          </a:xfrm>
          <a:prstGeom prst="rect">
            <a:avLst/>
          </a:prstGeom>
        </p:spPr>
      </p:pic>
    </p:spTree>
    <p:extLst>
      <p:ext uri="{BB962C8B-B14F-4D97-AF65-F5344CB8AC3E}">
        <p14:creationId xmlns:p14="http://schemas.microsoft.com/office/powerpoint/2010/main" val="833720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97280" y="2533336"/>
            <a:ext cx="7360920" cy="6881668"/>
          </a:xfrm>
        </p:spPr>
        <p:txBody>
          <a:bodyPr/>
          <a:lstStyle/>
          <a:p>
            <a:pPr>
              <a:buFont typeface="Arial" panose="020B0604020202020204" pitchFamily="34" charset="0"/>
              <a:buChar char="•"/>
            </a:pPr>
            <a:r>
              <a:rPr lang="en-US" dirty="0" smtClean="0">
                <a:latin typeface="+mj-lt"/>
              </a:rPr>
              <a:t> What </a:t>
            </a:r>
            <a:r>
              <a:rPr lang="en-US" dirty="0">
                <a:latin typeface="+mj-lt"/>
              </a:rPr>
              <a:t>are your short- and long-term concerns for recovery? </a:t>
            </a:r>
          </a:p>
          <a:p>
            <a:pPr>
              <a:buFont typeface="Arial" panose="020B0604020202020204" pitchFamily="34" charset="0"/>
              <a:buChar char="•"/>
            </a:pPr>
            <a:r>
              <a:rPr lang="en-US" dirty="0" smtClean="0">
                <a:latin typeface="+mj-lt"/>
              </a:rPr>
              <a:t> What </a:t>
            </a:r>
            <a:r>
              <a:rPr lang="en-US" dirty="0">
                <a:latin typeface="+mj-lt"/>
              </a:rPr>
              <a:t>type of continuity plans do you have in place? </a:t>
            </a:r>
          </a:p>
          <a:p>
            <a:pPr>
              <a:buFont typeface="Arial" panose="020B0604020202020204" pitchFamily="34" charset="0"/>
              <a:buChar char="•"/>
            </a:pPr>
            <a:r>
              <a:rPr lang="en-US" dirty="0" smtClean="0">
                <a:latin typeface="+mj-lt"/>
              </a:rPr>
              <a:t> When </a:t>
            </a:r>
            <a:r>
              <a:rPr lang="en-US" dirty="0">
                <a:latin typeface="+mj-lt"/>
              </a:rPr>
              <a:t>will school resume? </a:t>
            </a:r>
          </a:p>
          <a:p>
            <a:pPr marL="112713" indent="-112713">
              <a:buFont typeface="Arial" panose="020B0604020202020204" pitchFamily="34" charset="0"/>
              <a:buChar char="•"/>
              <a:tabLst>
                <a:tab pos="344488" algn="l"/>
              </a:tabLst>
            </a:pPr>
            <a:r>
              <a:rPr lang="en-US" dirty="0" smtClean="0">
                <a:latin typeface="+mj-lt"/>
              </a:rPr>
              <a:t> Moving </a:t>
            </a:r>
            <a:r>
              <a:rPr lang="en-US" dirty="0">
                <a:latin typeface="+mj-lt"/>
              </a:rPr>
              <a:t>forward, what kinds of messaging will you continue to provide to the families and the media?   Who will be responsible for this?</a:t>
            </a:r>
          </a:p>
          <a:p>
            <a:pPr>
              <a:buFont typeface="Arial" panose="020B0604020202020204" pitchFamily="34" charset="0"/>
              <a:buChar char="•"/>
            </a:pPr>
            <a:r>
              <a:rPr lang="en-US" dirty="0" smtClean="0">
                <a:latin typeface="+mj-lt"/>
              </a:rPr>
              <a:t> What </a:t>
            </a:r>
            <a:r>
              <a:rPr lang="en-US" dirty="0">
                <a:latin typeface="+mj-lt"/>
              </a:rPr>
              <a:t>decision makers will be involved in determining when classes can resume at your school?</a:t>
            </a:r>
          </a:p>
          <a:p>
            <a:pPr marL="194308" indent="0">
              <a:buNone/>
            </a:pPr>
            <a:endParaRPr lang="en-US" dirty="0">
              <a:latin typeface="Palatino Linotype" panose="02040502050505030304" pitchFamily="18" charset="0"/>
            </a:endParaRPr>
          </a:p>
          <a:p>
            <a:pPr marL="194308" indent="0">
              <a:buNone/>
            </a:pPr>
            <a:endParaRPr lang="en-US" dirty="0"/>
          </a:p>
        </p:txBody>
      </p:sp>
    </p:spTree>
    <p:extLst>
      <p:ext uri="{BB962C8B-B14F-4D97-AF65-F5344CB8AC3E}">
        <p14:creationId xmlns:p14="http://schemas.microsoft.com/office/powerpoint/2010/main" val="1157675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p:txBody>
          <a:bodyPr/>
          <a:lstStyle/>
          <a:p>
            <a:r>
              <a:rPr lang="en-US" b="0" dirty="0" err="1">
                <a:latin typeface="Palatino Linotype" panose="02040502050505030304" pitchFamily="18" charset="0"/>
              </a:rPr>
              <a:t>Hotwash</a:t>
            </a:r>
            <a:endParaRPr lang="en-US" b="0" dirty="0">
              <a:latin typeface="Palatino Linotype" panose="02040502050505030304" pitchFamily="18" charset="0"/>
            </a:endParaRPr>
          </a:p>
        </p:txBody>
      </p:sp>
      <p:sp>
        <p:nvSpPr>
          <p:cNvPr id="13315" name="Rectangle 3"/>
          <p:cNvSpPr>
            <a:spLocks noGrp="1" noChangeArrowheads="1"/>
          </p:cNvSpPr>
          <p:nvPr>
            <p:ph type="body" idx="1"/>
          </p:nvPr>
        </p:nvSpPr>
        <p:spPr>
          <a:xfrm>
            <a:off x="1097280" y="2015131"/>
            <a:ext cx="7360920" cy="3933536"/>
          </a:xfrm>
        </p:spPr>
        <p:txBody>
          <a:bodyPr/>
          <a:lstStyle/>
          <a:p>
            <a:pPr marL="168275" indent="-168275">
              <a:buFont typeface="Arial" panose="020B0604020202020204" pitchFamily="34" charset="0"/>
              <a:buChar char="•"/>
            </a:pPr>
            <a:r>
              <a:rPr lang="en-US" altLang="en-US" dirty="0">
                <a:latin typeface="Palatino Linotype" panose="02040502050505030304" pitchFamily="18" charset="0"/>
                <a:ea typeface="ＭＳ Ｐゴシック" charset="-128"/>
              </a:rPr>
              <a:t>Did this exercise increase your awareness of school mitigation and preparedness needs? How?</a:t>
            </a:r>
          </a:p>
          <a:p>
            <a:pPr marL="168275" indent="-168275">
              <a:buFont typeface="Arial" panose="020B0604020202020204" pitchFamily="34" charset="0"/>
              <a:buChar char="•"/>
            </a:pPr>
            <a:r>
              <a:rPr lang="en-US" altLang="en-US" dirty="0">
                <a:latin typeface="Palatino Linotype" panose="02040502050505030304" pitchFamily="18" charset="0"/>
                <a:ea typeface="ＭＳ Ｐゴシック" charset="-128"/>
              </a:rPr>
              <a:t>How will you address communication and incident command with emergency responders?</a:t>
            </a:r>
          </a:p>
          <a:p>
            <a:pPr marL="168275" indent="-168275">
              <a:buFont typeface="Arial" panose="020B0604020202020204" pitchFamily="34" charset="0"/>
              <a:buChar char="•"/>
            </a:pPr>
            <a:r>
              <a:rPr lang="en-US" altLang="en-US" dirty="0">
                <a:latin typeface="Palatino Linotype" panose="02040502050505030304" pitchFamily="18" charset="0"/>
                <a:ea typeface="ＭＳ Ｐゴシック" charset="-128"/>
              </a:rPr>
              <a:t>Will this exercise provide input for continued emergency operations planning? How?</a:t>
            </a:r>
          </a:p>
          <a:p>
            <a:pPr marL="168275" indent="-168275">
              <a:buFont typeface="Arial" panose="020B0604020202020204" pitchFamily="34" charset="0"/>
              <a:buChar char="•"/>
            </a:pPr>
            <a:r>
              <a:rPr lang="en-US" altLang="en-US" dirty="0">
                <a:latin typeface="Palatino Linotype" panose="02040502050505030304" pitchFamily="18" charset="0"/>
                <a:ea typeface="ＭＳ Ｐゴシック" charset="-128"/>
              </a:rPr>
              <a:t>What action steps should this group take now?</a:t>
            </a:r>
          </a:p>
          <a:p>
            <a:pPr marL="168275" indent="-168275">
              <a:buFont typeface="Arial" panose="020B0604020202020204" pitchFamily="34" charset="0"/>
              <a:buChar char="•"/>
            </a:pPr>
            <a:r>
              <a:rPr lang="en-US" altLang="x-none" dirty="0">
                <a:solidFill>
                  <a:srgbClr val="507372"/>
                </a:solidFill>
                <a:latin typeface="Palatino Linotype" panose="02040502050505030304" pitchFamily="18" charset="0"/>
                <a:ea typeface="ＭＳ Ｐゴシック" charset="-128"/>
              </a:rPr>
              <a:t>What are the major lessons learned from today</a:t>
            </a:r>
            <a:r>
              <a:rPr lang="en-US" altLang="en-US" dirty="0">
                <a:solidFill>
                  <a:srgbClr val="507372"/>
                </a:solidFill>
                <a:latin typeface="Palatino Linotype" panose="02040502050505030304" pitchFamily="18" charset="0"/>
                <a:ea typeface="ＭＳ Ｐゴシック" charset="-128"/>
              </a:rPr>
              <a:t>’</a:t>
            </a:r>
            <a:r>
              <a:rPr lang="en-US" altLang="x-none" dirty="0">
                <a:solidFill>
                  <a:srgbClr val="507372"/>
                </a:solidFill>
                <a:latin typeface="Palatino Linotype" panose="02040502050505030304" pitchFamily="18" charset="0"/>
                <a:ea typeface="ＭＳ Ｐゴシック" charset="-128"/>
              </a:rPr>
              <a:t>s discussion?</a:t>
            </a:r>
          </a:p>
          <a:p>
            <a:pPr marL="168275" indent="-168275">
              <a:buFont typeface="Arial" panose="020B0604020202020204" pitchFamily="34" charset="0"/>
              <a:buChar char="•"/>
            </a:pPr>
            <a:r>
              <a:rPr lang="en-US" altLang="x-none" dirty="0">
                <a:solidFill>
                  <a:srgbClr val="507372"/>
                </a:solidFill>
                <a:latin typeface="Palatino Linotype" panose="02040502050505030304" pitchFamily="18" charset="0"/>
                <a:ea typeface="ＭＳ Ｐゴシック" charset="-128"/>
              </a:rPr>
              <a:t>What are tentative next steps to continue the discussion and address any areas of concern?</a:t>
            </a:r>
          </a:p>
          <a:p>
            <a:endParaRPr lang="en-US" dirty="0"/>
          </a:p>
        </p:txBody>
      </p:sp>
    </p:spTree>
    <p:extLst>
      <p:ext uri="{BB962C8B-B14F-4D97-AF65-F5344CB8AC3E}">
        <p14:creationId xmlns:p14="http://schemas.microsoft.com/office/powerpoint/2010/main" val="118249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2376" y="423450"/>
            <a:ext cx="6135624" cy="472662"/>
          </a:xfrm>
        </p:spPr>
        <p:txBody>
          <a:bodyPr/>
          <a:lstStyle/>
          <a:p>
            <a:r>
              <a:rPr lang="en-US" sz="2800" dirty="0">
                <a:latin typeface="Palatino Linotype" panose="02040502050505030304" pitchFamily="18" charset="0"/>
              </a:rPr>
              <a:t>Where do we go from here?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72815327"/>
              </p:ext>
            </p:extLst>
          </p:nvPr>
        </p:nvGraphicFramePr>
        <p:xfrm>
          <a:off x="2575248" y="1771215"/>
          <a:ext cx="6527313" cy="4549374"/>
        </p:xfrm>
        <a:graphic>
          <a:graphicData uri="http://schemas.openxmlformats.org/drawingml/2006/table">
            <a:tbl>
              <a:tblPr firstRow="1" bandRow="1">
                <a:tableStyleId>{5C22544A-7EE6-4342-B048-85BDC9FD1C3A}</a:tableStyleId>
              </a:tblPr>
              <a:tblGrid>
                <a:gridCol w="2175771">
                  <a:extLst>
                    <a:ext uri="{9D8B030D-6E8A-4147-A177-3AD203B41FA5}">
                      <a16:colId xmlns:a16="http://schemas.microsoft.com/office/drawing/2014/main" val="20000"/>
                    </a:ext>
                  </a:extLst>
                </a:gridCol>
                <a:gridCol w="2175771">
                  <a:extLst>
                    <a:ext uri="{9D8B030D-6E8A-4147-A177-3AD203B41FA5}">
                      <a16:colId xmlns:a16="http://schemas.microsoft.com/office/drawing/2014/main" val="20001"/>
                    </a:ext>
                  </a:extLst>
                </a:gridCol>
                <a:gridCol w="2175771">
                  <a:extLst>
                    <a:ext uri="{9D8B030D-6E8A-4147-A177-3AD203B41FA5}">
                      <a16:colId xmlns:a16="http://schemas.microsoft.com/office/drawing/2014/main" val="20002"/>
                    </a:ext>
                  </a:extLst>
                </a:gridCol>
              </a:tblGrid>
              <a:tr h="894137">
                <a:tc>
                  <a:txBody>
                    <a:bodyPr/>
                    <a:lstStyle/>
                    <a:p>
                      <a:r>
                        <a:rPr lang="en-US" dirty="0">
                          <a:solidFill>
                            <a:srgbClr val="507372"/>
                          </a:solidFill>
                        </a:rPr>
                        <a:t>Specific Issues Identified</a:t>
                      </a:r>
                    </a:p>
                  </a:txBody>
                  <a:tcPr>
                    <a:solidFill>
                      <a:srgbClr val="B0C8C7"/>
                    </a:solidFill>
                  </a:tcPr>
                </a:tc>
                <a:tc>
                  <a:txBody>
                    <a:bodyPr/>
                    <a:lstStyle/>
                    <a:p>
                      <a:r>
                        <a:rPr lang="en-US" dirty="0">
                          <a:solidFill>
                            <a:srgbClr val="507372"/>
                          </a:solidFill>
                        </a:rPr>
                        <a:t>Person</a:t>
                      </a:r>
                      <a:r>
                        <a:rPr lang="en-US" baseline="0" dirty="0">
                          <a:solidFill>
                            <a:srgbClr val="507372"/>
                          </a:solidFill>
                        </a:rPr>
                        <a:t> assigned to follow-up</a:t>
                      </a:r>
                      <a:endParaRPr lang="en-US" dirty="0">
                        <a:solidFill>
                          <a:srgbClr val="507372"/>
                        </a:solidFill>
                      </a:endParaRPr>
                    </a:p>
                  </a:txBody>
                  <a:tcPr>
                    <a:solidFill>
                      <a:srgbClr val="B0C8C7"/>
                    </a:solidFill>
                  </a:tcPr>
                </a:tc>
                <a:tc>
                  <a:txBody>
                    <a:bodyPr/>
                    <a:lstStyle/>
                    <a:p>
                      <a:r>
                        <a:rPr lang="en-US" dirty="0">
                          <a:solidFill>
                            <a:srgbClr val="507372"/>
                          </a:solidFill>
                        </a:rPr>
                        <a:t>Timeline</a:t>
                      </a:r>
                      <a:r>
                        <a:rPr lang="en-US" baseline="0" dirty="0">
                          <a:solidFill>
                            <a:srgbClr val="507372"/>
                          </a:solidFill>
                        </a:rPr>
                        <a:t> of completion</a:t>
                      </a:r>
                    </a:p>
                    <a:p>
                      <a:r>
                        <a:rPr lang="en-US" baseline="0" dirty="0">
                          <a:solidFill>
                            <a:srgbClr val="507372"/>
                          </a:solidFill>
                        </a:rPr>
                        <a:t>3, 6, 9 months…</a:t>
                      </a:r>
                      <a:endParaRPr lang="en-US" dirty="0">
                        <a:solidFill>
                          <a:srgbClr val="507372"/>
                        </a:solidFill>
                      </a:endParaRPr>
                    </a:p>
                  </a:txBody>
                  <a:tcPr>
                    <a:solidFill>
                      <a:srgbClr val="B0C8C7"/>
                    </a:solidFill>
                  </a:tcPr>
                </a:tc>
                <a:extLst>
                  <a:ext uri="{0D108BD9-81ED-4DB2-BD59-A6C34878D82A}">
                    <a16:rowId xmlns:a16="http://schemas.microsoft.com/office/drawing/2014/main" val="10000"/>
                  </a:ext>
                </a:extLst>
              </a:tr>
              <a:tr h="1817487">
                <a:tc>
                  <a:txBody>
                    <a:bodyPr/>
                    <a:lstStyle/>
                    <a:p>
                      <a:endParaRPr lang="en-US" dirty="0">
                        <a:solidFill>
                          <a:srgbClr val="507372"/>
                        </a:solidFill>
                      </a:endParaRPr>
                    </a:p>
                  </a:txBody>
                  <a:tcPr>
                    <a:solidFill>
                      <a:srgbClr val="B0C8C7"/>
                    </a:solidFill>
                  </a:tcPr>
                </a:tc>
                <a:tc>
                  <a:txBody>
                    <a:bodyPr/>
                    <a:lstStyle/>
                    <a:p>
                      <a:endParaRPr lang="en-US" dirty="0">
                        <a:solidFill>
                          <a:srgbClr val="507372"/>
                        </a:solidFill>
                      </a:endParaRPr>
                    </a:p>
                  </a:txBody>
                  <a:tcPr>
                    <a:solidFill>
                      <a:srgbClr val="B0C8C7"/>
                    </a:solidFill>
                  </a:tcPr>
                </a:tc>
                <a:tc>
                  <a:txBody>
                    <a:bodyPr/>
                    <a:lstStyle/>
                    <a:p>
                      <a:endParaRPr lang="en-US" dirty="0">
                        <a:solidFill>
                          <a:srgbClr val="507372"/>
                        </a:solidFill>
                      </a:endParaRPr>
                    </a:p>
                  </a:txBody>
                  <a:tcPr>
                    <a:solidFill>
                      <a:srgbClr val="B0C8C7"/>
                    </a:solidFill>
                  </a:tcPr>
                </a:tc>
                <a:extLst>
                  <a:ext uri="{0D108BD9-81ED-4DB2-BD59-A6C34878D82A}">
                    <a16:rowId xmlns:a16="http://schemas.microsoft.com/office/drawing/2014/main" val="10001"/>
                  </a:ext>
                </a:extLst>
              </a:tr>
              <a:tr h="1817487">
                <a:tc>
                  <a:txBody>
                    <a:bodyPr/>
                    <a:lstStyle/>
                    <a:p>
                      <a:endParaRPr lang="en-US" dirty="0">
                        <a:solidFill>
                          <a:srgbClr val="507372"/>
                        </a:solidFill>
                      </a:endParaRPr>
                    </a:p>
                  </a:txBody>
                  <a:tcPr>
                    <a:solidFill>
                      <a:srgbClr val="B0C8C7"/>
                    </a:solidFill>
                  </a:tcPr>
                </a:tc>
                <a:tc>
                  <a:txBody>
                    <a:bodyPr/>
                    <a:lstStyle/>
                    <a:p>
                      <a:endParaRPr lang="en-US" dirty="0">
                        <a:solidFill>
                          <a:srgbClr val="507372"/>
                        </a:solidFill>
                      </a:endParaRPr>
                    </a:p>
                  </a:txBody>
                  <a:tcPr>
                    <a:solidFill>
                      <a:srgbClr val="B0C8C7"/>
                    </a:solidFill>
                  </a:tcPr>
                </a:tc>
                <a:tc>
                  <a:txBody>
                    <a:bodyPr/>
                    <a:lstStyle/>
                    <a:p>
                      <a:endParaRPr lang="en-US" dirty="0">
                        <a:solidFill>
                          <a:srgbClr val="507372"/>
                        </a:solidFill>
                      </a:endParaRPr>
                    </a:p>
                  </a:txBody>
                  <a:tcPr>
                    <a:solidFill>
                      <a:srgbClr val="B0C8C7"/>
                    </a:solidFill>
                  </a:tcPr>
                </a:tc>
                <a:extLst>
                  <a:ext uri="{0D108BD9-81ED-4DB2-BD59-A6C34878D82A}">
                    <a16:rowId xmlns:a16="http://schemas.microsoft.com/office/drawing/2014/main" val="4252036349"/>
                  </a:ext>
                </a:extLst>
              </a:tr>
            </a:tbl>
          </a:graphicData>
        </a:graphic>
      </p:graphicFrame>
    </p:spTree>
    <p:extLst>
      <p:ext uri="{BB962C8B-B14F-4D97-AF65-F5344CB8AC3E}">
        <p14:creationId xmlns:p14="http://schemas.microsoft.com/office/powerpoint/2010/main" val="8640655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Contact the Vermont School Safety Center</a:t>
            </a:r>
            <a:endParaRPr lang="en-US" dirty="0"/>
          </a:p>
        </p:txBody>
      </p:sp>
      <p:sp>
        <p:nvSpPr>
          <p:cNvPr id="3" name="Content Placeholder 2"/>
          <p:cNvSpPr>
            <a:spLocks noGrp="1"/>
          </p:cNvSpPr>
          <p:nvPr>
            <p:ph idx="1"/>
          </p:nvPr>
        </p:nvSpPr>
        <p:spPr>
          <a:xfrm>
            <a:off x="1097280" y="2526868"/>
            <a:ext cx="10058400" cy="4023360"/>
          </a:xfrm>
        </p:spPr>
        <p:txBody>
          <a:bodyPr/>
          <a:lstStyle/>
          <a:p>
            <a:r>
              <a:rPr lang="en-US" dirty="0" smtClean="0">
                <a:latin typeface="+mj-lt"/>
              </a:rPr>
              <a:t>Web Site </a:t>
            </a:r>
            <a:r>
              <a:rPr lang="en-US" dirty="0" smtClean="0">
                <a:latin typeface="+mj-lt"/>
                <a:hlinkClick r:id="rId2"/>
              </a:rPr>
              <a:t>Vermont School Safety Center Web Site</a:t>
            </a:r>
            <a:endParaRPr lang="en-US" dirty="0" smtClean="0">
              <a:latin typeface="+mj-lt"/>
            </a:endParaRPr>
          </a:p>
          <a:p>
            <a:endParaRPr lang="en-US" dirty="0">
              <a:latin typeface="+mj-lt"/>
            </a:endParaRPr>
          </a:p>
          <a:p>
            <a:r>
              <a:rPr lang="en-US" dirty="0" smtClean="0">
                <a:latin typeface="+mj-lt"/>
              </a:rPr>
              <a:t>Twitter </a:t>
            </a:r>
            <a:r>
              <a:rPr lang="en-US" dirty="0" smtClean="0">
                <a:latin typeface="+mj-lt"/>
                <a:hlinkClick r:id="rId3"/>
              </a:rPr>
              <a:t>https://twitter.com/vted_safeschool</a:t>
            </a:r>
            <a:endParaRPr lang="en-US" dirty="0">
              <a:latin typeface="+mj-lt"/>
            </a:endParaRPr>
          </a:p>
        </p:txBody>
      </p:sp>
    </p:spTree>
    <p:extLst>
      <p:ext uri="{BB962C8B-B14F-4D97-AF65-F5344CB8AC3E}">
        <p14:creationId xmlns:p14="http://schemas.microsoft.com/office/powerpoint/2010/main" val="1790083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09800" y="0"/>
            <a:ext cx="7772400" cy="1009655"/>
          </a:xfrm>
          <a:prstGeom prst="rect">
            <a:avLst/>
          </a:prstGeom>
        </p:spPr>
        <p:txBody>
          <a:bodyPr vert="horz" lIns="91440" tIns="0" rIns="91440" bIns="0" rtlCol="0" anchor="b">
            <a:no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gn="ctr"/>
            <a:r>
              <a:rPr lang="en-US" sz="4800" b="1" dirty="0">
                <a:solidFill>
                  <a:schemeClr val="tx1"/>
                </a:solidFill>
              </a:rPr>
              <a:t>Stay Connected With Us</a:t>
            </a:r>
          </a:p>
        </p:txBody>
      </p:sp>
      <p:sp>
        <p:nvSpPr>
          <p:cNvPr id="6" name="Shape 447"/>
          <p:cNvSpPr>
            <a:spLocks noChangeArrowheads="1"/>
          </p:cNvSpPr>
          <p:nvPr/>
        </p:nvSpPr>
        <p:spPr bwMode="auto">
          <a:xfrm>
            <a:off x="2840728" y="1009655"/>
            <a:ext cx="7721105" cy="2843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0" tIns="0" rIns="0" bIns="0">
            <a:spAutoFit/>
          </a:bodyPr>
          <a:lstStyle/>
          <a:p>
            <a:pPr defTabSz="411163">
              <a:lnSpc>
                <a:spcPct val="280000"/>
              </a:lnSpc>
            </a:pPr>
            <a:r>
              <a:rPr lang="en-US" sz="2200" dirty="0">
                <a:solidFill>
                  <a:schemeClr val="accent6">
                    <a:lumMod val="50000"/>
                  </a:schemeClr>
                </a:solidFill>
                <a:latin typeface="Helvetica Neue Medium" charset="0"/>
                <a:cs typeface="Helvetica Neue Medium" charset="0"/>
                <a:sym typeface="Helvetica Neue Medium" charset="0"/>
              </a:rPr>
              <a:t>@margolishealy</a:t>
            </a:r>
          </a:p>
          <a:p>
            <a:pPr defTabSz="411163">
              <a:lnSpc>
                <a:spcPct val="280000"/>
              </a:lnSpc>
            </a:pPr>
            <a:r>
              <a:rPr lang="en-US" sz="2200" dirty="0">
                <a:solidFill>
                  <a:schemeClr val="accent6">
                    <a:lumMod val="50000"/>
                  </a:schemeClr>
                </a:solidFill>
                <a:latin typeface="Helvetica Neue Medium" charset="0"/>
                <a:cs typeface="Helvetica Neue Medium" charset="0"/>
                <a:sym typeface="Helvetica Neue Medium" charset="0"/>
              </a:rPr>
              <a:t>www.facebook.com/margolishealy</a:t>
            </a:r>
          </a:p>
          <a:p>
            <a:pPr defTabSz="411163">
              <a:lnSpc>
                <a:spcPct val="280000"/>
              </a:lnSpc>
            </a:pPr>
            <a:r>
              <a:rPr lang="en-US" sz="2200" dirty="0">
                <a:solidFill>
                  <a:schemeClr val="accent6">
                    <a:lumMod val="50000"/>
                  </a:schemeClr>
                </a:solidFill>
                <a:latin typeface="Helvetica Neue Medium" charset="0"/>
                <a:cs typeface="Helvetica Neue Medium" charset="0"/>
                <a:sym typeface="Helvetica Neue Medium" charset="0"/>
              </a:rPr>
              <a:t>www.linkedin.com/company/margolis-healy-&amp;-associates</a:t>
            </a:r>
          </a:p>
        </p:txBody>
      </p:sp>
      <p:pic>
        <p:nvPicPr>
          <p:cNvPr id="7" name="Twitter-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408" y="1288294"/>
            <a:ext cx="779630" cy="779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pic>
        <p:nvPicPr>
          <p:cNvPr id="8" name="facebook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3592" y="2163518"/>
            <a:ext cx="846800" cy="849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pic>
        <p:nvPicPr>
          <p:cNvPr id="9" name="linkedin-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9837" y="3131472"/>
            <a:ext cx="722099" cy="722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2732" y="5256376"/>
            <a:ext cx="2718201" cy="69465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6807" y="4941869"/>
            <a:ext cx="5952903" cy="1009158"/>
          </a:xfrm>
          <a:prstGeom prst="rect">
            <a:avLst/>
          </a:prstGeom>
        </p:spPr>
      </p:pic>
      <p:pic>
        <p:nvPicPr>
          <p:cNvPr id="12" name="Picture 6" descr="Image result for national center for campus public safety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862" y="4756934"/>
            <a:ext cx="1797373" cy="179737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12252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panose="02040502050505030304" pitchFamily="18" charset="0"/>
              </a:rPr>
              <a:t>Exercise Goals</a:t>
            </a:r>
          </a:p>
        </p:txBody>
      </p:sp>
      <p:sp>
        <p:nvSpPr>
          <p:cNvPr id="5" name="Content Placeholder 4"/>
          <p:cNvSpPr>
            <a:spLocks noGrp="1"/>
          </p:cNvSpPr>
          <p:nvPr>
            <p:ph idx="1"/>
          </p:nvPr>
        </p:nvSpPr>
        <p:spPr>
          <a:xfrm>
            <a:off x="1097280" y="2149151"/>
            <a:ext cx="7360920" cy="4127500"/>
          </a:xfrm>
        </p:spPr>
        <p:txBody>
          <a:bodyPr/>
          <a:lstStyle/>
          <a:p>
            <a:r>
              <a:rPr lang="en-US" dirty="0">
                <a:latin typeface="Palatino Linotype" panose="02040502050505030304" pitchFamily="18" charset="0"/>
              </a:rPr>
              <a:t>Test plans to prepare for, respond to, and recover from an Evacuation situation in our school.</a:t>
            </a:r>
          </a:p>
          <a:p>
            <a:r>
              <a:rPr lang="en-US" dirty="0">
                <a:latin typeface="Palatino Linotype" panose="02040502050505030304" pitchFamily="18" charset="0"/>
              </a:rPr>
              <a:t>Ensure effective coordination of plans and actions with school and community partners.</a:t>
            </a:r>
          </a:p>
          <a:p>
            <a:r>
              <a:rPr lang="en-US" dirty="0">
                <a:latin typeface="Palatino Linotype" panose="02040502050505030304" pitchFamily="18" charset="0"/>
              </a:rPr>
              <a:t>Strengthen relationships with our response partners. </a:t>
            </a:r>
          </a:p>
          <a:p>
            <a:r>
              <a:rPr lang="en-US" dirty="0">
                <a:latin typeface="Palatino Linotype" panose="02040502050505030304" pitchFamily="18" charset="0"/>
              </a:rPr>
              <a:t>Identify areas for improvement and develop a corrective action plan</a:t>
            </a:r>
            <a:r>
              <a:rPr lang="en-US" dirty="0"/>
              <a:t>.</a:t>
            </a:r>
          </a:p>
          <a:p>
            <a:endParaRPr lang="en-US" dirty="0"/>
          </a:p>
        </p:txBody>
      </p:sp>
      <p:pic>
        <p:nvPicPr>
          <p:cNvPr id="3" name="Picture 2" descr="Activate Your Goal (Part 6) - CO2 Partner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458200" y="2149151"/>
            <a:ext cx="2980737" cy="2238815"/>
          </a:xfrm>
          <a:prstGeom prst="rect">
            <a:avLst/>
          </a:prstGeom>
        </p:spPr>
      </p:pic>
    </p:spTree>
    <p:extLst>
      <p:ext uri="{BB962C8B-B14F-4D97-AF65-F5344CB8AC3E}">
        <p14:creationId xmlns:p14="http://schemas.microsoft.com/office/powerpoint/2010/main" val="964739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9088" y="804450"/>
            <a:ext cx="5510504" cy="948150"/>
          </a:xfrm>
        </p:spPr>
        <p:txBody>
          <a:bodyPr>
            <a:normAutofit/>
          </a:bodyPr>
          <a:lstStyle/>
          <a:p>
            <a:r>
              <a:rPr lang="en-US" sz="2800" dirty="0">
                <a:latin typeface="Palatino Linotype" panose="02040502050505030304" pitchFamily="18" charset="0"/>
              </a:rPr>
              <a:t>Objectives and Core Capabilities </a:t>
            </a:r>
          </a:p>
        </p:txBody>
      </p:sp>
      <p:sp>
        <p:nvSpPr>
          <p:cNvPr id="5" name="Content Placeholder 4"/>
          <p:cNvSpPr>
            <a:spLocks noGrp="1"/>
          </p:cNvSpPr>
          <p:nvPr>
            <p:ph idx="1"/>
          </p:nvPr>
        </p:nvSpPr>
        <p:spPr>
          <a:xfrm>
            <a:off x="2411153" y="1613647"/>
            <a:ext cx="7360920" cy="4222580"/>
          </a:xfrm>
        </p:spPr>
        <p:txBody>
          <a:bodyPr/>
          <a:lstStyle/>
          <a:p>
            <a:endParaRPr lang="en-US" dirty="0">
              <a:latin typeface="Palatino Linotype" panose="02040502050505030304" pitchFamily="18" charset="0"/>
            </a:endParaRPr>
          </a:p>
          <a:p>
            <a:r>
              <a:rPr lang="en-US" dirty="0">
                <a:latin typeface="Palatino Linotype" panose="02040502050505030304" pitchFamily="18" charset="0"/>
              </a:rPr>
              <a:t>Assess the roles and responsibilities of the school administration and staff in testing evacuation, emergency response, and recovery efforts.</a:t>
            </a:r>
          </a:p>
          <a:p>
            <a:r>
              <a:rPr lang="en-US" dirty="0">
                <a:latin typeface="Palatino Linotype" panose="02040502050505030304" pitchFamily="18" charset="0"/>
              </a:rPr>
              <a:t>Assess the ability to effectively test the notification and activation procedures of the school community.</a:t>
            </a:r>
          </a:p>
          <a:p>
            <a:r>
              <a:rPr lang="en-US" dirty="0">
                <a:latin typeface="Palatino Linotype" panose="02040502050505030304" pitchFamily="18" charset="0"/>
              </a:rPr>
              <a:t>Determine strengths and weaknesses in local coordination and integration of response resources. Identify critical issues and potential solutions.</a:t>
            </a:r>
          </a:p>
          <a:p>
            <a:r>
              <a:rPr lang="en-US" dirty="0">
                <a:latin typeface="Palatino Linotype" panose="02040502050505030304" pitchFamily="18" charset="0"/>
              </a:rPr>
              <a:t>Test the ability of utilizing critical transportation. </a:t>
            </a:r>
          </a:p>
          <a:p>
            <a:endParaRPr lang="en-US" dirty="0">
              <a:latin typeface="Palatino Linotype" panose="02040502050505030304" pitchFamily="18" charset="0"/>
            </a:endParaRPr>
          </a:p>
          <a:p>
            <a:endParaRPr lang="en-US" dirty="0"/>
          </a:p>
        </p:txBody>
      </p:sp>
    </p:spTree>
    <p:extLst>
      <p:ext uri="{BB962C8B-B14F-4D97-AF65-F5344CB8AC3E}">
        <p14:creationId xmlns:p14="http://schemas.microsoft.com/office/powerpoint/2010/main" val="1398938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Palatino Linotype" panose="02040502050505030304" pitchFamily="18" charset="0"/>
              </a:rPr>
              <a:t>Participants Roles and Responsibilities </a:t>
            </a:r>
          </a:p>
        </p:txBody>
      </p:sp>
      <p:sp>
        <p:nvSpPr>
          <p:cNvPr id="5" name="Content Placeholder 4"/>
          <p:cNvSpPr>
            <a:spLocks noGrp="1"/>
          </p:cNvSpPr>
          <p:nvPr>
            <p:ph idx="1"/>
          </p:nvPr>
        </p:nvSpPr>
        <p:spPr>
          <a:xfrm>
            <a:off x="1097280" y="2450064"/>
            <a:ext cx="7360920" cy="4655127"/>
          </a:xfrm>
        </p:spPr>
        <p:txBody>
          <a:bodyPr/>
          <a:lstStyle/>
          <a:p>
            <a:r>
              <a:rPr lang="en-US" u="sng" dirty="0">
                <a:latin typeface="Palatino Linotype" panose="02040502050505030304" pitchFamily="18" charset="0"/>
              </a:rPr>
              <a:t>Players</a:t>
            </a:r>
            <a:r>
              <a:rPr lang="en-US" dirty="0">
                <a:latin typeface="Palatino Linotype" panose="02040502050505030304" pitchFamily="18" charset="0"/>
              </a:rPr>
              <a:t>: Respond to the situation presented, based on expert knowledge of response procedures, current plans and procedures, and insights derived from training.</a:t>
            </a:r>
          </a:p>
          <a:p>
            <a:r>
              <a:rPr lang="en-US" u="sng" dirty="0">
                <a:latin typeface="Palatino Linotype" panose="02040502050505030304" pitchFamily="18" charset="0"/>
              </a:rPr>
              <a:t>Facilitator(s)</a:t>
            </a:r>
            <a:r>
              <a:rPr lang="en-US" dirty="0">
                <a:latin typeface="Palatino Linotype" panose="02040502050505030304" pitchFamily="18" charset="0"/>
              </a:rPr>
              <a:t>: Responsible for moderating and keeping participant discussions focused on exercise objectives and core capabilities, and ensuring relevant issues are explored; provide situational updates and additional information; resolve questions as required.</a:t>
            </a:r>
          </a:p>
        </p:txBody>
      </p:sp>
    </p:spTree>
    <p:extLst>
      <p:ext uri="{BB962C8B-B14F-4D97-AF65-F5344CB8AC3E}">
        <p14:creationId xmlns:p14="http://schemas.microsoft.com/office/powerpoint/2010/main" val="3781859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panose="02040502050505030304" pitchFamily="18" charset="0"/>
              </a:rPr>
              <a:t>Exercise Structure</a:t>
            </a:r>
          </a:p>
        </p:txBody>
      </p:sp>
      <p:sp>
        <p:nvSpPr>
          <p:cNvPr id="5" name="Content Placeholder 4"/>
          <p:cNvSpPr>
            <a:spLocks noGrp="1"/>
          </p:cNvSpPr>
          <p:nvPr>
            <p:ph idx="1"/>
          </p:nvPr>
        </p:nvSpPr>
        <p:spPr>
          <a:xfrm>
            <a:off x="2415540" y="1819564"/>
            <a:ext cx="7360920" cy="3924300"/>
          </a:xfrm>
        </p:spPr>
        <p:txBody>
          <a:bodyPr/>
          <a:lstStyle/>
          <a:p>
            <a:r>
              <a:rPr lang="en-US" dirty="0">
                <a:latin typeface="Palatino Linotype" panose="02040502050505030304" pitchFamily="18" charset="0"/>
              </a:rPr>
              <a:t>A scenario-driven, facilitated discussion-based exercise</a:t>
            </a:r>
          </a:p>
          <a:p>
            <a:r>
              <a:rPr lang="en-US" dirty="0">
                <a:latin typeface="Palatino Linotype" panose="02040502050505030304" pitchFamily="18" charset="0"/>
              </a:rPr>
              <a:t>The exercise is divided in four modules:</a:t>
            </a:r>
          </a:p>
          <a:p>
            <a:pPr lvl="2">
              <a:buFont typeface="Courier New" panose="02070309020205020404" pitchFamily="49" charset="0"/>
              <a:buChar char="o"/>
            </a:pPr>
            <a:r>
              <a:rPr lang="en-US" sz="2000" dirty="0">
                <a:latin typeface="Palatino Linotype" panose="02040502050505030304" pitchFamily="18" charset="0"/>
              </a:rPr>
              <a:t>Module 1: Initial Response – Scenario Background</a:t>
            </a:r>
          </a:p>
          <a:p>
            <a:pPr lvl="2">
              <a:buFont typeface="Courier New" panose="02070309020205020404" pitchFamily="49" charset="0"/>
              <a:buChar char="o"/>
            </a:pPr>
            <a:r>
              <a:rPr lang="en-US" sz="2000" dirty="0">
                <a:latin typeface="Palatino Linotype" panose="02040502050505030304" pitchFamily="18" charset="0"/>
              </a:rPr>
              <a:t>Module 2: Response – Scenario Update #1 </a:t>
            </a:r>
          </a:p>
          <a:p>
            <a:pPr lvl="2">
              <a:buFont typeface="Courier New" panose="02070309020205020404" pitchFamily="49" charset="0"/>
              <a:buChar char="o"/>
            </a:pPr>
            <a:r>
              <a:rPr lang="en-US" sz="2000" dirty="0">
                <a:latin typeface="Palatino Linotype" panose="02040502050505030304" pitchFamily="18" charset="0"/>
              </a:rPr>
              <a:t>Module 3: Response – Scenario Update #2</a:t>
            </a:r>
          </a:p>
          <a:p>
            <a:pPr lvl="2">
              <a:buFont typeface="Courier New" panose="02070309020205020404" pitchFamily="49" charset="0"/>
              <a:buChar char="o"/>
            </a:pPr>
            <a:r>
              <a:rPr lang="en-US" sz="2000" dirty="0">
                <a:latin typeface="Palatino Linotype" panose="02040502050505030304" pitchFamily="18" charset="0"/>
              </a:rPr>
              <a:t>Module 4: Recovery  – Scenario Update #3</a:t>
            </a:r>
          </a:p>
          <a:p>
            <a:r>
              <a:rPr lang="en-US" dirty="0">
                <a:latin typeface="Palatino Linotype" panose="02040502050505030304" pitchFamily="18" charset="0"/>
              </a:rPr>
              <a:t>Debrief </a:t>
            </a:r>
          </a:p>
          <a:p>
            <a:pPr marL="194308" indent="0">
              <a:buNone/>
            </a:pPr>
            <a:endParaRPr lang="en-US" dirty="0"/>
          </a:p>
        </p:txBody>
      </p:sp>
    </p:spTree>
    <p:extLst>
      <p:ext uri="{BB962C8B-B14F-4D97-AF65-F5344CB8AC3E}">
        <p14:creationId xmlns:p14="http://schemas.microsoft.com/office/powerpoint/2010/main" val="793144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panose="02040502050505030304" pitchFamily="18" charset="0"/>
              </a:rPr>
              <a:t>Rules for Players</a:t>
            </a:r>
          </a:p>
        </p:txBody>
      </p:sp>
      <p:sp>
        <p:nvSpPr>
          <p:cNvPr id="5" name="Content Placeholder 4"/>
          <p:cNvSpPr>
            <a:spLocks noGrp="1"/>
          </p:cNvSpPr>
          <p:nvPr>
            <p:ph idx="1"/>
          </p:nvPr>
        </p:nvSpPr>
        <p:spPr>
          <a:xfrm>
            <a:off x="1097280" y="2218959"/>
            <a:ext cx="10058400" cy="4023360"/>
          </a:xfrm>
        </p:spPr>
        <p:txBody>
          <a:bodyPr/>
          <a:lstStyle/>
          <a:p>
            <a:r>
              <a:rPr lang="en-US" dirty="0">
                <a:latin typeface="Palatino Linotype" panose="02040502050505030304" pitchFamily="18" charset="0"/>
              </a:rPr>
              <a:t>There are no right or wrong answers/ideas.</a:t>
            </a:r>
          </a:p>
          <a:p>
            <a:r>
              <a:rPr lang="en-US" dirty="0">
                <a:latin typeface="Palatino Linotype" panose="02040502050505030304" pitchFamily="18" charset="0"/>
              </a:rPr>
              <a:t>Varying viewpoints are expected and will be respected.</a:t>
            </a:r>
          </a:p>
          <a:p>
            <a:r>
              <a:rPr lang="en-US" dirty="0">
                <a:latin typeface="Palatino Linotype" panose="02040502050505030304" pitchFamily="18" charset="0"/>
              </a:rPr>
              <a:t>“Exercise decisions” are not precedent setting.</a:t>
            </a:r>
          </a:p>
          <a:p>
            <a:r>
              <a:rPr lang="en-US" dirty="0">
                <a:latin typeface="Palatino Linotype" panose="02040502050505030304" pitchFamily="18" charset="0"/>
              </a:rPr>
              <a:t>Players are encouraged to consider different approaches and suggest improvements/“Think outside the box.”</a:t>
            </a:r>
          </a:p>
          <a:p>
            <a:endParaRPr lang="en-US" dirty="0">
              <a:latin typeface="Palatino Linotype" panose="02040502050505030304" pitchFamily="18" charset="0"/>
            </a:endParaRPr>
          </a:p>
        </p:txBody>
      </p:sp>
    </p:spTree>
    <p:extLst>
      <p:ext uri="{BB962C8B-B14F-4D97-AF65-F5344CB8AC3E}">
        <p14:creationId xmlns:p14="http://schemas.microsoft.com/office/powerpoint/2010/main" val="3219390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p:txBody>
          <a:bodyPr/>
          <a:lstStyle/>
          <a:p>
            <a:r>
              <a:rPr lang="en-US" b="0" dirty="0">
                <a:latin typeface="Palatino Linotype" panose="02040502050505030304" pitchFamily="18" charset="0"/>
              </a:rPr>
              <a:t>Ground Rules</a:t>
            </a:r>
          </a:p>
        </p:txBody>
      </p:sp>
      <p:sp>
        <p:nvSpPr>
          <p:cNvPr id="5123" name="Rectangle 3"/>
          <p:cNvSpPr>
            <a:spLocks noGrp="1" noChangeArrowheads="1"/>
          </p:cNvSpPr>
          <p:nvPr>
            <p:ph type="body" idx="1"/>
          </p:nvPr>
        </p:nvSpPr>
        <p:spPr>
          <a:xfrm>
            <a:off x="1097280" y="2351314"/>
            <a:ext cx="7360920" cy="4787900"/>
          </a:xfrm>
        </p:spPr>
        <p:txBody>
          <a:bodyPr/>
          <a:lstStyle/>
          <a:p>
            <a:pPr>
              <a:lnSpc>
                <a:spcPct val="90000"/>
              </a:lnSpc>
            </a:pPr>
            <a:r>
              <a:rPr lang="en-US" u="sng" dirty="0">
                <a:latin typeface="Palatino Linotype" panose="02040502050505030304" pitchFamily="18" charset="0"/>
              </a:rPr>
              <a:t>This is not a test</a:t>
            </a:r>
            <a:r>
              <a:rPr lang="en-US" dirty="0">
                <a:latin typeface="Palatino Linotype" panose="02040502050505030304" pitchFamily="18" charset="0"/>
              </a:rPr>
              <a:t> of current capabilities and plans. </a:t>
            </a:r>
            <a:r>
              <a:rPr lang="en-US" u="sng" dirty="0">
                <a:latin typeface="Palatino Linotype" panose="02040502050505030304" pitchFamily="18" charset="0"/>
              </a:rPr>
              <a:t>It is a discussion</a:t>
            </a:r>
            <a:r>
              <a:rPr lang="en-US" dirty="0">
                <a:latin typeface="Palatino Linotype" panose="02040502050505030304" pitchFamily="18" charset="0"/>
              </a:rPr>
              <a:t> of probable responses to a hypothetical emergency. </a:t>
            </a:r>
          </a:p>
          <a:p>
            <a:pPr>
              <a:lnSpc>
                <a:spcPct val="90000"/>
              </a:lnSpc>
            </a:pPr>
            <a:r>
              <a:rPr lang="en-US" dirty="0">
                <a:latin typeface="Palatino Linotype" panose="02040502050505030304" pitchFamily="18" charset="0"/>
              </a:rPr>
              <a:t>The exercise will be an open dialogue. All ideas and input are welcome.</a:t>
            </a:r>
          </a:p>
          <a:p>
            <a:pPr>
              <a:lnSpc>
                <a:spcPct val="90000"/>
              </a:lnSpc>
            </a:pPr>
            <a:r>
              <a:rPr lang="en-US" dirty="0">
                <a:latin typeface="Palatino Linotype" panose="02040502050505030304" pitchFamily="18" charset="0"/>
              </a:rPr>
              <a:t>One person speaks at a time.</a:t>
            </a:r>
          </a:p>
          <a:p>
            <a:pPr>
              <a:lnSpc>
                <a:spcPct val="90000"/>
              </a:lnSpc>
            </a:pPr>
            <a:r>
              <a:rPr lang="en-US" dirty="0">
                <a:latin typeface="Palatino Linotype" panose="02040502050505030304" pitchFamily="18" charset="0"/>
              </a:rPr>
              <a:t>The scenario will be accepted as is. However, the facilitator may make modifications as deemed appropriate.</a:t>
            </a:r>
          </a:p>
          <a:p>
            <a:pPr>
              <a:lnSpc>
                <a:spcPct val="90000"/>
              </a:lnSpc>
            </a:pPr>
            <a:r>
              <a:rPr lang="en-US" dirty="0">
                <a:latin typeface="Palatino Linotype" panose="02040502050505030304" pitchFamily="18" charset="0"/>
              </a:rPr>
              <a:t>No hypothetical resources are available.</a:t>
            </a:r>
          </a:p>
        </p:txBody>
      </p:sp>
    </p:spTree>
    <p:extLst>
      <p:ext uri="{BB962C8B-B14F-4D97-AF65-F5344CB8AC3E}">
        <p14:creationId xmlns:p14="http://schemas.microsoft.com/office/powerpoint/2010/main" val="3842485406"/>
      </p:ext>
    </p:extLst>
  </p:cSld>
  <p:clrMapOvr>
    <a:masterClrMapping/>
  </p:clrMapOvr>
</p:sld>
</file>

<file path=ppt/theme/theme1.xml><?xml version="1.0" encoding="utf-8"?>
<a:theme xmlns:a="http://schemas.openxmlformats.org/drawingml/2006/main" name="Retrospect">
  <a:themeElements>
    <a:clrScheme name="mha">
      <a:dk1>
        <a:srgbClr val="005A84"/>
      </a:dk1>
      <a:lt1>
        <a:srgbClr val="FFFFFF"/>
      </a:lt1>
      <a:dk2>
        <a:srgbClr val="005A84"/>
      </a:dk2>
      <a:lt2>
        <a:srgbClr val="FFFFFF"/>
      </a:lt2>
      <a:accent1>
        <a:srgbClr val="C2CD23"/>
      </a:accent1>
      <a:accent2>
        <a:srgbClr val="939BA1"/>
      </a:accent2>
      <a:accent3>
        <a:srgbClr val="597B7B"/>
      </a:accent3>
      <a:accent4>
        <a:srgbClr val="005A84"/>
      </a:accent4>
      <a:accent5>
        <a:srgbClr val="FFFFFF"/>
      </a:accent5>
      <a:accent6>
        <a:srgbClr val="005A84"/>
      </a:accent6>
      <a:hlink>
        <a:srgbClr val="C2CD23"/>
      </a:hlink>
      <a:folHlink>
        <a:srgbClr val="597B7B"/>
      </a:folHlink>
    </a:clrScheme>
    <a:fontScheme name="Custom 1">
      <a:majorFont>
        <a:latin typeface="Palatino Linotype"/>
        <a:ea typeface=""/>
        <a:cs typeface=""/>
      </a:majorFont>
      <a:minorFont>
        <a:latin typeface="Calibri"/>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2181877DC9514881312BF5050FEAAA" ma:contentTypeVersion="16" ma:contentTypeDescription="Create a new document." ma:contentTypeScope="" ma:versionID="bfd45f215bc2bbcbba48abfd6a8cea4b">
  <xsd:schema xmlns:xsd="http://www.w3.org/2001/XMLSchema" xmlns:xs="http://www.w3.org/2001/XMLSchema" xmlns:p="http://schemas.microsoft.com/office/2006/metadata/properties" xmlns:ns1="http://schemas.microsoft.com/sharepoint/v3" xmlns:ns2="bfd5df63-3380-4cc2-bf3c-fed3300bef9b" xmlns:ns3="4478deb5-a6d3-42dd-b2b7-acac074ba7c3" xmlns:ns4="http://schemas.microsoft.com/sharepoint/v4" targetNamespace="http://schemas.microsoft.com/office/2006/metadata/properties" ma:root="true" ma:fieldsID="601897e752cc01917236d79020d64334" ns1:_="" ns2:_="" ns3:_="" ns4:_="">
    <xsd:import namespace="http://schemas.microsoft.com/sharepoint/v3"/>
    <xsd:import namespace="bfd5df63-3380-4cc2-bf3c-fed3300bef9b"/>
    <xsd:import namespace="4478deb5-a6d3-42dd-b2b7-acac074ba7c3"/>
    <xsd:import namespace="http://schemas.microsoft.com/sharepoint/v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4:IconOverlay" minOccurs="0"/>
                <xsd:element ref="ns1:_ip_UnifiedCompliancePolicyProperties" minOccurs="0"/>
                <xsd:element ref="ns1:_ip_UnifiedCompliancePolicyUIAction"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d5df63-3380-4cc2-bf3c-fed3300bef9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478deb5-a6d3-42dd-b2b7-acac074ba7c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conOverlay xmlns="http://schemas.microsoft.com/sharepoint/v4"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CB2D7285-2554-45B1-B26A-83D624C4D417}"/>
</file>

<file path=customXml/itemProps2.xml><?xml version="1.0" encoding="utf-8"?>
<ds:datastoreItem xmlns:ds="http://schemas.openxmlformats.org/officeDocument/2006/customXml" ds:itemID="{6065621E-A43A-4BA1-89A4-D29AF0854A26}"/>
</file>

<file path=customXml/itemProps3.xml><?xml version="1.0" encoding="utf-8"?>
<ds:datastoreItem xmlns:ds="http://schemas.openxmlformats.org/officeDocument/2006/customXml" ds:itemID="{EE19B99F-0CD1-4D1E-86A2-CD788B5CDD4E}"/>
</file>

<file path=docProps/app.xml><?xml version="1.0" encoding="utf-8"?>
<Properties xmlns="http://schemas.openxmlformats.org/officeDocument/2006/extended-properties" xmlns:vt="http://schemas.openxmlformats.org/officeDocument/2006/docPropsVTypes">
  <Template>Retrospect</Template>
  <TotalTime>3513</TotalTime>
  <Words>1425</Words>
  <Application>Microsoft Office PowerPoint</Application>
  <PresentationFormat>Widescreen</PresentationFormat>
  <Paragraphs>179</Paragraphs>
  <Slides>34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ＭＳ Ｐゴシック</vt:lpstr>
      <vt:lpstr>Arial</vt:lpstr>
      <vt:lpstr>Calibri</vt:lpstr>
      <vt:lpstr>Courier New</vt:lpstr>
      <vt:lpstr>Franklin Gothic Book</vt:lpstr>
      <vt:lpstr>Helvetica Neue Medium</vt:lpstr>
      <vt:lpstr>Palatino Linotype</vt:lpstr>
      <vt:lpstr>Retrospect</vt:lpstr>
      <vt:lpstr>Evacuation</vt:lpstr>
      <vt:lpstr>Exercise Agenda</vt:lpstr>
      <vt:lpstr>Welcome and Introductions</vt:lpstr>
      <vt:lpstr>Exercise Goals</vt:lpstr>
      <vt:lpstr>Objectives and Core Capabilities </vt:lpstr>
      <vt:lpstr>Participants Roles and Responsibilities </vt:lpstr>
      <vt:lpstr>Exercise Structure</vt:lpstr>
      <vt:lpstr>Rules for Players</vt:lpstr>
      <vt:lpstr>Ground Rules</vt:lpstr>
      <vt:lpstr>Assumptions and Artificialities </vt:lpstr>
      <vt:lpstr>Exercise Schedule</vt:lpstr>
      <vt:lpstr>Tabletop Processes</vt:lpstr>
      <vt:lpstr>Exercise Guidelines</vt:lpstr>
      <vt:lpstr>Module 1</vt:lpstr>
      <vt:lpstr>Scenario</vt:lpstr>
      <vt:lpstr>PowerPoint Presentation</vt:lpstr>
      <vt:lpstr>Discussion</vt:lpstr>
      <vt:lpstr>Discussion</vt:lpstr>
      <vt:lpstr>Module 2:  Response </vt:lpstr>
      <vt:lpstr>Scenario </vt:lpstr>
      <vt:lpstr>Discussion</vt:lpstr>
      <vt:lpstr>Discussion</vt:lpstr>
      <vt:lpstr>5 Minute Break out Session</vt:lpstr>
      <vt:lpstr>Module 3:  Response - Scenario Update</vt:lpstr>
      <vt:lpstr>Scenario Update   </vt:lpstr>
      <vt:lpstr>Discussion</vt:lpstr>
      <vt:lpstr>Module 4:  Recovery</vt:lpstr>
      <vt:lpstr>PowerPoint Presentation</vt:lpstr>
      <vt:lpstr>PowerPoint Presentation</vt:lpstr>
      <vt:lpstr>PowerPoint Presentation</vt:lpstr>
      <vt:lpstr>Hotwash</vt:lpstr>
      <vt:lpstr>Where do we go from here?</vt:lpstr>
      <vt:lpstr>Contact the Vermont School Safety Center</vt:lpstr>
      <vt:lpstr>PowerPoint Presentation</vt:lpstr>
    </vt:vector>
  </TitlesOfParts>
  <Company>Cozen O'Connor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Barrett, Julie</dc:creator>
  <cp:lastModifiedBy>Barbic, Dee</cp:lastModifiedBy>
  <cp:revision>87</cp:revision>
  <dcterms:created xsi:type="dcterms:W3CDTF">2019-06-01T18:47:12Z</dcterms:created>
  <dcterms:modified xsi:type="dcterms:W3CDTF">2019-08-26T15:58:13Z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0x010100C42181877DC9514881312BF5050FEAAA</vt:lpwstr>
  </property>
</Properties>
</file>