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5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19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9</a:t>
            </a:fld>
            <a:endParaRPr lang="en-US" dirty="0"/>
          </a:p>
        </p:txBody>
      </p:sp>
    </p:spTree>
    <p:extLst>
      <p:ext uri="{BB962C8B-B14F-4D97-AF65-F5344CB8AC3E}">
        <p14:creationId xmlns:p14="http://schemas.microsoft.com/office/powerpoint/2010/main" val="412257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17</a:t>
            </a:fld>
            <a:endParaRPr lang="en-US" dirty="0"/>
          </a:p>
        </p:txBody>
      </p:sp>
    </p:spTree>
    <p:extLst>
      <p:ext uri="{BB962C8B-B14F-4D97-AF65-F5344CB8AC3E}">
        <p14:creationId xmlns:p14="http://schemas.microsoft.com/office/powerpoint/2010/main" val="3171109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383956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52940"/>
            <a:ext cx="7772400" cy="2152671"/>
          </a:xfrm>
        </p:spPr>
        <p:txBody>
          <a:bodyPr/>
          <a:lstStyle/>
          <a:p>
            <a:r>
              <a:rPr lang="en-US" dirty="0" smtClean="0">
                <a:latin typeface="Palatino Linotype" panose="02040502050505030304" pitchFamily="18" charset="0"/>
              </a:rPr>
              <a:t>Fight on School Grounds</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r>
              <a:rPr lang="en-US" dirty="0" smtClean="0">
                <a:latin typeface="Palatino Linotype" panose="02040502050505030304" pitchFamily="18" charset="0"/>
              </a:rPr>
              <a:t>Tabletop Exercise</a:t>
            </a:r>
            <a:endParaRPr lang="en-US" dirty="0">
              <a:latin typeface="Palatino Linotype" panose="02040502050505030304" pitchFamily="18" charset="0"/>
            </a:endParaRPr>
          </a:p>
        </p:txBody>
      </p:sp>
    </p:spTree>
    <p:extLst>
      <p:ext uri="{BB962C8B-B14F-4D97-AF65-F5344CB8AC3E}">
        <p14:creationId xmlns:p14="http://schemas.microsoft.com/office/powerpoint/2010/main" val="34440603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2446020" y="1424475"/>
            <a:ext cx="7360920" cy="4506191"/>
          </a:xfrm>
        </p:spPr>
        <p:txBody>
          <a:bodyPr/>
          <a:lstStyle/>
          <a:p>
            <a:endParaRPr lang="en-US" dirty="0">
              <a:latin typeface="Palatino Linotype" panose="02040502050505030304" pitchFamily="18" charset="0"/>
            </a:endParaRPr>
          </a:p>
          <a:p>
            <a:endParaRPr lang="en-US" dirty="0">
              <a:latin typeface="Palatino Linotype" panose="02040502050505030304" pitchFamily="18" charset="0"/>
            </a:endParaRPr>
          </a:p>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3100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Schedule</a:t>
            </a:r>
            <a:endParaRPr lang="en-US" dirty="0">
              <a:latin typeface="Palatino Linotype" panose="02040502050505030304" pitchFamily="18" charset="0"/>
            </a:endParaRPr>
          </a:p>
        </p:txBody>
      </p:sp>
      <p:sp>
        <p:nvSpPr>
          <p:cNvPr id="5" name="Content Placeholder 4"/>
          <p:cNvSpPr>
            <a:spLocks noGrp="1"/>
          </p:cNvSpPr>
          <p:nvPr>
            <p:ph idx="1"/>
          </p:nvPr>
        </p:nvSpPr>
        <p:spPr>
          <a:xfrm>
            <a:off x="3788227" y="1403243"/>
            <a:ext cx="7257793" cy="5165507"/>
          </a:xfrm>
        </p:spPr>
        <p:txBody>
          <a:bodyPr/>
          <a:lstStyle/>
          <a:p>
            <a:endParaRPr lang="en-US" sz="1400" dirty="0">
              <a:latin typeface="Franklin Gothic Book" panose="020B0503020102020204" pitchFamily="34" charset="0"/>
            </a:endParaRPr>
          </a:p>
          <a:p>
            <a:r>
              <a:rPr lang="en-US" sz="1600" dirty="0">
                <a:latin typeface="Palatino Linotype" panose="02040502050505030304" pitchFamily="18" charset="0"/>
              </a:rPr>
              <a:t>Exercise Logistics and Set-up				</a:t>
            </a:r>
          </a:p>
          <a:p>
            <a:r>
              <a:rPr lang="en-US" sz="1600" dirty="0">
                <a:latin typeface="Palatino Linotype" panose="02040502050505030304" pitchFamily="18" charset="0"/>
              </a:rPr>
              <a:t>Registration				</a:t>
            </a:r>
          </a:p>
          <a:p>
            <a:r>
              <a:rPr lang="en-US" sz="1600" dirty="0">
                <a:latin typeface="Palatino Linotype" panose="02040502050505030304" pitchFamily="18" charset="0"/>
              </a:rPr>
              <a:t>Welcome and Introductions				</a:t>
            </a:r>
          </a:p>
          <a:p>
            <a:r>
              <a:rPr lang="en-US" sz="1600" dirty="0">
                <a:latin typeface="Palatino Linotype" panose="02040502050505030304" pitchFamily="18" charset="0"/>
              </a:rPr>
              <a:t>Exercise Overview					</a:t>
            </a:r>
          </a:p>
          <a:p>
            <a:r>
              <a:rPr lang="en-US" sz="1600" dirty="0">
                <a:latin typeface="Palatino Linotype" panose="02040502050505030304" pitchFamily="18" charset="0"/>
              </a:rPr>
              <a:t>Module 1: Initial Response – Scenario Background 					</a:t>
            </a:r>
          </a:p>
          <a:p>
            <a:r>
              <a:rPr lang="en-US" sz="1600" dirty="0">
                <a:latin typeface="Palatino Linotype" panose="02040502050505030304" pitchFamily="18" charset="0"/>
              </a:rPr>
              <a:t>Module 2: Response 				</a:t>
            </a:r>
          </a:p>
          <a:p>
            <a:r>
              <a:rPr lang="en-US" sz="1600" dirty="0">
                <a:latin typeface="Palatino Linotype" panose="02040502050505030304" pitchFamily="18" charset="0"/>
              </a:rPr>
              <a:t>Module 3: Recovery </a:t>
            </a:r>
          </a:p>
          <a:p>
            <a:r>
              <a:rPr lang="en-US" sz="1600" dirty="0">
                <a:latin typeface="Palatino Linotype" panose="02040502050505030304" pitchFamily="18" charset="0"/>
              </a:rPr>
              <a:t>Break					</a:t>
            </a:r>
          </a:p>
          <a:p>
            <a:r>
              <a:rPr lang="en-US" sz="1600" dirty="0">
                <a:latin typeface="Palatino Linotype" panose="02040502050505030304" pitchFamily="18" charset="0"/>
              </a:rPr>
              <a:t>Hot Wash					</a:t>
            </a:r>
          </a:p>
          <a:p>
            <a:r>
              <a:rPr lang="en-US" sz="1600" dirty="0">
                <a:latin typeface="Palatino Linotype" panose="02040502050505030304" pitchFamily="18" charset="0"/>
              </a:rPr>
              <a:t>Closing Comments					</a:t>
            </a:r>
          </a:p>
          <a:p>
            <a:r>
              <a:rPr lang="en-US" sz="1600" dirty="0">
                <a:latin typeface="Palatino Linotype" panose="02040502050505030304" pitchFamily="18" charset="0"/>
              </a:rPr>
              <a:t>Debrief </a:t>
            </a:r>
            <a:r>
              <a:rPr lang="en-US" sz="1600" dirty="0">
                <a:latin typeface="Franklin Gothic Book" panose="020B0503020102020204" pitchFamily="34" charset="0"/>
              </a:rPr>
              <a:t>	</a:t>
            </a:r>
            <a:r>
              <a:rPr lang="en-US" sz="1400" dirty="0">
                <a:latin typeface="Franklin Gothic Book" panose="020B0503020102020204" pitchFamily="34" charset="0"/>
              </a:rPr>
              <a:t>		</a:t>
            </a:r>
          </a:p>
          <a:p>
            <a:endParaRPr lang="en-US" sz="1400" dirty="0"/>
          </a:p>
        </p:txBody>
      </p:sp>
    </p:spTree>
    <p:extLst>
      <p:ext uri="{BB962C8B-B14F-4D97-AF65-F5344CB8AC3E}">
        <p14:creationId xmlns:p14="http://schemas.microsoft.com/office/powerpoint/2010/main" val="855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2446020" y="1951394"/>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339893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2446020" y="2032000"/>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250017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alatino Linotype" panose="02040502050505030304" pitchFamily="18" charset="0"/>
              </a:rPr>
              <a:t>Module 1</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r>
              <a:rPr lang="en-US" dirty="0" smtClean="0">
                <a:latin typeface="Palatino Linotype" panose="02040502050505030304" pitchFamily="18" charset="0"/>
              </a:rPr>
              <a:t>Initial Response: </a:t>
            </a:r>
          </a:p>
          <a:p>
            <a:r>
              <a:rPr lang="en-US" dirty="0" smtClean="0">
                <a:latin typeface="Palatino Linotype" panose="02040502050505030304" pitchFamily="18" charset="0"/>
              </a:rPr>
              <a:t>Scenario Background</a:t>
            </a:r>
            <a:endParaRPr lang="en-US" dirty="0">
              <a:latin typeface="Palatino Linotype" panose="02040502050505030304" pitchFamily="18" charset="0"/>
            </a:endParaRPr>
          </a:p>
        </p:txBody>
      </p:sp>
    </p:spTree>
    <p:extLst>
      <p:ext uri="{BB962C8B-B14F-4D97-AF65-F5344CB8AC3E}">
        <p14:creationId xmlns:p14="http://schemas.microsoft.com/office/powerpoint/2010/main" val="83872541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b="0" dirty="0" smtClean="0">
                <a:latin typeface="Palatino Linotype" panose="02040502050505030304" pitchFamily="18" charset="0"/>
              </a:rPr>
              <a:t>Scenario</a:t>
            </a:r>
            <a:endParaRPr lang="en-US" b="0" dirty="0">
              <a:latin typeface="Palatino Linotype" panose="02040502050505030304" pitchFamily="18" charset="0"/>
            </a:endParaRPr>
          </a:p>
        </p:txBody>
      </p:sp>
      <p:sp>
        <p:nvSpPr>
          <p:cNvPr id="7171" name="Rectangle 3"/>
          <p:cNvSpPr>
            <a:spLocks noGrp="1" noChangeArrowheads="1"/>
          </p:cNvSpPr>
          <p:nvPr>
            <p:ph type="body" idx="1"/>
          </p:nvPr>
        </p:nvSpPr>
        <p:spPr>
          <a:xfrm>
            <a:off x="2415540" y="1936376"/>
            <a:ext cx="7360920" cy="4070724"/>
          </a:xfrm>
        </p:spPr>
        <p:txBody>
          <a:bodyPr/>
          <a:lstStyle/>
          <a:p>
            <a:pPr>
              <a:lnSpc>
                <a:spcPct val="90000"/>
              </a:lnSpc>
            </a:pPr>
            <a:r>
              <a:rPr lang="en-US" dirty="0">
                <a:latin typeface="Palatino Linotype" panose="02040502050505030304" pitchFamily="18" charset="0"/>
              </a:rPr>
              <a:t>The boys varsity basketball team has made it to the state semi-finals, and the game is at home tonight.</a:t>
            </a:r>
          </a:p>
          <a:p>
            <a:pPr>
              <a:lnSpc>
                <a:spcPct val="90000"/>
              </a:lnSpc>
            </a:pPr>
            <a:endParaRPr lang="en-US" dirty="0">
              <a:latin typeface="Palatino Linotype" panose="02040502050505030304" pitchFamily="18" charset="0"/>
            </a:endParaRPr>
          </a:p>
          <a:p>
            <a:pPr>
              <a:lnSpc>
                <a:spcPct val="90000"/>
              </a:lnSpc>
            </a:pPr>
            <a:r>
              <a:rPr lang="en-US" dirty="0" smtClean="0">
                <a:latin typeface="Palatino Linotype" panose="02040502050505030304" pitchFamily="18" charset="0"/>
              </a:rPr>
              <a:t>A </a:t>
            </a:r>
            <a:r>
              <a:rPr lang="en-US" dirty="0">
                <a:latin typeface="Palatino Linotype" panose="02040502050505030304" pitchFamily="18" charset="0"/>
              </a:rPr>
              <a:t>larger than normal crowd is expected tonight for the game. </a:t>
            </a:r>
          </a:p>
          <a:p>
            <a:pPr>
              <a:lnSpc>
                <a:spcPct val="90000"/>
              </a:lnSpc>
            </a:pPr>
            <a:endParaRPr lang="en-US" dirty="0">
              <a:latin typeface="Palatino Linotype" panose="02040502050505030304" pitchFamily="18" charset="0"/>
            </a:endParaRPr>
          </a:p>
          <a:p>
            <a:pPr>
              <a:lnSpc>
                <a:spcPct val="90000"/>
              </a:lnSpc>
            </a:pPr>
            <a:r>
              <a:rPr lang="en-US" dirty="0">
                <a:latin typeface="Palatino Linotype" panose="02040502050505030304" pitchFamily="18" charset="0"/>
              </a:rPr>
              <a:t>The </a:t>
            </a:r>
            <a:r>
              <a:rPr lang="en-US" dirty="0">
                <a:latin typeface="+mj-lt"/>
              </a:rPr>
              <a:t>opposing team is an athletic rival in many sports and the whole town is looking forward to tonight's game.  </a:t>
            </a:r>
          </a:p>
        </p:txBody>
      </p:sp>
    </p:spTree>
    <p:extLst>
      <p:ext uri="{BB962C8B-B14F-4D97-AF65-F5344CB8AC3E}">
        <p14:creationId xmlns:p14="http://schemas.microsoft.com/office/powerpoint/2010/main" val="376116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6" y="423450"/>
            <a:ext cx="6239435" cy="514350"/>
          </a:xfrm>
        </p:spPr>
        <p:txBody>
          <a:bodyPr>
            <a:normAutofit fontScale="90000"/>
          </a:bodyPr>
          <a:lstStyle/>
          <a:p>
            <a:endParaRPr lang="en-US" dirty="0">
              <a:latin typeface="Palatino Linotype" panose="02040502050505030304" pitchFamily="18" charset="0"/>
            </a:endParaRPr>
          </a:p>
        </p:txBody>
      </p:sp>
      <p:pic>
        <p:nvPicPr>
          <p:cNvPr id="4" name="Content Placeholder 3" descr="California girls high school basketball coach suspended ..."/>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251200" y="1943100"/>
            <a:ext cx="5689600" cy="3200400"/>
          </a:xfrm>
        </p:spPr>
      </p:pic>
    </p:spTree>
    <p:extLst>
      <p:ext uri="{BB962C8B-B14F-4D97-AF65-F5344CB8AC3E}">
        <p14:creationId xmlns:p14="http://schemas.microsoft.com/office/powerpoint/2010/main" val="367966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1097280" y="1847274"/>
            <a:ext cx="7360920" cy="3953256"/>
          </a:xfrm>
        </p:spPr>
        <p:txBody>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Based on the information that you have, what specific preparations will you make?  Why?</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concerns do you have at this point, if any?</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 you have a protocol you follow for after hours sporting events, and if so will the fact that this is an important game with a larger than normal crowd expected, change your protocol, preparation and response? </a:t>
            </a:r>
          </a:p>
          <a:p>
            <a:pPr marL="0" indent="0">
              <a:buNone/>
            </a:pPr>
            <a:endParaRPr lang="en-US" dirty="0"/>
          </a:p>
        </p:txBody>
      </p:sp>
    </p:spTree>
    <p:extLst>
      <p:ext uri="{BB962C8B-B14F-4D97-AF65-F5344CB8AC3E}">
        <p14:creationId xmlns:p14="http://schemas.microsoft.com/office/powerpoint/2010/main" val="340453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smtClean="0">
                <a:latin typeface="Palatino Linotype" panose="02040502050505030304" pitchFamily="18" charset="0"/>
              </a:rPr>
              <a:t>Module 2: </a:t>
            </a:r>
            <a:br>
              <a:rPr lang="en-US" dirty="0" smtClean="0">
                <a:latin typeface="Palatino Linotype" panose="02040502050505030304" pitchFamily="18" charset="0"/>
              </a:rPr>
            </a:br>
            <a:r>
              <a:rPr lang="en-US" dirty="0" smtClean="0">
                <a:latin typeface="Palatino Linotype" panose="02040502050505030304" pitchFamily="18" charset="0"/>
              </a:rPr>
              <a:t>Response </a:t>
            </a:r>
            <a:endParaRPr lang="en-US" dirty="0">
              <a:latin typeface="Palatino Linotype" panose="02040502050505030304" pitchFamily="18" charset="0"/>
            </a:endParaRPr>
          </a:p>
        </p:txBody>
      </p:sp>
    </p:spTree>
    <p:extLst>
      <p:ext uri="{BB962C8B-B14F-4D97-AF65-F5344CB8AC3E}">
        <p14:creationId xmlns:p14="http://schemas.microsoft.com/office/powerpoint/2010/main" val="30266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457061" y="1920875"/>
            <a:ext cx="7772400" cy="4937125"/>
          </a:xfrm>
        </p:spPr>
        <p:txBody>
          <a:bodyPr/>
          <a:lstStyle/>
          <a:p>
            <a:pPr>
              <a:lnSpc>
                <a:spcPct val="80000"/>
              </a:lnSpc>
            </a:pPr>
            <a:r>
              <a:rPr lang="en-US" dirty="0">
                <a:latin typeface="Palatino Linotype" panose="02040502050505030304" pitchFamily="18" charset="0"/>
              </a:rPr>
              <a:t>Many people are  arriving early for the 7:00 p.m. game and the parking lots are filling up.  </a:t>
            </a:r>
          </a:p>
          <a:p>
            <a:pPr>
              <a:lnSpc>
                <a:spcPct val="80000"/>
              </a:lnSpc>
            </a:pPr>
            <a:r>
              <a:rPr lang="en-US" dirty="0">
                <a:latin typeface="Palatino Linotype" panose="02040502050505030304" pitchFamily="18" charset="0"/>
              </a:rPr>
              <a:t>The local television stations are also at the game to record video footage for the next day’s news.</a:t>
            </a:r>
          </a:p>
          <a:p>
            <a:pPr>
              <a:lnSpc>
                <a:spcPct val="80000"/>
              </a:lnSpc>
            </a:pPr>
            <a:r>
              <a:rPr lang="en-US" dirty="0">
                <a:latin typeface="Palatino Linotype" panose="02040502050505030304" pitchFamily="18" charset="0"/>
              </a:rPr>
              <a:t>The game begins with the visiting team pulling ahead by 10 points very quickly.  It is a physical game with several early fouls.  </a:t>
            </a:r>
          </a:p>
          <a:p>
            <a:pPr>
              <a:lnSpc>
                <a:spcPct val="80000"/>
              </a:lnSpc>
            </a:pPr>
            <a:r>
              <a:rPr lang="en-US" dirty="0">
                <a:latin typeface="Palatino Linotype" panose="02040502050505030304" pitchFamily="18" charset="0"/>
              </a:rPr>
              <a:t>One of the home team players is elbowed in the face, causing a bloody nose. </a:t>
            </a:r>
          </a:p>
          <a:p>
            <a:pPr>
              <a:lnSpc>
                <a:spcPct val="80000"/>
              </a:lnSpc>
            </a:pPr>
            <a:r>
              <a:rPr lang="en-US" dirty="0">
                <a:latin typeface="Palatino Linotype" panose="02040502050505030304" pitchFamily="18" charset="0"/>
              </a:rPr>
              <a:t>The opposing player is ejected from the game and a technical foul is called.</a:t>
            </a:r>
          </a:p>
          <a:p>
            <a:pPr>
              <a:lnSpc>
                <a:spcPct val="80000"/>
              </a:lnSpc>
            </a:pPr>
            <a:r>
              <a:rPr lang="en-US" dirty="0">
                <a:latin typeface="Palatino Linotype" panose="02040502050505030304" pitchFamily="18" charset="0"/>
              </a:rPr>
              <a:t>The crowd immediately erupts into chants and jeers, and the general mood of the spectators has become contentious. </a:t>
            </a:r>
          </a:p>
        </p:txBody>
      </p:sp>
      <p:sp>
        <p:nvSpPr>
          <p:cNvPr id="2" name="Title 1"/>
          <p:cNvSpPr>
            <a:spLocks noGrp="1"/>
          </p:cNvSpPr>
          <p:nvPr>
            <p:ph type="title"/>
          </p:nvPr>
        </p:nvSpPr>
        <p:spPr/>
        <p:txBody>
          <a:bodyPr/>
          <a:lstStyle/>
          <a:p>
            <a:r>
              <a:rPr lang="en-US" dirty="0" smtClean="0"/>
              <a:t>Scenario </a:t>
            </a:r>
            <a:endParaRPr lang="en-US" dirty="0"/>
          </a:p>
        </p:txBody>
      </p:sp>
    </p:spTree>
    <p:extLst>
      <p:ext uri="{BB962C8B-B14F-4D97-AF65-F5344CB8AC3E}">
        <p14:creationId xmlns:p14="http://schemas.microsoft.com/office/powerpoint/2010/main" val="13028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Agenda</a:t>
            </a:r>
            <a:endParaRPr lang="en-US" dirty="0">
              <a:latin typeface="Palatino Linotype" panose="02040502050505030304" pitchFamily="18" charset="0"/>
            </a:endParaRPr>
          </a:p>
        </p:txBody>
      </p:sp>
      <p:sp>
        <p:nvSpPr>
          <p:cNvPr id="3" name="Content Placeholder 2"/>
          <p:cNvSpPr>
            <a:spLocks noGrp="1"/>
          </p:cNvSpPr>
          <p:nvPr>
            <p:ph idx="1"/>
          </p:nvPr>
        </p:nvSpPr>
        <p:spPr>
          <a:xfrm>
            <a:off x="3794760" y="1874013"/>
            <a:ext cx="7360920" cy="3847188"/>
          </a:xfrm>
        </p:spPr>
        <p:txBody>
          <a:bodyPr>
            <a:normAutofit fontScale="70000" lnSpcReduction="20000"/>
          </a:bodyPr>
          <a:lstStyle/>
          <a:p>
            <a:pPr>
              <a:buSzPct val="142000"/>
            </a:pPr>
            <a:r>
              <a:rPr lang="en-US" sz="1900" dirty="0">
                <a:latin typeface="+mj-lt"/>
              </a:rPr>
              <a:t>Welcome and Introductions</a:t>
            </a:r>
          </a:p>
          <a:p>
            <a:pPr lvl="1">
              <a:buSzPct val="142000"/>
            </a:pPr>
            <a:r>
              <a:rPr lang="en-US" sz="1900" dirty="0">
                <a:latin typeface="+mj-lt"/>
              </a:rPr>
              <a:t>Housekeeping	</a:t>
            </a:r>
          </a:p>
          <a:p>
            <a:r>
              <a:rPr lang="en-US" sz="1900" dirty="0">
                <a:latin typeface="+mj-lt"/>
              </a:rPr>
              <a:t>Exercise Overview</a:t>
            </a:r>
          </a:p>
          <a:p>
            <a:pPr lvl="1"/>
            <a:r>
              <a:rPr lang="en-US" sz="1900" dirty="0">
                <a:latin typeface="+mj-lt"/>
              </a:rPr>
              <a:t>Goals                                                                    </a:t>
            </a:r>
          </a:p>
          <a:p>
            <a:pPr lvl="1"/>
            <a:r>
              <a:rPr lang="en-US" sz="1900" dirty="0">
                <a:latin typeface="+mj-lt"/>
              </a:rPr>
              <a:t>Rules</a:t>
            </a:r>
          </a:p>
          <a:p>
            <a:pPr lvl="1"/>
            <a:r>
              <a:rPr lang="en-US" sz="1900" dirty="0">
                <a:latin typeface="+mj-lt"/>
              </a:rPr>
              <a:t>Objectives/Core Capabilities                       </a:t>
            </a:r>
          </a:p>
          <a:p>
            <a:pPr lvl="1"/>
            <a:r>
              <a:rPr lang="en-US" sz="1900" dirty="0">
                <a:latin typeface="+mj-lt"/>
              </a:rPr>
              <a:t> Assumptions and Artificialities</a:t>
            </a:r>
          </a:p>
          <a:p>
            <a:pPr lvl="1"/>
            <a:r>
              <a:rPr lang="en-US" sz="1900" dirty="0">
                <a:latin typeface="+mj-lt"/>
              </a:rPr>
              <a:t>Roles and Responsibilities                       </a:t>
            </a:r>
          </a:p>
          <a:p>
            <a:pPr lvl="1"/>
            <a:r>
              <a:rPr lang="en-US" sz="1900" dirty="0">
                <a:latin typeface="+mj-lt"/>
              </a:rPr>
              <a:t> Schedule</a:t>
            </a:r>
          </a:p>
          <a:p>
            <a:pPr lvl="1"/>
            <a:r>
              <a:rPr lang="en-US" sz="1900" dirty="0">
                <a:latin typeface="+mj-lt"/>
              </a:rPr>
              <a:t>Structure</a:t>
            </a:r>
          </a:p>
          <a:p>
            <a:r>
              <a:rPr lang="en-US" sz="1900" dirty="0">
                <a:latin typeface="+mj-lt"/>
              </a:rPr>
              <a:t>Scenario-Driven Exercise </a:t>
            </a:r>
          </a:p>
          <a:p>
            <a:pPr lvl="1"/>
            <a:r>
              <a:rPr lang="en-US" sz="1900" dirty="0">
                <a:latin typeface="+mj-lt"/>
              </a:rPr>
              <a:t>Facilitated Discussion in Four Modules</a:t>
            </a:r>
          </a:p>
          <a:p>
            <a:r>
              <a:rPr lang="en-US" sz="1900" dirty="0">
                <a:latin typeface="+mj-lt"/>
              </a:rPr>
              <a:t>Hot Wash </a:t>
            </a:r>
          </a:p>
          <a:p>
            <a:r>
              <a:rPr lang="en-US" sz="1900" dirty="0">
                <a:latin typeface="+mj-lt"/>
              </a:rPr>
              <a:t>Closing Comments</a:t>
            </a:r>
          </a:p>
          <a:p>
            <a:r>
              <a:rPr lang="en-US" sz="1900" dirty="0">
                <a:latin typeface="+mj-lt"/>
              </a:rPr>
              <a:t>Debrief </a:t>
            </a:r>
          </a:p>
          <a:p>
            <a:endParaRPr lang="en-US" dirty="0"/>
          </a:p>
        </p:txBody>
      </p:sp>
    </p:spTree>
    <p:extLst>
      <p:ext uri="{BB962C8B-B14F-4D97-AF65-F5344CB8AC3E}">
        <p14:creationId xmlns:p14="http://schemas.microsoft.com/office/powerpoint/2010/main" val="230986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2415540" y="1362636"/>
            <a:ext cx="7360920" cy="4751293"/>
          </a:xfrm>
        </p:spPr>
        <p:txBody>
          <a:bodyPr/>
          <a:lstStyle/>
          <a:p>
            <a:pPr marL="194308" indent="0">
              <a:buNone/>
            </a:pPr>
            <a:endParaRPr lang="en-US" dirty="0">
              <a:latin typeface="Palatino Linotype" panose="02040502050505030304" pitchFamily="18"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p:txBody>
      </p:sp>
      <p:sp>
        <p:nvSpPr>
          <p:cNvPr id="2" name="Rectangle 1"/>
          <p:cNvSpPr/>
          <p:nvPr/>
        </p:nvSpPr>
        <p:spPr>
          <a:xfrm>
            <a:off x="2415540" y="1886650"/>
            <a:ext cx="7978587" cy="4708981"/>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507372"/>
                </a:solidFill>
                <a:latin typeface="Palatino Linotype" panose="02040502050505030304" pitchFamily="18" charset="0"/>
                <a:cs typeface="Arial" panose="020B0604020202020204" pitchFamily="34" charset="0"/>
              </a:rPr>
              <a:t>Based on the information that you have, what specific response actions do you choose to take, if any? Explain your reasoning.</a:t>
            </a:r>
          </a:p>
          <a:p>
            <a:pPr marL="342900" indent="-342900">
              <a:buFont typeface="Arial" panose="020B0604020202020204" pitchFamily="34" charset="0"/>
              <a:buChar char="•"/>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Font typeface="Arial" panose="020B0604020202020204" pitchFamily="34" charset="0"/>
              <a:buChar char="•"/>
            </a:pPr>
            <a:r>
              <a:rPr lang="en-US" sz="2000" dirty="0">
                <a:solidFill>
                  <a:srgbClr val="507372"/>
                </a:solidFill>
                <a:latin typeface="Palatino Linotype" panose="02040502050505030304" pitchFamily="18" charset="0"/>
                <a:cs typeface="Arial" panose="020B0604020202020204" pitchFamily="34" charset="0"/>
              </a:rPr>
              <a:t>What are your concerns based on the situation and the response actions you are choosing to take? </a:t>
            </a:r>
          </a:p>
          <a:p>
            <a:endParaRPr lang="en-US" sz="2000" dirty="0">
              <a:solidFill>
                <a:srgbClr val="507372"/>
              </a:solidFill>
              <a:latin typeface="Palatino Linotype" panose="02040502050505030304" pitchFamily="18" charset="0"/>
              <a:cs typeface="Arial" panose="020B0604020202020204" pitchFamily="34" charset="0"/>
            </a:endParaRPr>
          </a:p>
          <a:p>
            <a:pPr marL="342900" indent="-342900">
              <a:buFont typeface="Arial" panose="020B0604020202020204" pitchFamily="34" charset="0"/>
              <a:buChar char="•"/>
            </a:pPr>
            <a:r>
              <a:rPr lang="en-US" sz="2000" dirty="0">
                <a:solidFill>
                  <a:srgbClr val="507372"/>
                </a:solidFill>
                <a:latin typeface="Palatino Linotype" panose="02040502050505030304" pitchFamily="18" charset="0"/>
                <a:cs typeface="Arial" panose="020B0604020202020204" pitchFamily="34" charset="0"/>
              </a:rPr>
              <a:t>Who is in charge of the this situation? </a:t>
            </a:r>
          </a:p>
          <a:p>
            <a:pPr marL="342900" indent="-342900">
              <a:buFont typeface="Arial" panose="020B0604020202020204" pitchFamily="34" charset="0"/>
              <a:buChar char="•"/>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Font typeface="Arial" panose="020B0604020202020204" pitchFamily="34" charset="0"/>
              <a:buChar char="•"/>
            </a:pPr>
            <a:r>
              <a:rPr lang="en-US" sz="2000" dirty="0">
                <a:solidFill>
                  <a:srgbClr val="507372"/>
                </a:solidFill>
                <a:latin typeface="Palatino Linotype" panose="02040502050505030304" pitchFamily="18" charset="0"/>
                <a:cs typeface="Arial" panose="020B0604020202020204" pitchFamily="34" charset="0"/>
              </a:rPr>
              <a:t>Is there a security or police presence at the game? If so, what is their role at this time, and how are you communicating and coordinating with them?</a:t>
            </a:r>
          </a:p>
          <a:p>
            <a:pPr marL="342900" indent="-342900">
              <a:buFont typeface="Arial" panose="020B0604020202020204" pitchFamily="34" charset="0"/>
              <a:buChar char="•"/>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Font typeface="Arial" panose="020B0604020202020204" pitchFamily="34" charset="0"/>
              <a:buChar char="•"/>
            </a:pPr>
            <a:r>
              <a:rPr lang="en-US" sz="2000" dirty="0">
                <a:solidFill>
                  <a:srgbClr val="507372"/>
                </a:solidFill>
                <a:latin typeface="Palatino Linotype" panose="02040502050505030304" pitchFamily="18" charset="0"/>
                <a:cs typeface="Arial" panose="020B0604020202020204" pitchFamily="34" charset="0"/>
              </a:rPr>
              <a:t>For what contingencies must you plan?</a:t>
            </a:r>
          </a:p>
          <a:p>
            <a:endParaRPr lang="en-US" sz="2000" dirty="0">
              <a:solidFill>
                <a:srgbClr val="507372"/>
              </a:solidFill>
              <a:latin typeface="Palatino Linotype" panose="02040502050505030304" pitchFamily="18" charset="0"/>
              <a:cs typeface="Arial" panose="020B0604020202020204" pitchFamily="34" charset="0"/>
            </a:endParaRPr>
          </a:p>
          <a:p>
            <a:pPr marL="308607" lvl="1"/>
            <a:endParaRPr lang="en-US" sz="2000" dirty="0">
              <a:solidFill>
                <a:srgbClr val="507372"/>
              </a:solidFill>
              <a:latin typeface="Palatino Linotype" panose="02040502050505030304" pitchFamily="18" charset="0"/>
              <a:cs typeface="Arial" panose="020B0604020202020204" pitchFamily="34" charset="0"/>
            </a:endParaRPr>
          </a:p>
        </p:txBody>
      </p:sp>
    </p:spTree>
    <p:extLst>
      <p:ext uri="{BB962C8B-B14F-4D97-AF65-F5344CB8AC3E}">
        <p14:creationId xmlns:p14="http://schemas.microsoft.com/office/powerpoint/2010/main" val="1183965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4000500"/>
          </a:xfrm>
        </p:spPr>
        <p:txBody>
          <a:bodyPr/>
          <a:lstStyle/>
          <a:p>
            <a:r>
              <a:rPr lang="en-US" dirty="0" smtClean="0">
                <a:latin typeface="Palatino Linotype" panose="02040502050505030304" pitchFamily="18" charset="0"/>
              </a:rPr>
              <a:t>Module 3:</a:t>
            </a:r>
            <a:br>
              <a:rPr lang="en-US" dirty="0" smtClean="0">
                <a:latin typeface="Palatino Linotype" panose="02040502050505030304" pitchFamily="18" charset="0"/>
              </a:rPr>
            </a:br>
            <a:r>
              <a:rPr lang="en-US" dirty="0" smtClean="0">
                <a:latin typeface="Palatino Linotype" panose="02040502050505030304" pitchFamily="18" charset="0"/>
              </a:rPr>
              <a:t> Response -</a:t>
            </a:r>
            <a:br>
              <a:rPr lang="en-US" dirty="0" smtClean="0">
                <a:latin typeface="Palatino Linotype" panose="02040502050505030304" pitchFamily="18" charset="0"/>
              </a:rPr>
            </a:br>
            <a:r>
              <a:rPr lang="en-US" dirty="0" smtClean="0">
                <a:latin typeface="Palatino Linotype" panose="02040502050505030304" pitchFamily="18" charset="0"/>
              </a:rPr>
              <a:t>Scenario Update</a:t>
            </a:r>
            <a:endParaRPr lang="en-US" dirty="0">
              <a:latin typeface="Palatino Linotype" panose="02040502050505030304" pitchFamily="18" charset="0"/>
            </a:endParaRPr>
          </a:p>
        </p:txBody>
      </p:sp>
    </p:spTree>
    <p:extLst>
      <p:ext uri="{BB962C8B-B14F-4D97-AF65-F5344CB8AC3E}">
        <p14:creationId xmlns:p14="http://schemas.microsoft.com/office/powerpoint/2010/main" val="423150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dirty="0" smtClean="0">
                <a:latin typeface="Palatino Linotype" panose="02040502050505030304" pitchFamily="18" charset="0"/>
              </a:rPr>
              <a:t>Scenario Update </a:t>
            </a:r>
            <a:r>
              <a:rPr lang="en-US" sz="3200" dirty="0">
                <a:latin typeface="Palatino Linotype" panose="02040502050505030304" pitchFamily="18" charset="0"/>
              </a:rPr>
              <a:t>		</a:t>
            </a:r>
          </a:p>
        </p:txBody>
      </p:sp>
      <p:sp>
        <p:nvSpPr>
          <p:cNvPr id="11267" name="Rectangle 3"/>
          <p:cNvSpPr>
            <a:spLocks noGrp="1" noChangeArrowheads="1"/>
          </p:cNvSpPr>
          <p:nvPr>
            <p:ph type="body" idx="1"/>
          </p:nvPr>
        </p:nvSpPr>
        <p:spPr>
          <a:xfrm>
            <a:off x="2446020" y="1965357"/>
            <a:ext cx="7360920" cy="5340041"/>
          </a:xfrm>
        </p:spPr>
        <p:txBody>
          <a:bodyPr/>
          <a:lstStyle/>
          <a:p>
            <a:r>
              <a:rPr lang="en-US" dirty="0">
                <a:latin typeface="Palatino Linotype" panose="02040502050505030304" pitchFamily="18" charset="0"/>
              </a:rPr>
              <a:t>Two students in the crowd, one from the home school and one from the opposing school, begin shouting at each other in the stands. </a:t>
            </a:r>
          </a:p>
          <a:p>
            <a:r>
              <a:rPr lang="en-US" dirty="0">
                <a:latin typeface="Palatino Linotype" panose="02040502050505030304" pitchFamily="18" charset="0"/>
              </a:rPr>
              <a:t>As the situation becomes more heated, there is a commotion in the back </a:t>
            </a:r>
            <a:r>
              <a:rPr lang="en-US" dirty="0" smtClean="0">
                <a:latin typeface="Palatino Linotype" panose="02040502050505030304" pitchFamily="18" charset="0"/>
              </a:rPr>
              <a:t>of </a:t>
            </a:r>
            <a:r>
              <a:rPr lang="en-US" dirty="0">
                <a:latin typeface="Palatino Linotype" panose="02040502050505030304" pitchFamily="18" charset="0"/>
              </a:rPr>
              <a:t>the bleachers and several people begin falling down the stands, including an elderly spectator. </a:t>
            </a:r>
          </a:p>
          <a:p>
            <a:r>
              <a:rPr lang="en-US" dirty="0">
                <a:latin typeface="Palatino Linotype" panose="02040502050505030304" pitchFamily="18" charset="0"/>
              </a:rPr>
              <a:t>There is a physical altercation among some spectators in the bleachers, which appears to be growing and involving more people.  As this unfolds, many spectators begin heading for the gymnasium doors.  </a:t>
            </a:r>
          </a:p>
          <a:p>
            <a:r>
              <a:rPr lang="en-US" dirty="0">
                <a:latin typeface="Palatino Linotype" panose="02040502050505030304" pitchFamily="18" charset="0"/>
              </a:rPr>
              <a:t>The television cameras are capturing the entire incident as it unfolds.</a:t>
            </a: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33031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2332319" y="1835963"/>
            <a:ext cx="7360920" cy="5351318"/>
          </a:xfrm>
        </p:spPr>
        <p:txBody>
          <a:bodyPr/>
          <a:lstStyle/>
          <a:p>
            <a:endParaRPr lang="en-US" dirty="0"/>
          </a:p>
          <a:p>
            <a:endParaRPr lang="en-US" dirty="0">
              <a:latin typeface="Palatino Linotype" panose="02040502050505030304" pitchFamily="18" charset="0"/>
            </a:endParaRPr>
          </a:p>
          <a:p>
            <a:pPr marL="233363" indent="-233363">
              <a:buFont typeface="Arial" panose="020B0604020202020204" pitchFamily="34" charset="0"/>
              <a:buChar char="•"/>
            </a:pPr>
            <a:r>
              <a:rPr lang="en-US" dirty="0" smtClean="0">
                <a:latin typeface="Palatino Linotype" panose="02040502050505030304" pitchFamily="18" charset="0"/>
              </a:rPr>
              <a:t>Who </a:t>
            </a:r>
            <a:r>
              <a:rPr lang="en-US" dirty="0">
                <a:latin typeface="Palatino Linotype" panose="02040502050505030304" pitchFamily="18" charset="0"/>
              </a:rPr>
              <a:t>is the person in charge during an after school sporting event?  What immediate actions will this person need to take?</a:t>
            </a:r>
          </a:p>
          <a:p>
            <a:pPr marL="233363" indent="-233363">
              <a:buFont typeface="Arial" panose="020B0604020202020204" pitchFamily="34" charset="0"/>
              <a:buChar char="•"/>
            </a:pPr>
            <a:r>
              <a:rPr lang="en-US" dirty="0">
                <a:latin typeface="Palatino Linotype" panose="02040502050505030304" pitchFamily="18" charset="0"/>
              </a:rPr>
              <a:t>What are the notification procedures for the school surrounding a situation like this? Who should be notified and how will that communication take place?</a:t>
            </a:r>
          </a:p>
          <a:p>
            <a:pPr marL="233363" indent="-233363">
              <a:buFont typeface="Arial" panose="020B0604020202020204" pitchFamily="34" charset="0"/>
              <a:buChar char="•"/>
            </a:pPr>
            <a:r>
              <a:rPr lang="en-US" dirty="0">
                <a:latin typeface="Palatino Linotype" panose="02040502050505030304" pitchFamily="18" charset="0"/>
              </a:rPr>
              <a:t>How are local first responders notified? </a:t>
            </a:r>
          </a:p>
          <a:p>
            <a:pPr marL="194308" indent="0">
              <a:buNone/>
            </a:pPr>
            <a:endParaRPr lang="en-US" dirty="0"/>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43226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smtClean="0">
                <a:latin typeface="Palatino Linotype" panose="02040502050505030304" pitchFamily="18" charset="0"/>
              </a:rPr>
              <a:t>Module 4: </a:t>
            </a:r>
            <a:br>
              <a:rPr lang="en-US" dirty="0" smtClean="0">
                <a:latin typeface="Palatino Linotype" panose="02040502050505030304" pitchFamily="18" charset="0"/>
              </a:rPr>
            </a:br>
            <a:r>
              <a:rPr lang="en-US" dirty="0" smtClean="0">
                <a:latin typeface="Palatino Linotype" panose="02040502050505030304" pitchFamily="18" charset="0"/>
              </a:rPr>
              <a:t>Recovery</a:t>
            </a:r>
            <a:endParaRPr lang="en-US" dirty="0">
              <a:latin typeface="Palatino Linotype" panose="02040502050505030304" pitchFamily="18" charset="0"/>
            </a:endParaRPr>
          </a:p>
        </p:txBody>
      </p:sp>
    </p:spTree>
    <p:extLst>
      <p:ext uri="{BB962C8B-B14F-4D97-AF65-F5344CB8AC3E}">
        <p14:creationId xmlns:p14="http://schemas.microsoft.com/office/powerpoint/2010/main" val="230192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cenario</a:t>
            </a:r>
            <a:endParaRPr lang="en-US" dirty="0"/>
          </a:p>
        </p:txBody>
      </p:sp>
      <p:sp>
        <p:nvSpPr>
          <p:cNvPr id="3" name="Content Placeholder 2"/>
          <p:cNvSpPr>
            <a:spLocks noGrp="1"/>
          </p:cNvSpPr>
          <p:nvPr>
            <p:ph idx="1"/>
          </p:nvPr>
        </p:nvSpPr>
        <p:spPr>
          <a:xfrm>
            <a:off x="2415540" y="680625"/>
            <a:ext cx="7360920" cy="5516975"/>
          </a:xfrm>
        </p:spPr>
        <p:txBody>
          <a:bodyPr>
            <a:normAutofit lnSpcReduction="10000"/>
          </a:bodyPr>
          <a:lstStyle/>
          <a:p>
            <a:endParaRPr lang="en-US" dirty="0">
              <a:latin typeface="Palatino Linotype" panose="02040502050505030304" pitchFamily="18" charset="0"/>
            </a:endParaRPr>
          </a:p>
          <a:p>
            <a:endParaRPr lang="en-US" dirty="0">
              <a:latin typeface="Palatino Linotype" panose="02040502050505030304" pitchFamily="18" charset="0"/>
            </a:endParaRPr>
          </a:p>
          <a:p>
            <a:endParaRPr lang="en-US" dirty="0">
              <a:latin typeface="Palatino Linotype" panose="02040502050505030304" pitchFamily="18" charset="0"/>
            </a:endParaRPr>
          </a:p>
          <a:p>
            <a:r>
              <a:rPr lang="en-US" dirty="0">
                <a:latin typeface="Palatino Linotype" panose="02040502050505030304" pitchFamily="18" charset="0"/>
              </a:rPr>
              <a:t>An off duty police officer attending the game, and a few parents, are able to break up the flight.  </a:t>
            </a:r>
          </a:p>
          <a:p>
            <a:r>
              <a:rPr lang="en-US" dirty="0">
                <a:latin typeface="Palatino Linotype" panose="02040502050505030304" pitchFamily="18" charset="0"/>
              </a:rPr>
              <a:t>Five students are escorted outside and detained until local police arrive.   </a:t>
            </a:r>
          </a:p>
          <a:p>
            <a:r>
              <a:rPr lang="en-US" dirty="0">
                <a:latin typeface="Palatino Linotype" panose="02040502050505030304" pitchFamily="18" charset="0"/>
              </a:rPr>
              <a:t>One elderly woman is significantly injured with a head wound.  She is still in the bleachers and is unable to move from her location.   </a:t>
            </a:r>
          </a:p>
          <a:p>
            <a:r>
              <a:rPr lang="en-US" dirty="0">
                <a:latin typeface="Palatino Linotype" panose="02040502050505030304" pitchFamily="18" charset="0"/>
              </a:rPr>
              <a:t>The team trainer has called 911 to report the injury and is  providing initial medical care to the elderly woman until EMS arrives.  </a:t>
            </a:r>
          </a:p>
          <a:p>
            <a:r>
              <a:rPr lang="en-US" dirty="0">
                <a:latin typeface="Palatino Linotype" panose="02040502050505030304" pitchFamily="18" charset="0"/>
              </a:rPr>
              <a:t>The athletic director and game officials have cancelled the game.</a:t>
            </a:r>
          </a:p>
          <a:p>
            <a:pPr marL="194308" indent="0">
              <a:buNone/>
            </a:pPr>
            <a:r>
              <a:rPr lang="en-US" dirty="0">
                <a:latin typeface="Palatino Linotype" panose="02040502050505030304" pitchFamily="18" charset="0"/>
              </a:rPr>
              <a:t> </a:t>
            </a: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48808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a:xfrm>
            <a:off x="2446020" y="2328062"/>
            <a:ext cx="7360920" cy="6881668"/>
          </a:xfrm>
        </p:spPr>
        <p:txBody>
          <a:bodyPr/>
          <a:lstStyle/>
          <a:p>
            <a:pPr marL="233363" indent="-233363">
              <a:buFont typeface="Arial" panose="020B0604020202020204" pitchFamily="34" charset="0"/>
              <a:buChar char="•"/>
            </a:pPr>
            <a:r>
              <a:rPr lang="en-US" dirty="0">
                <a:latin typeface="Palatino Linotype" panose="02040502050505030304" pitchFamily="18" charset="0"/>
              </a:rPr>
              <a:t>How will the school be safely evacuated, keeping in mind that many spectators are agitated and upset?  </a:t>
            </a:r>
          </a:p>
          <a:p>
            <a:pPr marL="233363" indent="-233363">
              <a:buFont typeface="Arial" panose="020B0604020202020204" pitchFamily="34" charset="0"/>
              <a:buChar char="•"/>
            </a:pPr>
            <a:r>
              <a:rPr lang="en-US" dirty="0">
                <a:latin typeface="Palatino Linotype" panose="02040502050505030304" pitchFamily="18" charset="0"/>
              </a:rPr>
              <a:t>Is there an evacuation plan in place and how do spectators and attendees know what that plan is?  How will they be directed and who is responsible for this?  </a:t>
            </a:r>
          </a:p>
          <a:p>
            <a:pPr marL="233363" indent="-233363">
              <a:buFont typeface="Arial" panose="020B0604020202020204" pitchFamily="34" charset="0"/>
              <a:buChar char="•"/>
            </a:pPr>
            <a:r>
              <a:rPr lang="en-US" dirty="0">
                <a:latin typeface="Palatino Linotype" panose="02040502050505030304" pitchFamily="18" charset="0"/>
              </a:rPr>
              <a:t>What would need to be done for the short term recovery of this incident?</a:t>
            </a:r>
          </a:p>
          <a:p>
            <a:pPr marL="233363" indent="-233363">
              <a:buFont typeface="Arial" panose="020B0604020202020204" pitchFamily="34" charset="0"/>
              <a:buChar char="•"/>
            </a:pPr>
            <a:r>
              <a:rPr lang="en-US" dirty="0">
                <a:latin typeface="Palatino Linotype" panose="02040502050505030304" pitchFamily="18" charset="0"/>
              </a:rPr>
              <a:t>How will this incident affect future event planning for the school?</a:t>
            </a:r>
          </a:p>
          <a:p>
            <a:endParaRPr lang="en-US" dirty="0">
              <a:latin typeface="Palatino Linotype" panose="02040502050505030304" pitchFamily="18" charset="0"/>
            </a:endParaRPr>
          </a:p>
          <a:p>
            <a:pPr marL="194308" indent="0">
              <a:buNone/>
            </a:pPr>
            <a:endParaRPr lang="en-US" dirty="0"/>
          </a:p>
        </p:txBody>
      </p:sp>
    </p:spTree>
    <p:extLst>
      <p:ext uri="{BB962C8B-B14F-4D97-AF65-F5344CB8AC3E}">
        <p14:creationId xmlns:p14="http://schemas.microsoft.com/office/powerpoint/2010/main" val="290131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a:xfrm>
            <a:off x="1003974" y="2498877"/>
            <a:ext cx="10058400" cy="4023360"/>
          </a:xfrm>
        </p:spPr>
        <p:txBody>
          <a:bodyPr/>
          <a:lstStyle/>
          <a:p>
            <a:pPr marL="168275" lvl="0" indent="-168275">
              <a:buFont typeface="Arial" panose="020B0604020202020204" pitchFamily="34" charset="0"/>
              <a:buChar char="•"/>
            </a:pPr>
            <a:r>
              <a:rPr lang="en-US" dirty="0">
                <a:latin typeface="Palatino Linotype" panose="02040502050505030304" pitchFamily="18" charset="0"/>
              </a:rPr>
              <a:t>What is the procedure for notifying the community?  Remember that the local news stations have had cameras rolling during this entire event.  </a:t>
            </a:r>
          </a:p>
          <a:p>
            <a:pPr marL="168275" lvl="0" indent="-168275">
              <a:buFont typeface="Arial" panose="020B0604020202020204" pitchFamily="34" charset="0"/>
              <a:buChar char="•"/>
            </a:pPr>
            <a:r>
              <a:rPr lang="en-US" dirty="0">
                <a:latin typeface="Palatino Linotype" panose="02040502050505030304" pitchFamily="18" charset="0"/>
              </a:rPr>
              <a:t>Who from the school is the representative that speaks with the media?  Will this be coordinated with law enforcement or other school officials?  </a:t>
            </a:r>
          </a:p>
          <a:p>
            <a:endParaRPr lang="en-US" dirty="0"/>
          </a:p>
        </p:txBody>
      </p:sp>
    </p:spTree>
    <p:extLst>
      <p:ext uri="{BB962C8B-B14F-4D97-AF65-F5344CB8AC3E}">
        <p14:creationId xmlns:p14="http://schemas.microsoft.com/office/powerpoint/2010/main" val="256772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2267287" y="2285718"/>
            <a:ext cx="7360920" cy="3933536"/>
          </a:xfrm>
        </p:spPr>
        <p:txBody>
          <a:bodyPr/>
          <a:lstStyle/>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Did this exercise increase your awareness of school mitigation and preparedness needs? How?</a:t>
            </a:r>
          </a:p>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Will this exercise provide input for continued emergency operations planning? How?</a:t>
            </a:r>
          </a:p>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What action steps should this group take now?</a:t>
            </a:r>
          </a:p>
          <a:p>
            <a:pPr marL="233363" indent="-233363">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pPr marL="233363" indent="-233363">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endParaRPr lang="en-US" dirty="0"/>
          </a:p>
        </p:txBody>
      </p:sp>
    </p:spTree>
    <p:extLst>
      <p:ext uri="{BB962C8B-B14F-4D97-AF65-F5344CB8AC3E}">
        <p14:creationId xmlns:p14="http://schemas.microsoft.com/office/powerpoint/2010/main" val="193526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147720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Welcome and Introductions</a:t>
            </a:r>
            <a:endParaRPr lang="en-US" dirty="0">
              <a:latin typeface="Palatino Linotype" panose="02040502050505030304" pitchFamily="18" charset="0"/>
            </a:endParaRPr>
          </a:p>
        </p:txBody>
      </p:sp>
      <p:sp>
        <p:nvSpPr>
          <p:cNvPr id="3" name="Content Placeholder 2"/>
          <p:cNvSpPr>
            <a:spLocks noGrp="1"/>
          </p:cNvSpPr>
          <p:nvPr>
            <p:ph idx="1"/>
          </p:nvPr>
        </p:nvSpPr>
        <p:spPr>
          <a:xfrm>
            <a:off x="2682923" y="2156974"/>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71309" y="2223770"/>
            <a:ext cx="3962400" cy="2410460"/>
          </a:xfrm>
          <a:prstGeom prst="rect">
            <a:avLst/>
          </a:prstGeom>
        </p:spPr>
      </p:pic>
    </p:spTree>
    <p:extLst>
      <p:ext uri="{BB962C8B-B14F-4D97-AF65-F5344CB8AC3E}">
        <p14:creationId xmlns:p14="http://schemas.microsoft.com/office/powerpoint/2010/main" val="76883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smtClean="0">
                <a:solidFill>
                  <a:schemeClr val="tx1"/>
                </a:solidFill>
              </a:rPr>
              <a:t>Stay Connected With Us</a:t>
            </a:r>
            <a:endParaRPr lang="en-US" sz="4800" b="1" dirty="0">
              <a:solidFill>
                <a:schemeClr val="tx1"/>
              </a:solidFill>
            </a:endParaRP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t>
            </a:r>
            <a:r>
              <a:rPr lang="en-US" sz="2200" dirty="0" smtClean="0">
                <a:solidFill>
                  <a:schemeClr val="accent6">
                    <a:lumMod val="50000"/>
                  </a:schemeClr>
                </a:solidFill>
                <a:latin typeface="Helvetica Neue Medium" charset="0"/>
                <a:cs typeface="Helvetica Neue Medium" charset="0"/>
                <a:sym typeface="Helvetica Neue Medium" charset="0"/>
              </a:rPr>
              <a:t>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Goals</a:t>
            </a:r>
            <a:endParaRPr lang="en-US" dirty="0">
              <a:latin typeface="Palatino Linotype" panose="02040502050505030304" pitchFamily="18" charset="0"/>
            </a:endParaRPr>
          </a:p>
        </p:txBody>
      </p:sp>
      <p:sp>
        <p:nvSpPr>
          <p:cNvPr id="5" name="Content Placeholder 4"/>
          <p:cNvSpPr>
            <a:spLocks noGrp="1"/>
          </p:cNvSpPr>
          <p:nvPr>
            <p:ph idx="1"/>
          </p:nvPr>
        </p:nvSpPr>
        <p:spPr>
          <a:xfrm>
            <a:off x="2443250" y="2623128"/>
            <a:ext cx="7360920" cy="4127500"/>
          </a:xfrm>
        </p:spPr>
        <p:txBody>
          <a:bodyPr/>
          <a:lstStyle/>
          <a:p>
            <a:r>
              <a:rPr lang="en-US" dirty="0">
                <a:latin typeface="Palatino Linotype" panose="02040502050505030304" pitchFamily="18" charset="0"/>
              </a:rPr>
              <a:t>Test plans to prepare for, respond to, and recover from an After hours emergency situation in our school.</a:t>
            </a:r>
          </a:p>
          <a:p>
            <a:r>
              <a:rPr lang="en-US" dirty="0">
                <a:latin typeface="Palatino Linotype" panose="02040502050505030304" pitchFamily="18" charset="0"/>
              </a:rPr>
              <a:t>Ensure effective coordination of plans and actions with school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pic>
        <p:nvPicPr>
          <p:cNvPr id="4" name="Picture 3" descr="Phase 1: Assessment | Training Cadre | Professional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94564" y="2623128"/>
            <a:ext cx="2008467" cy="1699800"/>
          </a:xfrm>
          <a:prstGeom prst="rect">
            <a:avLst/>
          </a:prstGeom>
        </p:spPr>
      </p:pic>
    </p:spTree>
    <p:extLst>
      <p:ext uri="{BB962C8B-B14F-4D97-AF65-F5344CB8AC3E}">
        <p14:creationId xmlns:p14="http://schemas.microsoft.com/office/powerpoint/2010/main" val="277021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710" y="423450"/>
            <a:ext cx="5406390" cy="514350"/>
          </a:xfrm>
        </p:spPr>
        <p:txBody>
          <a:bodyPr/>
          <a:lstStyle/>
          <a:p>
            <a:r>
              <a:rPr lang="en-US" sz="2400" dirty="0">
                <a:latin typeface="Palatino Linotype" panose="02040502050505030304" pitchFamily="18" charset="0"/>
              </a:rPr>
              <a:t>Objectives and Core Capabilities </a:t>
            </a:r>
          </a:p>
        </p:txBody>
      </p:sp>
      <p:sp>
        <p:nvSpPr>
          <p:cNvPr id="5" name="Content Placeholder 4"/>
          <p:cNvSpPr>
            <a:spLocks noGrp="1"/>
          </p:cNvSpPr>
          <p:nvPr>
            <p:ph idx="1"/>
          </p:nvPr>
        </p:nvSpPr>
        <p:spPr>
          <a:xfrm>
            <a:off x="2411153" y="1613647"/>
            <a:ext cx="7360920" cy="4222580"/>
          </a:xfrm>
        </p:spPr>
        <p:txBody>
          <a:bodyPr/>
          <a:lstStyle/>
          <a:p>
            <a:endParaRPr lang="en-US" dirty="0">
              <a:latin typeface="Palatino Linotype" panose="02040502050505030304" pitchFamily="18" charset="0"/>
            </a:endParaRPr>
          </a:p>
          <a:p>
            <a:r>
              <a:rPr lang="en-US" dirty="0">
                <a:latin typeface="Palatino Linotype" panose="02040502050505030304" pitchFamily="18" charset="0"/>
              </a:rPr>
              <a:t>Assess the ability to effectively test the notification and activation procedures of the school community during an after school event. </a:t>
            </a:r>
          </a:p>
          <a:p>
            <a:r>
              <a:rPr lang="en-US" dirty="0">
                <a:latin typeface="Palatino Linotype" panose="02040502050505030304" pitchFamily="18" charset="0"/>
              </a:rPr>
              <a:t>Determine strengths and weaknesses in local coordination and integration of response resources. Identify critical issues and potential solutions</a:t>
            </a:r>
          </a:p>
          <a:p>
            <a:r>
              <a:rPr lang="en-US" dirty="0">
                <a:latin typeface="Palatino Linotype" panose="02040502050505030304" pitchFamily="18" charset="0"/>
              </a:rPr>
              <a:t>Assess the ability to effectively establish and maintain a coordinated operational structure that integrates critical recovery actions. </a:t>
            </a:r>
          </a:p>
          <a:p>
            <a:endParaRPr lang="en-US"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113933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2446020" y="2524710"/>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a:t>
            </a:r>
            <a:r>
              <a:rPr lang="en-US" dirty="0">
                <a:latin typeface="Palatino Linotype" panose="02040502050505030304" pitchFamily="18" charset="0"/>
              </a:rPr>
              <a:t> 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187381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Structure</a:t>
            </a:r>
            <a:endParaRPr lang="en-US" dirty="0">
              <a:latin typeface="Palatino Linotype" panose="02040502050505030304" pitchFamily="18" charset="0"/>
            </a:endParaRPr>
          </a:p>
        </p:txBody>
      </p:sp>
      <p:sp>
        <p:nvSpPr>
          <p:cNvPr id="5" name="Content Placeholder 4"/>
          <p:cNvSpPr>
            <a:spLocks noGrp="1"/>
          </p:cNvSpPr>
          <p:nvPr>
            <p:ph idx="1"/>
          </p:nvPr>
        </p:nvSpPr>
        <p:spPr>
          <a:xfrm>
            <a:off x="2518176" y="2463376"/>
            <a:ext cx="7360920" cy="3924300"/>
          </a:xfrm>
        </p:spPr>
        <p:txBody>
          <a:bodyPr/>
          <a:lstStyle/>
          <a:p>
            <a:r>
              <a:rPr lang="en-US" dirty="0">
                <a:latin typeface="Palatino Linotype" panose="02040502050505030304" pitchFamily="18" charset="0"/>
              </a:rPr>
              <a:t>A scenario-driven, facilitated discussion-based exercise</a:t>
            </a:r>
          </a:p>
          <a:p>
            <a:r>
              <a:rPr lang="en-US" dirty="0">
                <a:latin typeface="Palatino Linotype" panose="02040502050505030304" pitchFamily="18" charset="0"/>
              </a:rPr>
              <a:t>The exercise is divided in </a:t>
            </a:r>
            <a:r>
              <a:rPr lang="en-US" dirty="0" smtClean="0">
                <a:latin typeface="Palatino Linotype" panose="02040502050505030304" pitchFamily="18" charset="0"/>
              </a:rPr>
              <a:t>four modules</a:t>
            </a:r>
            <a:r>
              <a:rPr lang="en-US" dirty="0">
                <a:latin typeface="Palatino Linotype" panose="02040502050505030304" pitchFamily="18" charset="0"/>
              </a:rPr>
              <a:t>:</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 </a:t>
            </a:r>
          </a:p>
          <a:p>
            <a:pPr lvl="2">
              <a:buFont typeface="Courier New" panose="02070309020205020404" pitchFamily="49" charset="0"/>
              <a:buChar char="o"/>
            </a:pPr>
            <a:r>
              <a:rPr lang="en-US" sz="2000" dirty="0">
                <a:latin typeface="Palatino Linotype" panose="02040502050505030304" pitchFamily="18" charset="0"/>
              </a:rPr>
              <a:t>Module 3: Response  – Scenario Update #2</a:t>
            </a:r>
          </a:p>
          <a:p>
            <a:pPr lvl="2">
              <a:buFont typeface="Courier New" panose="02070309020205020404" pitchFamily="49" charset="0"/>
              <a:buChar char="o"/>
            </a:pPr>
            <a:r>
              <a:rPr lang="en-US" sz="2000" dirty="0">
                <a:latin typeface="Palatino Linotype" panose="02040502050505030304" pitchFamily="18" charset="0"/>
              </a:rPr>
              <a:t>Module 4: Recovery – Scenario Update #3 </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198202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Rules for Players</a:t>
            </a:r>
            <a:endParaRPr lang="en-US" dirty="0">
              <a:latin typeface="Palatino Linotype" panose="02040502050505030304" pitchFamily="18" charset="0"/>
            </a:endParaRPr>
          </a:p>
        </p:txBody>
      </p:sp>
      <p:sp>
        <p:nvSpPr>
          <p:cNvPr id="5" name="Content Placeholder 4"/>
          <p:cNvSpPr>
            <a:spLocks noGrp="1"/>
          </p:cNvSpPr>
          <p:nvPr>
            <p:ph idx="1"/>
          </p:nvPr>
        </p:nvSpPr>
        <p:spPr>
          <a:xfrm>
            <a:off x="1097280" y="2498877"/>
            <a:ext cx="10058400" cy="4023360"/>
          </a:xfrm>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290751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2446020" y="2070100"/>
            <a:ext cx="7360920" cy="4787900"/>
          </a:xfrm>
        </p:spPr>
        <p:txBody>
          <a:bodyPr/>
          <a:lstStyle/>
          <a:p>
            <a:pPr>
              <a:lnSpc>
                <a:spcPct val="90000"/>
              </a:lnSpc>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a:t>
            </a:r>
            <a:r>
              <a:rPr lang="en-US" dirty="0" smtClean="0">
                <a:latin typeface="Palatino Linotype" panose="02040502050505030304" pitchFamily="18" charset="0"/>
              </a:rPr>
              <a:t>emergency. </a:t>
            </a:r>
          </a:p>
          <a:p>
            <a:pPr>
              <a:lnSpc>
                <a:spcPct val="90000"/>
              </a:lnSpc>
            </a:pPr>
            <a:r>
              <a:rPr lang="en-US" dirty="0" smtClean="0">
                <a:latin typeface="Palatino Linotype" panose="02040502050505030304" pitchFamily="18" charset="0"/>
              </a:rPr>
              <a:t>The </a:t>
            </a:r>
            <a:r>
              <a:rPr lang="en-US" dirty="0">
                <a:latin typeface="Palatino Linotype" panose="02040502050505030304" pitchFamily="18" charset="0"/>
              </a:rPr>
              <a:t>exercise will be an open dialogue. All ideas and input are welcome.</a:t>
            </a:r>
          </a:p>
          <a:p>
            <a:pPr>
              <a:lnSpc>
                <a:spcPct val="90000"/>
              </a:lnSpc>
            </a:pPr>
            <a:r>
              <a:rPr lang="en-US" dirty="0">
                <a:latin typeface="Palatino Linotype" panose="02040502050505030304" pitchFamily="18" charset="0"/>
              </a:rPr>
              <a:t>One 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3798995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4FD7CDB-70A3-47EB-8D0F-73692C4679F5}"/>
</file>

<file path=customXml/itemProps2.xml><?xml version="1.0" encoding="utf-8"?>
<ds:datastoreItem xmlns:ds="http://schemas.openxmlformats.org/officeDocument/2006/customXml" ds:itemID="{03B16DCD-1E9F-4864-B0F7-DD1959F8BD0F}"/>
</file>

<file path=customXml/itemProps3.xml><?xml version="1.0" encoding="utf-8"?>
<ds:datastoreItem xmlns:ds="http://schemas.openxmlformats.org/officeDocument/2006/customXml" ds:itemID="{FA8B63BA-9F9D-4079-85EB-05261CBFC0EB}"/>
</file>

<file path=docProps/app.xml><?xml version="1.0" encoding="utf-8"?>
<Properties xmlns="http://schemas.openxmlformats.org/officeDocument/2006/extended-properties" xmlns:vt="http://schemas.openxmlformats.org/officeDocument/2006/docPropsVTypes">
  <Template>Retrospect</Template>
  <TotalTime>3494</TotalTime>
  <Words>1443</Words>
  <Application>Microsoft Office PowerPoint</Application>
  <PresentationFormat>Widescreen</PresentationFormat>
  <Paragraphs>170</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Courier New</vt:lpstr>
      <vt:lpstr>Franklin Gothic Book</vt:lpstr>
      <vt:lpstr>Helvetica Neue Medium</vt:lpstr>
      <vt:lpstr>Palatino Linotype</vt:lpstr>
      <vt:lpstr>Retrospect</vt:lpstr>
      <vt:lpstr>Fight on School Grounds</vt:lpstr>
      <vt:lpstr>Exercise Agenda</vt:lpstr>
      <vt:lpstr>Welcome and Introductions</vt:lpstr>
      <vt:lpstr>Exercise Goals</vt:lpstr>
      <vt:lpstr>Objectives and Core Capabilities </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Scenario</vt:lpstr>
      <vt:lpstr>PowerPoint Presentation</vt:lpstr>
      <vt:lpstr>Discussion</vt:lpstr>
      <vt:lpstr>Module 2:  Response </vt:lpstr>
      <vt:lpstr>Scenario </vt:lpstr>
      <vt:lpstr>Discussion</vt:lpstr>
      <vt:lpstr>Module 3:  Response - Scenario Update</vt:lpstr>
      <vt:lpstr>Scenario Update   </vt:lpstr>
      <vt:lpstr>Discussion</vt:lpstr>
      <vt:lpstr>Module 4:  Recovery</vt:lpstr>
      <vt:lpstr>Scenario</vt:lpstr>
      <vt:lpstr>Discussion </vt:lpstr>
      <vt:lpstr>Discussion </vt:lpstr>
      <vt:lpstr>Hotwash</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69</cp:revision>
  <dcterms:created xsi:type="dcterms:W3CDTF">2019-06-01T18:47:12Z</dcterms:created>
  <dcterms:modified xsi:type="dcterms:W3CDTF">2019-08-26T15:58:47Z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