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93" r:id="rId21"/>
    <p:sldId id="280" r:id="rId22"/>
    <p:sldId id="281" r:id="rId23"/>
    <p:sldId id="282" r:id="rId24"/>
    <p:sldId id="283" r:id="rId25"/>
    <p:sldId id="284" r:id="rId26"/>
    <p:sldId id="285" r:id="rId27"/>
    <p:sldId id="286" r:id="rId28"/>
    <p:sldId id="287" r:id="rId29"/>
    <p:sldId id="288" r:id="rId30"/>
    <p:sldId id="289" r:id="rId31"/>
    <p:sldId id="294" r:id="rId32"/>
    <p:sldId id="290" r:id="rId33"/>
    <p:sldId id="291" r:id="rId34"/>
    <p:sldId id="292" r:id="rId35"/>
    <p:sldId id="295" r:id="rId36"/>
    <p:sldId id="25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19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E53F390-6C06-4FF0-8869-2CC92195EA64}"/>
    <pc:docChg chg="addSld modSld">
      <pc:chgData name="" userId="" providerId="" clId="Web-{4E53F390-6C06-4FF0-8869-2CC92195EA64}" dt="2019-08-23T13:14:38.802" v="32" actId="20577"/>
      <pc:docMkLst>
        <pc:docMk/>
      </pc:docMkLst>
      <pc:sldChg chg="modSp">
        <pc:chgData name="" userId="" providerId="" clId="Web-{4E53F390-6C06-4FF0-8869-2CC92195EA64}" dt="2019-08-23T13:12:26.536" v="4" actId="20577"/>
        <pc:sldMkLst>
          <pc:docMk/>
          <pc:sldMk cId="3890067084" sldId="275"/>
        </pc:sldMkLst>
        <pc:spChg chg="mod">
          <ac:chgData name="" userId="" providerId="" clId="Web-{4E53F390-6C06-4FF0-8869-2CC92195EA64}" dt="2019-08-23T13:12:26.536" v="4" actId="20577"/>
          <ac:spMkLst>
            <pc:docMk/>
            <pc:sldMk cId="3890067084" sldId="275"/>
            <ac:spMk id="7171" creationId="{00000000-0000-0000-0000-000000000000}"/>
          </ac:spMkLst>
        </pc:spChg>
      </pc:sldChg>
      <pc:sldChg chg="modSp new">
        <pc:chgData name="" userId="" providerId="" clId="Web-{4E53F390-6C06-4FF0-8869-2CC92195EA64}" dt="2019-08-23T13:14:38.802" v="31" actId="20577"/>
        <pc:sldMkLst>
          <pc:docMk/>
          <pc:sldMk cId="4248879968" sldId="293"/>
        </pc:sldMkLst>
        <pc:spChg chg="mod">
          <ac:chgData name="" userId="" providerId="" clId="Web-{4E53F390-6C06-4FF0-8869-2CC92195EA64}" dt="2019-08-23T13:14:38.802" v="31" actId="20577"/>
          <ac:spMkLst>
            <pc:docMk/>
            <pc:sldMk cId="4248879968" sldId="293"/>
            <ac:spMk id="2" creationId="{58D83A1F-0B89-4DDB-90D8-7A6304C162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9</a:t>
            </a:fld>
            <a:endParaRPr lang="en-US" dirty="0"/>
          </a:p>
        </p:txBody>
      </p:sp>
    </p:spTree>
    <p:extLst>
      <p:ext uri="{BB962C8B-B14F-4D97-AF65-F5344CB8AC3E}">
        <p14:creationId xmlns:p14="http://schemas.microsoft.com/office/powerpoint/2010/main" val="327146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19</a:t>
            </a:fld>
            <a:endParaRPr lang="en-US" dirty="0"/>
          </a:p>
        </p:txBody>
      </p:sp>
    </p:spTree>
    <p:extLst>
      <p:ext uri="{BB962C8B-B14F-4D97-AF65-F5344CB8AC3E}">
        <p14:creationId xmlns:p14="http://schemas.microsoft.com/office/powerpoint/2010/main" val="341972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27</a:t>
            </a:fld>
            <a:endParaRPr lang="en-US" dirty="0"/>
          </a:p>
        </p:txBody>
      </p:sp>
    </p:spTree>
    <p:extLst>
      <p:ext uri="{BB962C8B-B14F-4D97-AF65-F5344CB8AC3E}">
        <p14:creationId xmlns:p14="http://schemas.microsoft.com/office/powerpoint/2010/main" val="703214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a:t>Click to edit Master title style</a:t>
            </a:r>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41242863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835428"/>
            <a:ext cx="7772400" cy="1593573"/>
          </a:xfrm>
        </p:spPr>
        <p:txBody>
          <a:bodyPr/>
          <a:lstStyle/>
          <a:p>
            <a:r>
              <a:rPr lang="en-US" dirty="0">
                <a:latin typeface="Palatino Linotype" panose="02040502050505030304" pitchFamily="18" charset="0"/>
              </a:rPr>
              <a:t>Home Invasion in the Area </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Tabletop Exercise</a:t>
            </a:r>
          </a:p>
        </p:txBody>
      </p:sp>
    </p:spTree>
    <p:extLst>
      <p:ext uri="{BB962C8B-B14F-4D97-AF65-F5344CB8AC3E}">
        <p14:creationId xmlns:p14="http://schemas.microsoft.com/office/powerpoint/2010/main" val="20151937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Assumptions</a:t>
            </a:r>
            <a:r>
              <a:rPr lang="en-US" sz="2800" dirty="0">
                <a:latin typeface="Palatino Linotype" panose="02040502050505030304" pitchFamily="18" charset="0"/>
              </a:rPr>
              <a:t> and Artificialities </a:t>
            </a:r>
          </a:p>
        </p:txBody>
      </p:sp>
      <p:sp>
        <p:nvSpPr>
          <p:cNvPr id="13" name="Content Placeholder 12"/>
          <p:cNvSpPr>
            <a:spLocks noGrp="1"/>
          </p:cNvSpPr>
          <p:nvPr>
            <p:ph idx="1"/>
          </p:nvPr>
        </p:nvSpPr>
        <p:spPr>
          <a:xfrm>
            <a:off x="2446020" y="2096279"/>
            <a:ext cx="7360920" cy="4506191"/>
          </a:xfrm>
        </p:spPr>
        <p:txBody>
          <a:bodyPr/>
          <a:lstStyle/>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338377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Schedule</a:t>
            </a:r>
          </a:p>
        </p:txBody>
      </p:sp>
      <p:sp>
        <p:nvSpPr>
          <p:cNvPr id="5" name="Content Placeholder 4"/>
          <p:cNvSpPr>
            <a:spLocks noGrp="1"/>
          </p:cNvSpPr>
          <p:nvPr>
            <p:ph idx="1"/>
          </p:nvPr>
        </p:nvSpPr>
        <p:spPr>
          <a:xfrm>
            <a:off x="3521567" y="1649375"/>
            <a:ext cx="7360920" cy="5814291"/>
          </a:xfrm>
        </p:spPr>
        <p:txBody>
          <a:bodyPr/>
          <a:lstStyle/>
          <a:p>
            <a:endParaRPr lang="en-US" sz="1100" dirty="0">
              <a:latin typeface="Franklin Gothic Book" panose="020B0503020102020204" pitchFamily="34" charset="0"/>
            </a:endParaRPr>
          </a:p>
          <a:p>
            <a:r>
              <a:rPr lang="en-US" sz="1200" dirty="0">
                <a:latin typeface="Palatino Linotype" panose="02040502050505030304" pitchFamily="18" charset="0"/>
              </a:rPr>
              <a:t>Exercise Logistics and Set-up				</a:t>
            </a:r>
          </a:p>
          <a:p>
            <a:r>
              <a:rPr lang="en-US" sz="1200" dirty="0">
                <a:latin typeface="Palatino Linotype" panose="02040502050505030304" pitchFamily="18" charset="0"/>
              </a:rPr>
              <a:t>Registration				</a:t>
            </a:r>
          </a:p>
          <a:p>
            <a:r>
              <a:rPr lang="en-US" sz="1200" dirty="0">
                <a:latin typeface="Palatino Linotype" panose="02040502050505030304" pitchFamily="18" charset="0"/>
              </a:rPr>
              <a:t>Welcome and Introductions				</a:t>
            </a:r>
          </a:p>
          <a:p>
            <a:r>
              <a:rPr lang="en-US" sz="1200" dirty="0">
                <a:latin typeface="Palatino Linotype" panose="02040502050505030304" pitchFamily="18" charset="0"/>
              </a:rPr>
              <a:t>Exercise Overview					</a:t>
            </a:r>
          </a:p>
          <a:p>
            <a:r>
              <a:rPr lang="en-US" sz="1200" dirty="0">
                <a:latin typeface="Palatino Linotype" panose="02040502050505030304" pitchFamily="18" charset="0"/>
              </a:rPr>
              <a:t>Module 1: Initial Response – Scenario Background 			</a:t>
            </a:r>
          </a:p>
          <a:p>
            <a:r>
              <a:rPr lang="en-US" sz="1200" dirty="0">
                <a:latin typeface="Palatino Linotype" panose="02040502050505030304" pitchFamily="18" charset="0"/>
              </a:rPr>
              <a:t>Break					</a:t>
            </a:r>
          </a:p>
          <a:p>
            <a:r>
              <a:rPr lang="en-US" sz="1200" dirty="0">
                <a:latin typeface="Palatino Linotype" panose="02040502050505030304" pitchFamily="18" charset="0"/>
              </a:rPr>
              <a:t>Module 2: Response 			</a:t>
            </a:r>
          </a:p>
          <a:p>
            <a:r>
              <a:rPr lang="en-US" sz="1200" dirty="0">
                <a:latin typeface="Palatino Linotype" panose="02040502050505030304" pitchFamily="18" charset="0"/>
              </a:rPr>
              <a:t>Module 3: Scenario Update			</a:t>
            </a:r>
          </a:p>
          <a:p>
            <a:r>
              <a:rPr lang="en-US" sz="1200" dirty="0">
                <a:latin typeface="Palatino Linotype" panose="02040502050505030304" pitchFamily="18" charset="0"/>
              </a:rPr>
              <a:t>Module 4: Recovery </a:t>
            </a:r>
          </a:p>
          <a:p>
            <a:r>
              <a:rPr lang="en-US" sz="1200" dirty="0">
                <a:latin typeface="Palatino Linotype" panose="02040502050505030304" pitchFamily="18" charset="0"/>
              </a:rPr>
              <a:t>Break					</a:t>
            </a:r>
          </a:p>
          <a:p>
            <a:r>
              <a:rPr lang="en-US" sz="1200" dirty="0">
                <a:latin typeface="Palatino Linotype" panose="02040502050505030304" pitchFamily="18" charset="0"/>
              </a:rPr>
              <a:t>Hot Wash					</a:t>
            </a:r>
          </a:p>
          <a:p>
            <a:r>
              <a:rPr lang="en-US" sz="1200" dirty="0">
                <a:latin typeface="Palatino Linotype" panose="02040502050505030304" pitchFamily="18" charset="0"/>
              </a:rPr>
              <a:t>Closing Comments					</a:t>
            </a:r>
          </a:p>
          <a:p>
            <a:r>
              <a:rPr lang="en-US" sz="1200" dirty="0">
                <a:latin typeface="Palatino Linotype" panose="02040502050505030304" pitchFamily="18" charset="0"/>
              </a:rPr>
              <a:t>Debrief 		</a:t>
            </a:r>
            <a:r>
              <a:rPr lang="en-US" sz="1100" dirty="0">
                <a:latin typeface="Franklin Gothic Book" panose="020B0503020102020204" pitchFamily="34" charset="0"/>
              </a:rPr>
              <a:t>	</a:t>
            </a:r>
          </a:p>
          <a:p>
            <a:endParaRPr lang="en-US" dirty="0"/>
          </a:p>
        </p:txBody>
      </p:sp>
    </p:spTree>
    <p:extLst>
      <p:ext uri="{BB962C8B-B14F-4D97-AF65-F5344CB8AC3E}">
        <p14:creationId xmlns:p14="http://schemas.microsoft.com/office/powerpoint/2010/main" val="2165065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2527508" y="2305957"/>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350862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2368887" y="2198136"/>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105617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alatino Linotype" panose="02040502050505030304" pitchFamily="18" charset="0"/>
              </a:rPr>
              <a:t>Module 1</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Initial Response: </a:t>
            </a:r>
          </a:p>
          <a:p>
            <a:r>
              <a:rPr lang="en-US" dirty="0">
                <a:latin typeface="Palatino Linotype" panose="02040502050505030304" pitchFamily="18" charset="0"/>
              </a:rPr>
              <a:t>Scenario Background</a:t>
            </a:r>
          </a:p>
        </p:txBody>
      </p:sp>
    </p:spTree>
    <p:extLst>
      <p:ext uri="{BB962C8B-B14F-4D97-AF65-F5344CB8AC3E}">
        <p14:creationId xmlns:p14="http://schemas.microsoft.com/office/powerpoint/2010/main" val="34468501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b="0" dirty="0">
                <a:latin typeface="Palatino Linotype" panose="02040502050505030304" pitchFamily="18" charset="0"/>
              </a:rPr>
              <a:t>Date:		Time:</a:t>
            </a:r>
          </a:p>
        </p:txBody>
      </p:sp>
      <p:sp>
        <p:nvSpPr>
          <p:cNvPr id="7171" name="Rectangle 3"/>
          <p:cNvSpPr>
            <a:spLocks noGrp="1" noChangeArrowheads="1"/>
          </p:cNvSpPr>
          <p:nvPr>
            <p:ph type="body" idx="1"/>
          </p:nvPr>
        </p:nvSpPr>
        <p:spPr>
          <a:xfrm>
            <a:off x="2446020" y="2299736"/>
            <a:ext cx="7360920" cy="4724400"/>
          </a:xfrm>
        </p:spPr>
        <p:txBody>
          <a:bodyPr vert="horz" lIns="0" tIns="45720" rIns="0" bIns="45720" rtlCol="0" anchor="t">
            <a:normAutofit/>
          </a:bodyPr>
          <a:lstStyle/>
          <a:p>
            <a:r>
              <a:rPr lang="en-US" dirty="0">
                <a:latin typeface="Palatino Linotype"/>
              </a:rPr>
              <a:t>It is 8:45 a.m. and multiple police cruisers are seen surrounding a residential property adjacent to the school soccer field.</a:t>
            </a:r>
          </a:p>
          <a:p>
            <a:r>
              <a:rPr lang="en-US" dirty="0">
                <a:latin typeface="Palatino Linotype" panose="02040502050505030304" pitchFamily="18" charset="0"/>
              </a:rPr>
              <a:t>Shortly after, the school is notified by the local police department that an armed home invasion took place at a residence located near the school.   </a:t>
            </a:r>
          </a:p>
          <a:p>
            <a:pPr>
              <a:lnSpc>
                <a:spcPct val="90000"/>
              </a:lnSpc>
            </a:pPr>
            <a:endParaRPr lang="en-US" dirty="0"/>
          </a:p>
        </p:txBody>
      </p:sp>
    </p:spTree>
    <p:extLst>
      <p:ext uri="{BB962C8B-B14F-4D97-AF65-F5344CB8AC3E}">
        <p14:creationId xmlns:p14="http://schemas.microsoft.com/office/powerpoint/2010/main" val="3890067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Scenario</a:t>
            </a:r>
          </a:p>
        </p:txBody>
      </p:sp>
      <p:pic>
        <p:nvPicPr>
          <p:cNvPr id="5" name="Content Placeholder 4" descr="Police Cars &amp; Other interesting thing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728054" y="2316325"/>
            <a:ext cx="4796852" cy="3200400"/>
          </a:xfrm>
        </p:spPr>
      </p:pic>
    </p:spTree>
    <p:extLst>
      <p:ext uri="{BB962C8B-B14F-4D97-AF65-F5344CB8AC3E}">
        <p14:creationId xmlns:p14="http://schemas.microsoft.com/office/powerpoint/2010/main" val="98321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Scenario Background</a:t>
            </a:r>
          </a:p>
        </p:txBody>
      </p:sp>
      <p:sp>
        <p:nvSpPr>
          <p:cNvPr id="3" name="Content Placeholder 2"/>
          <p:cNvSpPr>
            <a:spLocks noGrp="1"/>
          </p:cNvSpPr>
          <p:nvPr>
            <p:ph idx="1"/>
          </p:nvPr>
        </p:nvSpPr>
        <p:spPr>
          <a:xfrm>
            <a:off x="2674504" y="2286463"/>
            <a:ext cx="6903951" cy="5949640"/>
          </a:xfrm>
        </p:spPr>
        <p:txBody>
          <a:bodyPr/>
          <a:lstStyle/>
          <a:p>
            <a:pPr lvl="0"/>
            <a:r>
              <a:rPr lang="en-US" dirty="0">
                <a:latin typeface="Palatino Linotype" panose="02040502050505030304" pitchFamily="18" charset="0"/>
              </a:rPr>
              <a:t>Further information is received describing the perpetrator as a six-foot tall, slender individual, wearing a black ski mask.  It is reported that the perpetrator entered the nearby home around 8:30 a.m. armed with a handgun and fled with cash and jewelry. </a:t>
            </a:r>
          </a:p>
          <a:p>
            <a:pPr lvl="0"/>
            <a:r>
              <a:rPr lang="en-US" dirty="0">
                <a:latin typeface="Palatino Linotype" panose="02040502050505030304" pitchFamily="18" charset="0"/>
              </a:rPr>
              <a:t>The homeowner suffered minor injuries as a result of an altercation with the perpetrator during the robbery.  </a:t>
            </a:r>
          </a:p>
          <a:p>
            <a:pPr lvl="0"/>
            <a:r>
              <a:rPr lang="en-US" dirty="0">
                <a:latin typeface="Palatino Linotype" panose="02040502050505030304" pitchFamily="18" charset="0"/>
              </a:rPr>
              <a:t>It is believed that the perpetrator fled the home on foot in an unknown direction.</a:t>
            </a:r>
          </a:p>
          <a:p>
            <a:pPr lvl="0"/>
            <a:endParaRPr lang="en-US"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273464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pic>
        <p:nvPicPr>
          <p:cNvPr id="6" name="Content Placeholder 5" descr="A £2,833 bill, and still counting - MyDom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724243" y="2251011"/>
            <a:ext cx="4804474" cy="3200400"/>
          </a:xfrm>
        </p:spPr>
      </p:pic>
    </p:spTree>
    <p:extLst>
      <p:ext uri="{BB962C8B-B14F-4D97-AF65-F5344CB8AC3E}">
        <p14:creationId xmlns:p14="http://schemas.microsoft.com/office/powerpoint/2010/main" val="218993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3191394" y="867237"/>
            <a:ext cx="7360920" cy="5330952"/>
          </a:xfrm>
        </p:spPr>
        <p:txBody>
          <a:bodyPr>
            <a:normAutofit fontScale="92500" lnSpcReduction="20000"/>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Based on this information, what immediate response actions do you take?</a:t>
            </a: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Will you choose to close school for the rest of the day?</a:t>
            </a: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Will you choose to  evacuate the school based on the possible threat?</a:t>
            </a: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Will you place the school in a lockout?  </a:t>
            </a: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Will you limit school activities?</a:t>
            </a: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What will you communicate to students and staff, and how will that communication take place?</a:t>
            </a: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What immediate concerns do you have and how will you address them?</a:t>
            </a: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Will you communicate with the school community and parents? </a:t>
            </a:r>
            <a:endParaRPr lang="en-US" sz="2200" dirty="0">
              <a:cs typeface="Arial" panose="020B0604020202020204" pitchFamily="34" charset="0"/>
            </a:endParaRPr>
          </a:p>
          <a:p>
            <a:endParaRPr lang="en-US" dirty="0"/>
          </a:p>
        </p:txBody>
      </p:sp>
    </p:spTree>
    <p:extLst>
      <p:ext uri="{BB962C8B-B14F-4D97-AF65-F5344CB8AC3E}">
        <p14:creationId xmlns:p14="http://schemas.microsoft.com/office/powerpoint/2010/main" val="267472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Agenda</a:t>
            </a:r>
          </a:p>
        </p:txBody>
      </p:sp>
      <p:sp>
        <p:nvSpPr>
          <p:cNvPr id="3" name="Content Placeholder 2"/>
          <p:cNvSpPr>
            <a:spLocks noGrp="1"/>
          </p:cNvSpPr>
          <p:nvPr>
            <p:ph idx="1"/>
          </p:nvPr>
        </p:nvSpPr>
        <p:spPr>
          <a:xfrm>
            <a:off x="3153747" y="1858855"/>
            <a:ext cx="7548197" cy="4318010"/>
          </a:xfrm>
        </p:spPr>
        <p:txBody>
          <a:bodyPr>
            <a:normAutofit fontScale="92500" lnSpcReduction="20000"/>
          </a:bodyPr>
          <a:lstStyle/>
          <a:p>
            <a:pPr>
              <a:buSzPct val="142000"/>
            </a:pPr>
            <a:r>
              <a:rPr lang="en-US" sz="1700" dirty="0">
                <a:latin typeface="+mj-lt"/>
              </a:rPr>
              <a:t>Welcome and Introductions</a:t>
            </a:r>
          </a:p>
          <a:p>
            <a:pPr lvl="1">
              <a:buSzPct val="142000"/>
            </a:pPr>
            <a:r>
              <a:rPr lang="en-US" sz="1700" dirty="0">
                <a:latin typeface="+mj-lt"/>
              </a:rPr>
              <a:t>Housekeeping	</a:t>
            </a:r>
          </a:p>
          <a:p>
            <a:r>
              <a:rPr lang="en-US" sz="1700" dirty="0">
                <a:latin typeface="+mj-lt"/>
              </a:rPr>
              <a:t>Exercise Overview</a:t>
            </a:r>
          </a:p>
          <a:p>
            <a:pPr lvl="1"/>
            <a:r>
              <a:rPr lang="en-US" sz="1700" dirty="0">
                <a:latin typeface="+mj-lt"/>
              </a:rPr>
              <a:t>Goals                                                                    </a:t>
            </a:r>
          </a:p>
          <a:p>
            <a:pPr lvl="1"/>
            <a:r>
              <a:rPr lang="en-US" sz="1700" dirty="0">
                <a:latin typeface="+mj-lt"/>
              </a:rPr>
              <a:t>Rules                                                                                                                     </a:t>
            </a:r>
          </a:p>
          <a:p>
            <a:pPr lvl="1"/>
            <a:r>
              <a:rPr lang="en-US" sz="1700" dirty="0">
                <a:latin typeface="+mj-lt"/>
              </a:rPr>
              <a:t>Objectives/Core Capabilities                       </a:t>
            </a:r>
          </a:p>
          <a:p>
            <a:pPr lvl="1"/>
            <a:r>
              <a:rPr lang="en-US" sz="1700" dirty="0">
                <a:latin typeface="+mj-lt"/>
              </a:rPr>
              <a:t> Assumptions and Artificialities</a:t>
            </a:r>
          </a:p>
          <a:p>
            <a:pPr lvl="1"/>
            <a:r>
              <a:rPr lang="en-US" sz="1700" dirty="0">
                <a:latin typeface="+mj-lt"/>
              </a:rPr>
              <a:t>Roles and Responsibilities                       </a:t>
            </a:r>
          </a:p>
          <a:p>
            <a:pPr lvl="1"/>
            <a:r>
              <a:rPr lang="en-US" sz="1700" dirty="0">
                <a:latin typeface="+mj-lt"/>
              </a:rPr>
              <a:t> Schedule</a:t>
            </a:r>
          </a:p>
          <a:p>
            <a:pPr lvl="1"/>
            <a:r>
              <a:rPr lang="en-US" sz="1700" dirty="0">
                <a:latin typeface="+mj-lt"/>
              </a:rPr>
              <a:t>Structure</a:t>
            </a:r>
          </a:p>
          <a:p>
            <a:r>
              <a:rPr lang="en-US" sz="1700" dirty="0">
                <a:latin typeface="+mj-lt"/>
              </a:rPr>
              <a:t>Scenario-Driven Exercise </a:t>
            </a:r>
          </a:p>
          <a:p>
            <a:pPr lvl="1"/>
            <a:r>
              <a:rPr lang="en-US" sz="1700" dirty="0">
                <a:latin typeface="+mj-lt"/>
              </a:rPr>
              <a:t>Facilitated Discussion in Four Modules</a:t>
            </a:r>
          </a:p>
          <a:p>
            <a:r>
              <a:rPr lang="en-US" sz="1700" dirty="0">
                <a:latin typeface="+mj-lt"/>
              </a:rPr>
              <a:t>Hot Wash </a:t>
            </a:r>
          </a:p>
          <a:p>
            <a:r>
              <a:rPr lang="en-US" sz="1700" dirty="0">
                <a:latin typeface="+mj-lt"/>
              </a:rPr>
              <a:t>Closing Comments</a:t>
            </a:r>
          </a:p>
          <a:p>
            <a:r>
              <a:rPr lang="en-US" sz="1700" dirty="0">
                <a:latin typeface="+mj-lt"/>
              </a:rPr>
              <a:t>Debrief </a:t>
            </a:r>
          </a:p>
          <a:p>
            <a:endParaRPr lang="en-US" dirty="0"/>
          </a:p>
        </p:txBody>
      </p:sp>
      <p:pic>
        <p:nvPicPr>
          <p:cNvPr id="4" name="Picture 3" descr="How to Improve Your Board Meetings - Community Association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99382" y="2478024"/>
            <a:ext cx="2743200" cy="950976"/>
          </a:xfrm>
          <a:prstGeom prst="rect">
            <a:avLst/>
          </a:prstGeom>
        </p:spPr>
      </p:pic>
    </p:spTree>
    <p:extLst>
      <p:ext uri="{BB962C8B-B14F-4D97-AF65-F5344CB8AC3E}">
        <p14:creationId xmlns:p14="http://schemas.microsoft.com/office/powerpoint/2010/main" val="294184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6963" y="3539034"/>
            <a:ext cx="10058400" cy="637183"/>
          </a:xfrm>
          <a:prstGeom prst="rect">
            <a:avLst/>
          </a:prstGeom>
        </p:spPr>
      </p:pic>
    </p:spTree>
    <p:extLst>
      <p:ext uri="{BB962C8B-B14F-4D97-AF65-F5344CB8AC3E}">
        <p14:creationId xmlns:p14="http://schemas.microsoft.com/office/powerpoint/2010/main" val="42488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a:latin typeface="Palatino Linotype" panose="02040502050505030304" pitchFamily="18" charset="0"/>
              </a:rPr>
              <a:t>Module 2: </a:t>
            </a:r>
            <a:br>
              <a:rPr lang="en-US" dirty="0">
                <a:latin typeface="Palatino Linotype" panose="02040502050505030304" pitchFamily="18" charset="0"/>
              </a:rPr>
            </a:br>
            <a:r>
              <a:rPr lang="en-US" dirty="0">
                <a:latin typeface="Palatino Linotype" panose="02040502050505030304" pitchFamily="18" charset="0"/>
              </a:rPr>
              <a:t>Response </a:t>
            </a:r>
          </a:p>
        </p:txBody>
      </p:sp>
    </p:spTree>
    <p:extLst>
      <p:ext uri="{BB962C8B-B14F-4D97-AF65-F5344CB8AC3E}">
        <p14:creationId xmlns:p14="http://schemas.microsoft.com/office/powerpoint/2010/main" val="335545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9219" name="Rectangle 3"/>
          <p:cNvSpPr>
            <a:spLocks noGrp="1" noChangeArrowheads="1"/>
          </p:cNvSpPr>
          <p:nvPr>
            <p:ph type="body" idx="1"/>
          </p:nvPr>
        </p:nvSpPr>
        <p:spPr>
          <a:xfrm>
            <a:off x="2562030" y="2173524"/>
            <a:ext cx="7772400" cy="4937125"/>
          </a:xfrm>
        </p:spPr>
        <p:txBody>
          <a:bodyPr/>
          <a:lstStyle/>
          <a:p>
            <a:pPr marL="194308" indent="0">
              <a:lnSpc>
                <a:spcPct val="80000"/>
              </a:lnSpc>
              <a:buNone/>
            </a:pPr>
            <a:endParaRPr lang="en-US" dirty="0">
              <a:latin typeface="Palatino Linotype" panose="02040502050505030304" pitchFamily="18" charset="0"/>
            </a:endParaRPr>
          </a:p>
          <a:p>
            <a:pPr>
              <a:lnSpc>
                <a:spcPct val="80000"/>
              </a:lnSpc>
            </a:pPr>
            <a:r>
              <a:rPr lang="en-US" dirty="0">
                <a:latin typeface="Palatino Linotype" panose="02040502050505030304" pitchFamily="18" charset="0"/>
              </a:rPr>
              <a:t>A superintendent from a neighboring supervisory union has chosen to place all of their schools in a lockout. </a:t>
            </a:r>
          </a:p>
          <a:p>
            <a:pPr>
              <a:lnSpc>
                <a:spcPct val="80000"/>
              </a:lnSpc>
            </a:pPr>
            <a:r>
              <a:rPr lang="en-US" dirty="0">
                <a:latin typeface="Palatino Linotype" panose="02040502050505030304" pitchFamily="18" charset="0"/>
              </a:rPr>
              <a:t>An active search is being conducted by police from multiple agencies. </a:t>
            </a:r>
          </a:p>
          <a:p>
            <a:pPr>
              <a:lnSpc>
                <a:spcPct val="80000"/>
              </a:lnSpc>
            </a:pPr>
            <a:r>
              <a:rPr lang="en-US" dirty="0">
                <a:latin typeface="Palatino Linotype" panose="02040502050505030304" pitchFamily="18" charset="0"/>
              </a:rPr>
              <a:t>The school is getting inundated by calls from concerned parents. </a:t>
            </a:r>
          </a:p>
          <a:p>
            <a:pPr>
              <a:lnSpc>
                <a:spcPct val="80000"/>
              </a:lnSpc>
            </a:pPr>
            <a:endParaRPr lang="en-US" dirty="0">
              <a:latin typeface="Palatino Linotype" panose="02040502050505030304" pitchFamily="18" charset="0"/>
            </a:endParaRPr>
          </a:p>
        </p:txBody>
      </p:sp>
    </p:spTree>
    <p:extLst>
      <p:ext uri="{BB962C8B-B14F-4D97-AF65-F5344CB8AC3E}">
        <p14:creationId xmlns:p14="http://schemas.microsoft.com/office/powerpoint/2010/main" val="22903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2379726" y="1882239"/>
            <a:ext cx="7493508" cy="4656374"/>
          </a:xfrm>
        </p:spPr>
        <p:txBody>
          <a:bodyPr/>
          <a:lstStyle/>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With the information provided do your response actions change?  If so, in what way?</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would necessitate a change from lockout to lockdown for the school? How would this information be conveyed?</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Who is in charge of collaborating with other schools and creating messaging for the parents who are calling?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is the school’s early dismissal policy during a situation like this? Would students be dismissed during a lockout?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Can the school legally hold students during an event such as this?</a:t>
            </a:r>
          </a:p>
          <a:p>
            <a:pPr marL="880107" lvl="1" indent="-571500">
              <a:buFont typeface="Arial" panose="020B0604020202020204" pitchFamily="34" charset="0"/>
              <a:buChar char="•"/>
            </a:pPr>
            <a:endParaRPr lang="en-US" sz="2000" dirty="0">
              <a:latin typeface="Palatino Linotype" panose="02040502050505030304" pitchFamily="18" charset="0"/>
            </a:endParaRP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14778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4000500"/>
          </a:xfrm>
        </p:spPr>
        <p:txBody>
          <a:bodyPr/>
          <a:lstStyle/>
          <a:p>
            <a:r>
              <a:rPr lang="en-US" dirty="0">
                <a:latin typeface="Palatino Linotype" panose="02040502050505030304" pitchFamily="18" charset="0"/>
              </a:rPr>
              <a:t>Module 3:</a:t>
            </a:r>
            <a:br>
              <a:rPr lang="en-US" dirty="0">
                <a:latin typeface="Palatino Linotype" panose="02040502050505030304" pitchFamily="18" charset="0"/>
              </a:rPr>
            </a:br>
            <a:r>
              <a:rPr lang="en-US" dirty="0">
                <a:latin typeface="Palatino Linotype" panose="02040502050505030304" pitchFamily="18" charset="0"/>
              </a:rPr>
              <a:t> Response -</a:t>
            </a:r>
            <a:br>
              <a:rPr lang="en-US" dirty="0">
                <a:latin typeface="Palatino Linotype" panose="02040502050505030304" pitchFamily="18" charset="0"/>
              </a:rPr>
            </a:br>
            <a:r>
              <a:rPr lang="en-US" dirty="0">
                <a:latin typeface="Palatino Linotype" panose="02040502050505030304" pitchFamily="18" charset="0"/>
              </a:rPr>
              <a:t>Scenario Update</a:t>
            </a:r>
          </a:p>
        </p:txBody>
      </p:sp>
    </p:spTree>
    <p:extLst>
      <p:ext uri="{BB962C8B-B14F-4D97-AF65-F5344CB8AC3E}">
        <p14:creationId xmlns:p14="http://schemas.microsoft.com/office/powerpoint/2010/main" val="782259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11267" name="Rectangle 3"/>
          <p:cNvSpPr>
            <a:spLocks noGrp="1" noChangeArrowheads="1"/>
          </p:cNvSpPr>
          <p:nvPr>
            <p:ph type="body" idx="1"/>
          </p:nvPr>
        </p:nvSpPr>
        <p:spPr>
          <a:xfrm>
            <a:off x="2299614" y="1877185"/>
            <a:ext cx="7360920" cy="4127500"/>
          </a:xfrm>
        </p:spPr>
        <p:txBody>
          <a:bodyPr/>
          <a:lstStyle/>
          <a:p>
            <a:pPr>
              <a:lnSpc>
                <a:spcPct val="90000"/>
              </a:lnSpc>
            </a:pPr>
            <a:r>
              <a:rPr lang="en-US" dirty="0">
                <a:latin typeface="Palatino Linotype" panose="02040502050505030304" pitchFamily="18" charset="0"/>
              </a:rPr>
              <a:t>Additional officers continue to respond to the scene to search the area. The police department has dispatched a police officer to be stationed in the parking lot of the school.  </a:t>
            </a:r>
          </a:p>
          <a:p>
            <a:pPr>
              <a:lnSpc>
                <a:spcPct val="90000"/>
              </a:lnSpc>
            </a:pPr>
            <a:r>
              <a:rPr lang="en-US" dirty="0">
                <a:latin typeface="Palatino Linotype" panose="02040502050505030304" pitchFamily="18" charset="0"/>
              </a:rPr>
              <a:t>As media reports come out and students begin texting about the situation, a large number of parents begin arriving at the school. </a:t>
            </a:r>
          </a:p>
          <a:p>
            <a:pPr>
              <a:lnSpc>
                <a:spcPct val="90000"/>
              </a:lnSpc>
            </a:pPr>
            <a:r>
              <a:rPr lang="en-US" dirty="0">
                <a:latin typeface="Palatino Linotype" panose="02040502050505030304" pitchFamily="18" charset="0"/>
              </a:rPr>
              <a:t>You are informed by law enforcement that this incident may take a considerable amount of time to resolve and may go past the time of school dismissal. </a:t>
            </a:r>
          </a:p>
          <a:p>
            <a:r>
              <a:rPr lang="en-US" dirty="0">
                <a:latin typeface="Palatino Linotype" panose="02040502050505030304" pitchFamily="18" charset="0"/>
              </a:rPr>
              <a:t>The media has also contacted the school looking for a statement related to what action the school is taking in light of this situation.</a:t>
            </a:r>
          </a:p>
          <a:p>
            <a:pPr marL="194308" indent="0">
              <a:buNone/>
            </a:pPr>
            <a:endParaRPr lang="en-US" sz="1800" dirty="0"/>
          </a:p>
        </p:txBody>
      </p:sp>
      <p:pic>
        <p:nvPicPr>
          <p:cNvPr id="3" name="Picture 2" descr="VicPD Stories from the Stree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60534" y="2715208"/>
            <a:ext cx="2453633" cy="1634120"/>
          </a:xfrm>
          <a:prstGeom prst="rect">
            <a:avLst/>
          </a:prstGeom>
        </p:spPr>
      </p:pic>
    </p:spTree>
    <p:extLst>
      <p:ext uri="{BB962C8B-B14F-4D97-AF65-F5344CB8AC3E}">
        <p14:creationId xmlns:p14="http://schemas.microsoft.com/office/powerpoint/2010/main" val="3531054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1097280" y="-270588"/>
            <a:ext cx="8561786" cy="6382139"/>
          </a:xfrm>
        </p:spPr>
        <p:txBody>
          <a:bodyPr>
            <a:normAutofit fontScale="85000" lnSpcReduction="10000"/>
          </a:bodyPr>
          <a:lstStyle/>
          <a:p>
            <a:pPr marL="0" indent="0">
              <a:buNone/>
            </a:pPr>
            <a:endParaRPr lang="en-US" dirty="0">
              <a:solidFill>
                <a:srgbClr val="507372"/>
              </a:solidFill>
              <a:latin typeface="Palatino Linotype" panose="02040502050505030304" pitchFamily="18" charset="0"/>
              <a:cs typeface="Arial" panose="020B0604020202020204" pitchFamily="34" charset="0"/>
            </a:endParaRPr>
          </a:p>
          <a:p>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0" indent="0">
              <a:buNone/>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sz="2400" dirty="0">
                <a:solidFill>
                  <a:srgbClr val="507372"/>
                </a:solidFill>
                <a:latin typeface="Palatino Linotype" panose="02040502050505030304" pitchFamily="18" charset="0"/>
                <a:cs typeface="Arial" panose="020B0604020202020204" pitchFamily="34" charset="0"/>
              </a:rPr>
              <a:t>What happens if the lockout is to continue past normal school hours? </a:t>
            </a:r>
            <a:endParaRPr lang="en-US" sz="2400" dirty="0" smtClean="0">
              <a:solidFill>
                <a:srgbClr val="507372"/>
              </a:solidFill>
              <a:latin typeface="Palatino Linotype" panose="02040502050505030304" pitchFamily="18" charset="0"/>
              <a:cs typeface="Arial" panose="020B0604020202020204" pitchFamily="34" charset="0"/>
            </a:endParaRPr>
          </a:p>
          <a:p>
            <a:pPr marL="0" indent="0">
              <a:buNone/>
            </a:pPr>
            <a:endParaRPr lang="en-US" sz="2400" dirty="0">
              <a:solidFill>
                <a:srgbClr val="507372"/>
              </a:solidFill>
              <a:latin typeface="Palatino Linotype" panose="02040502050505030304" pitchFamily="18" charset="0"/>
              <a:cs typeface="Arial" panose="020B0604020202020204" pitchFamily="34" charset="0"/>
            </a:endParaRPr>
          </a:p>
          <a:p>
            <a:pPr marL="1188714" lvl="2" indent="-571500">
              <a:buFont typeface="Palatino Linotype" panose="02040502050505030304" pitchFamily="18" charset="0"/>
              <a:buChar char="₋"/>
            </a:pPr>
            <a:r>
              <a:rPr lang="en-US" sz="2400" dirty="0">
                <a:solidFill>
                  <a:srgbClr val="507372"/>
                </a:solidFill>
                <a:latin typeface="Palatino Linotype" panose="02040502050505030304" pitchFamily="18" charset="0"/>
                <a:cs typeface="Arial" panose="020B0604020202020204" pitchFamily="34" charset="0"/>
              </a:rPr>
              <a:t>Will school be dismissed early?  If so , how will that be done safely?</a:t>
            </a:r>
          </a:p>
          <a:p>
            <a:pPr marL="1188714" lvl="2" indent="-571500">
              <a:buFont typeface="Palatino Linotype" panose="02040502050505030304" pitchFamily="18" charset="0"/>
              <a:buChar char="₋"/>
            </a:pPr>
            <a:r>
              <a:rPr lang="en-US" sz="2400" dirty="0">
                <a:solidFill>
                  <a:srgbClr val="507372"/>
                </a:solidFill>
                <a:latin typeface="Palatino Linotype" panose="02040502050505030304" pitchFamily="18" charset="0"/>
                <a:cs typeface="Arial" panose="020B0604020202020204" pitchFamily="34" charset="0"/>
              </a:rPr>
              <a:t>How will students and parents be notified and what will be the messaging?</a:t>
            </a:r>
          </a:p>
          <a:p>
            <a:pPr marL="1188714" lvl="2" indent="-571500">
              <a:buFont typeface="Palatino Linotype" panose="02040502050505030304" pitchFamily="18" charset="0"/>
              <a:buChar char="₋"/>
            </a:pPr>
            <a:r>
              <a:rPr lang="en-US" sz="2400" dirty="0">
                <a:solidFill>
                  <a:srgbClr val="507372"/>
                </a:solidFill>
                <a:latin typeface="Palatino Linotype" panose="02040502050505030304" pitchFamily="18" charset="0"/>
                <a:cs typeface="Arial" panose="020B0604020202020204" pitchFamily="34" charset="0"/>
              </a:rPr>
              <a:t>What plans are in place if this were to occur?</a:t>
            </a:r>
          </a:p>
          <a:p>
            <a:pPr marL="1188714" lvl="2" indent="-571500">
              <a:buFont typeface="Palatino Linotype" panose="02040502050505030304" pitchFamily="18" charset="0"/>
              <a:buChar char="₋"/>
            </a:pPr>
            <a:r>
              <a:rPr lang="en-US" sz="2400" dirty="0">
                <a:solidFill>
                  <a:srgbClr val="507372"/>
                </a:solidFill>
                <a:latin typeface="Palatino Linotype" panose="02040502050505030304" pitchFamily="18" charset="0"/>
                <a:cs typeface="Arial" panose="020B0604020202020204" pitchFamily="34" charset="0"/>
              </a:rPr>
              <a:t>How would this affect after school events such as sports practices and games?</a:t>
            </a:r>
          </a:p>
          <a:p>
            <a:pPr marL="571500" indent="-571500">
              <a:buFont typeface="Arial" panose="020B0604020202020204" pitchFamily="34" charset="0"/>
              <a:buChar char="•"/>
            </a:pPr>
            <a:r>
              <a:rPr lang="en-US" sz="2400" dirty="0">
                <a:solidFill>
                  <a:srgbClr val="507372"/>
                </a:solidFill>
                <a:latin typeface="Palatino Linotype" panose="02040502050505030304" pitchFamily="18" charset="0"/>
                <a:cs typeface="Arial" panose="020B0604020202020204" pitchFamily="34" charset="0"/>
              </a:rPr>
              <a:t>Who has the authority to authorize changes to the school day? </a:t>
            </a:r>
          </a:p>
          <a:p>
            <a:pPr marL="571500" indent="-571500">
              <a:buFont typeface="Arial" panose="020B0604020202020204" pitchFamily="34" charset="0"/>
              <a:buChar char="•"/>
            </a:pPr>
            <a:r>
              <a:rPr lang="en-US" sz="2400" dirty="0">
                <a:solidFill>
                  <a:srgbClr val="507372"/>
                </a:solidFill>
                <a:latin typeface="Palatino Linotype" panose="02040502050505030304" pitchFamily="18" charset="0"/>
                <a:cs typeface="Arial" panose="020B0604020202020204" pitchFamily="34" charset="0"/>
              </a:rPr>
              <a:t>Have you thought about establishing  a unified command? </a:t>
            </a:r>
          </a:p>
          <a:p>
            <a:pPr marL="571500" indent="-571500">
              <a:buFont typeface="Arial" panose="020B0604020202020204" pitchFamily="34" charset="0"/>
              <a:buChar char="•"/>
            </a:pPr>
            <a:r>
              <a:rPr lang="en-US" sz="2400" dirty="0">
                <a:solidFill>
                  <a:srgbClr val="507372"/>
                </a:solidFill>
                <a:latin typeface="Palatino Linotype" panose="02040502050505030304" pitchFamily="18" charset="0"/>
                <a:cs typeface="Arial" panose="020B0604020202020204" pitchFamily="34" charset="0"/>
              </a:rPr>
              <a:t>If so, who would be included in that command? </a:t>
            </a:r>
          </a:p>
          <a:p>
            <a:pPr marL="0" indent="0">
              <a:buNone/>
            </a:pPr>
            <a:endParaRPr lang="en-US" sz="2400" dirty="0">
              <a:solidFill>
                <a:srgbClr val="507372"/>
              </a:solidFill>
              <a:latin typeface="Palatino Linotype" panose="02040502050505030304" pitchFamily="18" charset="0"/>
              <a:cs typeface="Arial" panose="020B0604020202020204" pitchFamily="34" charset="0"/>
            </a:endParaRPr>
          </a:p>
          <a:p>
            <a:pPr marL="0" indent="0">
              <a:buNone/>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2309538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2581794" y="423450"/>
            <a:ext cx="7360920" cy="5143500"/>
          </a:xfrm>
        </p:spPr>
        <p:txBody>
          <a:bodyPr>
            <a:normAutofit lnSpcReduction="10000"/>
          </a:bodyPr>
          <a:lstStyle/>
          <a:p>
            <a:pPr marL="0" indent="0">
              <a:buNone/>
            </a:pPr>
            <a:endParaRPr lang="en-US" dirty="0">
              <a:solidFill>
                <a:srgbClr val="507372"/>
              </a:solidFill>
              <a:latin typeface="Palatino Linotype" panose="02040502050505030304" pitchFamily="18" charset="0"/>
              <a:cs typeface="Arial" panose="020B0604020202020204" pitchFamily="34" charset="0"/>
            </a:endParaRPr>
          </a:p>
          <a:p>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233363" indent="-233363">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What planning have you done to ensure that your faculty, staff, and students are prepared to deal with a potential incident like this?</a:t>
            </a:r>
          </a:p>
          <a:p>
            <a:pPr marL="233363" indent="-233363">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Do you feel confident that all external building doors and windows and areas where students and staff may be located during a lockout, have the appropriate locking mechanisms, and emergency response action guides that may direct them in managing an incident like this?</a:t>
            </a:r>
          </a:p>
          <a:p>
            <a:pPr marL="233363" indent="-233363">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How does this affect bussing schedules, and how will you get drivers on short notice?  </a:t>
            </a: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169027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a:latin typeface="Palatino Linotype" panose="02040502050505030304" pitchFamily="18" charset="0"/>
              </a:rPr>
              <a:t>Module 4: </a:t>
            </a:r>
            <a:br>
              <a:rPr lang="en-US" dirty="0">
                <a:latin typeface="Palatino Linotype" panose="02040502050505030304" pitchFamily="18" charset="0"/>
              </a:rPr>
            </a:br>
            <a:r>
              <a:rPr lang="en-US" dirty="0">
                <a:latin typeface="Palatino Linotype" panose="02040502050505030304" pitchFamily="18" charset="0"/>
              </a:rPr>
              <a:t>Recovery</a:t>
            </a:r>
          </a:p>
        </p:txBody>
      </p:sp>
    </p:spTree>
    <p:extLst>
      <p:ext uri="{BB962C8B-B14F-4D97-AF65-F5344CB8AC3E}">
        <p14:creationId xmlns:p14="http://schemas.microsoft.com/office/powerpoint/2010/main" val="766420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Update</a:t>
            </a:r>
            <a:endParaRPr lang="en-US" dirty="0"/>
          </a:p>
        </p:txBody>
      </p:sp>
      <p:sp>
        <p:nvSpPr>
          <p:cNvPr id="3" name="Content Placeholder 2"/>
          <p:cNvSpPr>
            <a:spLocks noGrp="1"/>
          </p:cNvSpPr>
          <p:nvPr>
            <p:ph idx="1"/>
          </p:nvPr>
        </p:nvSpPr>
        <p:spPr>
          <a:xfrm>
            <a:off x="1074887" y="2732142"/>
            <a:ext cx="10058400" cy="4023360"/>
          </a:xfrm>
        </p:spPr>
        <p:txBody>
          <a:bodyPr/>
          <a:lstStyle/>
          <a:p>
            <a:r>
              <a:rPr lang="en-US" dirty="0">
                <a:latin typeface="Palatino Linotype" panose="02040502050505030304" pitchFamily="18" charset="0"/>
              </a:rPr>
              <a:t>After several hours the police </a:t>
            </a:r>
            <a:r>
              <a:rPr lang="en-US" dirty="0" smtClean="0">
                <a:latin typeface="Palatino Linotype" panose="02040502050505030304" pitchFamily="18" charset="0"/>
              </a:rPr>
              <a:t>have located </a:t>
            </a:r>
            <a:r>
              <a:rPr lang="en-US" dirty="0">
                <a:latin typeface="Palatino Linotype" panose="02040502050505030304" pitchFamily="18" charset="0"/>
              </a:rPr>
              <a:t>the perpetrator in another part of town.  He was taken into custody without incident. </a:t>
            </a:r>
          </a:p>
          <a:p>
            <a:r>
              <a:rPr lang="en-US" dirty="0">
                <a:latin typeface="Palatino Linotype" panose="02040502050505030304" pitchFamily="18" charset="0"/>
              </a:rPr>
              <a:t>The suspect is a prior student and well known to the school community.</a:t>
            </a: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233036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Welcome and Introductions</a:t>
            </a:r>
          </a:p>
        </p:txBody>
      </p:sp>
      <p:sp>
        <p:nvSpPr>
          <p:cNvPr id="3" name="Content Placeholder 2"/>
          <p:cNvSpPr>
            <a:spLocks noGrp="1"/>
          </p:cNvSpPr>
          <p:nvPr>
            <p:ph idx="1"/>
          </p:nvPr>
        </p:nvSpPr>
        <p:spPr>
          <a:xfrm>
            <a:off x="2729577" y="2138313"/>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a:p>
            <a:r>
              <a:rPr lang="en-US" dirty="0">
                <a:latin typeface="Palatino Linotype" panose="02040502050505030304" pitchFamily="18" charset="0"/>
              </a:rPr>
              <a:t>Lead Facilitator</a:t>
            </a:r>
          </a:p>
        </p:txBody>
      </p:sp>
    </p:spTree>
    <p:extLst>
      <p:ext uri="{BB962C8B-B14F-4D97-AF65-F5344CB8AC3E}">
        <p14:creationId xmlns:p14="http://schemas.microsoft.com/office/powerpoint/2010/main" val="190431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2266339" y="2074969"/>
            <a:ext cx="7360920" cy="7396018"/>
          </a:xfrm>
        </p:spPr>
        <p:txBody>
          <a:bodyPr/>
          <a:lstStyle/>
          <a:p>
            <a:pPr marL="0" indent="0">
              <a:buNone/>
            </a:pPr>
            <a:endParaRPr lang="en-US" sz="1800"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Who from the school has been designated to talk to the media about this incident? Has this person ever received training in crisis communication?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Will you coordinate your communications with the local law enforcement agency? Why or why not?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How do you plan to communicate with your school community about this incident? </a:t>
            </a: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194308" indent="0">
              <a:buNone/>
            </a:pPr>
            <a:endParaRPr lang="en-US" dirty="0"/>
          </a:p>
        </p:txBody>
      </p:sp>
    </p:spTree>
    <p:extLst>
      <p:ext uri="{BB962C8B-B14F-4D97-AF65-F5344CB8AC3E}">
        <p14:creationId xmlns:p14="http://schemas.microsoft.com/office/powerpoint/2010/main" val="40913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Take 5 minutes to develop your media release and message to parents.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82355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2446020" y="1737360"/>
            <a:ext cx="7360920" cy="7396018"/>
          </a:xfrm>
        </p:spPr>
        <p:txBody>
          <a:bodyPr/>
          <a:lstStyle/>
          <a:p>
            <a:pPr marL="0" indent="0">
              <a:buNone/>
            </a:pPr>
            <a:endParaRPr lang="en-US" sz="1800"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Describe the media platforms that will be utilized for  messaging?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Now that the incident is over, how to do you plan to continue with transportation issues and postponed or cancelled events?</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Does your plan include how you will handle internal and external communications?</a:t>
            </a:r>
          </a:p>
          <a:p>
            <a:pPr marL="571500" indent="-571500">
              <a:buFont typeface="Arial" panose="020B0604020202020204" pitchFamily="34" charset="0"/>
              <a:buChar char="•"/>
            </a:pPr>
            <a:r>
              <a:rPr lang="en-US" dirty="0">
                <a:latin typeface="Palatino Linotype" panose="02040502050505030304" pitchFamily="18" charset="0"/>
              </a:rPr>
              <a:t>How will the school triage the emotional needs of the faculty, staff, and students?  </a:t>
            </a: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194308" indent="0">
              <a:buNone/>
            </a:pPr>
            <a:endParaRPr lang="en-US" dirty="0"/>
          </a:p>
        </p:txBody>
      </p:sp>
    </p:spTree>
    <p:extLst>
      <p:ext uri="{BB962C8B-B14F-4D97-AF65-F5344CB8AC3E}">
        <p14:creationId xmlns:p14="http://schemas.microsoft.com/office/powerpoint/2010/main" val="83231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2332602" y="2192412"/>
            <a:ext cx="7360920" cy="3933536"/>
          </a:xfrm>
        </p:spPr>
        <p:txBody>
          <a:bodyPr/>
          <a:lstStyle/>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Have you trained in options based response protocols? </a:t>
            </a:r>
          </a:p>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Did this exercise increase your awareness of school preparedness needs? How?</a:t>
            </a:r>
          </a:p>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Will this exercise provide input for continued emergency operations planning? How?</a:t>
            </a:r>
          </a:p>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What action steps should this group take now?</a:t>
            </a:r>
          </a:p>
          <a:p>
            <a:pPr marL="233363" indent="-233363">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pPr marL="233363" indent="-233363">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endParaRPr lang="en-US" dirty="0"/>
          </a:p>
        </p:txBody>
      </p:sp>
    </p:spTree>
    <p:extLst>
      <p:ext uri="{BB962C8B-B14F-4D97-AF65-F5344CB8AC3E}">
        <p14:creationId xmlns:p14="http://schemas.microsoft.com/office/powerpoint/2010/main" val="367121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76" y="423450"/>
            <a:ext cx="6135624" cy="472662"/>
          </a:xfrm>
        </p:spPr>
        <p:txBody>
          <a:bodyPr/>
          <a:lstStyle/>
          <a:p>
            <a:r>
              <a:rPr lang="en-US" sz="28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7281346"/>
              </p:ext>
            </p:extLst>
          </p:nvPr>
        </p:nvGraphicFramePr>
        <p:xfrm>
          <a:off x="3088431" y="1766248"/>
          <a:ext cx="6342162" cy="4543608"/>
        </p:xfrm>
        <a:graphic>
          <a:graphicData uri="http://schemas.openxmlformats.org/drawingml/2006/table">
            <a:tbl>
              <a:tblPr firstRow="1" bandRow="1">
                <a:tableStyleId>{5C22544A-7EE6-4342-B048-85BDC9FD1C3A}</a:tableStyleId>
              </a:tblPr>
              <a:tblGrid>
                <a:gridCol w="2114054">
                  <a:extLst>
                    <a:ext uri="{9D8B030D-6E8A-4147-A177-3AD203B41FA5}">
                      <a16:colId xmlns:a16="http://schemas.microsoft.com/office/drawing/2014/main" val="20000"/>
                    </a:ext>
                  </a:extLst>
                </a:gridCol>
                <a:gridCol w="2114054">
                  <a:extLst>
                    <a:ext uri="{9D8B030D-6E8A-4147-A177-3AD203B41FA5}">
                      <a16:colId xmlns:a16="http://schemas.microsoft.com/office/drawing/2014/main" val="20001"/>
                    </a:ext>
                  </a:extLst>
                </a:gridCol>
                <a:gridCol w="2114054">
                  <a:extLst>
                    <a:ext uri="{9D8B030D-6E8A-4147-A177-3AD203B41FA5}">
                      <a16:colId xmlns:a16="http://schemas.microsoft.com/office/drawing/2014/main" val="20002"/>
                    </a:ext>
                  </a:extLst>
                </a:gridCol>
              </a:tblGrid>
              <a:tr h="893375">
                <a:tc>
                  <a:txBody>
                    <a:bodyPr/>
                    <a:lstStyle/>
                    <a:p>
                      <a:r>
                        <a:rPr lang="en-US" dirty="0">
                          <a:solidFill>
                            <a:srgbClr val="507372"/>
                          </a:solidFill>
                        </a:rPr>
                        <a:t>Specific Issues Identified</a:t>
                      </a:r>
                    </a:p>
                  </a:txBody>
                  <a:tcPr>
                    <a:solidFill>
                      <a:srgbClr val="B0C8C7"/>
                    </a:solidFill>
                  </a:tcPr>
                </a:tc>
                <a:tc>
                  <a:txBody>
                    <a:bodyPr/>
                    <a:lstStyle/>
                    <a:p>
                      <a:r>
                        <a:rPr lang="en-US" dirty="0">
                          <a:solidFill>
                            <a:srgbClr val="507372"/>
                          </a:solidFill>
                        </a:rPr>
                        <a:t>Person</a:t>
                      </a:r>
                      <a:r>
                        <a:rPr lang="en-US" baseline="0" dirty="0">
                          <a:solidFill>
                            <a:srgbClr val="507372"/>
                          </a:solidFill>
                        </a:rPr>
                        <a:t> assigned to follow-up</a:t>
                      </a:r>
                      <a:endParaRPr lang="en-US" dirty="0">
                        <a:solidFill>
                          <a:srgbClr val="507372"/>
                        </a:solidFill>
                      </a:endParaRPr>
                    </a:p>
                  </a:txBody>
                  <a:tcPr>
                    <a:solidFill>
                      <a:srgbClr val="B0C8C7"/>
                    </a:solidFill>
                  </a:tcPr>
                </a:tc>
                <a:tc>
                  <a:txBody>
                    <a:bodyPr/>
                    <a:lstStyle/>
                    <a:p>
                      <a:r>
                        <a:rPr lang="en-US" dirty="0">
                          <a:solidFill>
                            <a:srgbClr val="507372"/>
                          </a:solidFill>
                        </a:rPr>
                        <a:t>Timeline</a:t>
                      </a:r>
                      <a:r>
                        <a:rPr lang="en-US" baseline="0" dirty="0">
                          <a:solidFill>
                            <a:srgbClr val="507372"/>
                          </a:solidFill>
                        </a:rPr>
                        <a:t> of completion</a:t>
                      </a:r>
                    </a:p>
                    <a:p>
                      <a:r>
                        <a:rPr lang="en-US" baseline="0" dirty="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814604">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814604">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243481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2528083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a:solidFill>
                  <a:schemeClr val="tx1"/>
                </a:solidFill>
              </a:rPr>
              <a:t>Stay Connected With Us</a:t>
            </a: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Goals</a:t>
            </a:r>
          </a:p>
        </p:txBody>
      </p:sp>
      <p:sp>
        <p:nvSpPr>
          <p:cNvPr id="5" name="Content Placeholder 4"/>
          <p:cNvSpPr>
            <a:spLocks noGrp="1"/>
          </p:cNvSpPr>
          <p:nvPr>
            <p:ph idx="1"/>
          </p:nvPr>
        </p:nvSpPr>
        <p:spPr>
          <a:xfrm>
            <a:off x="2690986" y="2621767"/>
            <a:ext cx="7360920" cy="4127500"/>
          </a:xfrm>
        </p:spPr>
        <p:txBody>
          <a:bodyPr/>
          <a:lstStyle/>
          <a:p>
            <a:r>
              <a:rPr lang="en-US" dirty="0">
                <a:latin typeface="Palatino Linotype" panose="02040502050505030304" pitchFamily="18" charset="0"/>
              </a:rPr>
              <a:t>Test plans to prepare for, respond to, and recover from a home invasion that occurs near the school.</a:t>
            </a:r>
          </a:p>
          <a:p>
            <a:r>
              <a:rPr lang="en-US" dirty="0">
                <a:latin typeface="Palatino Linotype" panose="02040502050505030304" pitchFamily="18" charset="0"/>
              </a:rPr>
              <a:t>Ensure effective coordination of plans and actions with school, emergency responders,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pic>
        <p:nvPicPr>
          <p:cNvPr id="3" name="Picture 2" descr="English Class 4teens: 10th Grader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3446" y="2703240"/>
            <a:ext cx="2261817" cy="1884847"/>
          </a:xfrm>
          <a:prstGeom prst="rect">
            <a:avLst/>
          </a:prstGeom>
        </p:spPr>
      </p:pic>
    </p:spTree>
    <p:extLst>
      <p:ext uri="{BB962C8B-B14F-4D97-AF65-F5344CB8AC3E}">
        <p14:creationId xmlns:p14="http://schemas.microsoft.com/office/powerpoint/2010/main" val="144894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Objectives and Core Capabilities</a:t>
            </a:r>
          </a:p>
        </p:txBody>
      </p:sp>
      <p:sp>
        <p:nvSpPr>
          <p:cNvPr id="5" name="Content Placeholder 4"/>
          <p:cNvSpPr>
            <a:spLocks noGrp="1"/>
          </p:cNvSpPr>
          <p:nvPr>
            <p:ph idx="1"/>
          </p:nvPr>
        </p:nvSpPr>
        <p:spPr>
          <a:xfrm>
            <a:off x="2446020" y="1958920"/>
            <a:ext cx="7360920" cy="5358823"/>
          </a:xfrm>
        </p:spPr>
        <p:txBody>
          <a:bodyPr/>
          <a:lstStyle/>
          <a:p>
            <a:r>
              <a:rPr lang="en-US" dirty="0">
                <a:solidFill>
                  <a:srgbClr val="507372"/>
                </a:solidFill>
                <a:latin typeface="Palatino Linotype" panose="02040502050505030304" pitchFamily="18" charset="0"/>
              </a:rPr>
              <a:t>To demonstrate the activation and use of the emergency notification system and Incident Command Structure.</a:t>
            </a:r>
          </a:p>
          <a:p>
            <a:r>
              <a:rPr lang="en-US" dirty="0">
                <a:solidFill>
                  <a:srgbClr val="507372"/>
                </a:solidFill>
                <a:latin typeface="Palatino Linotype" panose="02040502050505030304" pitchFamily="18" charset="0"/>
              </a:rPr>
              <a:t>Identify additional school mitigation and preparedness needs.</a:t>
            </a:r>
          </a:p>
          <a:p>
            <a:r>
              <a:rPr lang="en-US" dirty="0">
                <a:solidFill>
                  <a:srgbClr val="507372"/>
                </a:solidFill>
                <a:latin typeface="Palatino Linotype" panose="02040502050505030304" pitchFamily="18" charset="0"/>
              </a:rPr>
              <a:t>To further identify and test Emergency Operations Plans.</a:t>
            </a:r>
          </a:p>
          <a:p>
            <a:r>
              <a:rPr lang="en-US" dirty="0">
                <a:solidFill>
                  <a:srgbClr val="507372"/>
                </a:solidFill>
                <a:latin typeface="Palatino Linotype" panose="02040502050505030304" pitchFamily="18" charset="0"/>
              </a:rPr>
              <a:t>To coordinate with local law enforcement.</a:t>
            </a:r>
          </a:p>
          <a:p>
            <a:r>
              <a:rPr lang="en-US" dirty="0">
                <a:solidFill>
                  <a:srgbClr val="507372"/>
                </a:solidFill>
                <a:latin typeface="Palatino Linotype" panose="02040502050505030304" pitchFamily="18" charset="0"/>
              </a:rPr>
              <a:t>To enhance communications with the community and with parents.</a:t>
            </a:r>
          </a:p>
          <a:p>
            <a:r>
              <a:rPr lang="en-US" dirty="0">
                <a:solidFill>
                  <a:srgbClr val="507372"/>
                </a:solidFill>
                <a:latin typeface="Palatino Linotype" panose="02040502050505030304" pitchFamily="18" charset="0"/>
              </a:rPr>
              <a:t>Identify the preparedness of the transportation plan.</a:t>
            </a:r>
          </a:p>
          <a:p>
            <a:endParaRPr lang="en-US" sz="1800" dirty="0">
              <a:latin typeface="Palatino Linotype" panose="02040502050505030304" pitchFamily="18" charset="0"/>
            </a:endParaRPr>
          </a:p>
        </p:txBody>
      </p:sp>
    </p:spTree>
    <p:extLst>
      <p:ext uri="{BB962C8B-B14F-4D97-AF65-F5344CB8AC3E}">
        <p14:creationId xmlns:p14="http://schemas.microsoft.com/office/powerpoint/2010/main" val="337575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2518270" y="2344506"/>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 </a:t>
            </a:r>
            <a:r>
              <a:rPr lang="en-US" dirty="0">
                <a:latin typeface="Palatino Linotype" panose="02040502050505030304" pitchFamily="18" charset="0"/>
              </a:rPr>
              <a:t>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123899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Structure</a:t>
            </a:r>
          </a:p>
        </p:txBody>
      </p:sp>
      <p:sp>
        <p:nvSpPr>
          <p:cNvPr id="5" name="Content Placeholder 4"/>
          <p:cNvSpPr>
            <a:spLocks noGrp="1"/>
          </p:cNvSpPr>
          <p:nvPr>
            <p:ph idx="1"/>
          </p:nvPr>
        </p:nvSpPr>
        <p:spPr>
          <a:xfrm>
            <a:off x="2446020" y="2323417"/>
            <a:ext cx="7360920" cy="3924300"/>
          </a:xfrm>
        </p:spPr>
        <p:txBody>
          <a:bodyPr/>
          <a:lstStyle/>
          <a:p>
            <a:r>
              <a:rPr lang="en-US" dirty="0">
                <a:latin typeface="Palatino Linotype" panose="02040502050505030304" pitchFamily="18" charset="0"/>
              </a:rPr>
              <a:t>A scenario-driven, facilitated discussion-based exercise</a:t>
            </a:r>
          </a:p>
          <a:p>
            <a:r>
              <a:rPr lang="en-US" dirty="0">
                <a:latin typeface="Palatino Linotype" panose="02040502050505030304" pitchFamily="18" charset="0"/>
              </a:rPr>
              <a:t>The exercise is divided in </a:t>
            </a:r>
            <a:r>
              <a:rPr lang="en-US" dirty="0" smtClean="0">
                <a:latin typeface="Palatino Linotype" panose="02040502050505030304" pitchFamily="18" charset="0"/>
              </a:rPr>
              <a:t>four </a:t>
            </a:r>
            <a:r>
              <a:rPr lang="en-US" dirty="0">
                <a:latin typeface="Palatino Linotype" panose="02040502050505030304" pitchFamily="18" charset="0"/>
              </a:rPr>
              <a:t>modules:</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 </a:t>
            </a:r>
          </a:p>
          <a:p>
            <a:pPr lvl="2">
              <a:buFont typeface="Courier New" panose="02070309020205020404" pitchFamily="49" charset="0"/>
              <a:buChar char="o"/>
            </a:pPr>
            <a:r>
              <a:rPr lang="en-US" sz="2000" dirty="0">
                <a:latin typeface="Palatino Linotype" panose="02040502050505030304" pitchFamily="18" charset="0"/>
              </a:rPr>
              <a:t>Module 3: Response – Scenario Update #2 </a:t>
            </a:r>
          </a:p>
          <a:p>
            <a:pPr lvl="2">
              <a:buFont typeface="Courier New" panose="02070309020205020404" pitchFamily="49" charset="0"/>
              <a:buChar char="o"/>
            </a:pPr>
            <a:r>
              <a:rPr lang="en-US" sz="2000" dirty="0">
                <a:latin typeface="Palatino Linotype" panose="02040502050505030304" pitchFamily="18" charset="0"/>
              </a:rPr>
              <a:t>Module 4: Recovery  – Scenario Update #3 </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193817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Rules for Players</a:t>
            </a:r>
          </a:p>
        </p:txBody>
      </p:sp>
      <p:sp>
        <p:nvSpPr>
          <p:cNvPr id="5" name="Content Placeholder 4"/>
          <p:cNvSpPr>
            <a:spLocks noGrp="1"/>
          </p:cNvSpPr>
          <p:nvPr>
            <p:ph idx="1"/>
          </p:nvPr>
        </p:nvSpPr>
        <p:spPr>
          <a:xfrm>
            <a:off x="1190586" y="2536199"/>
            <a:ext cx="10058400" cy="4023360"/>
          </a:xfrm>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252140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2446020" y="2070100"/>
            <a:ext cx="7360920" cy="4787900"/>
          </a:xfrm>
        </p:spPr>
        <p:txBody>
          <a:bodyPr/>
          <a:lstStyle/>
          <a:p>
            <a:pPr>
              <a:lnSpc>
                <a:spcPct val="90000"/>
              </a:lnSpc>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a:t>
            </a:r>
            <a:r>
              <a:rPr lang="en-US" dirty="0" smtClean="0">
                <a:latin typeface="Palatino Linotype" panose="02040502050505030304" pitchFamily="18" charset="0"/>
              </a:rPr>
              <a:t>emergency. </a:t>
            </a:r>
          </a:p>
          <a:p>
            <a:pPr>
              <a:lnSpc>
                <a:spcPct val="90000"/>
              </a:lnSpc>
            </a:pPr>
            <a:r>
              <a:rPr lang="en-US" dirty="0" smtClean="0">
                <a:latin typeface="Palatino Linotype" panose="02040502050505030304" pitchFamily="18" charset="0"/>
              </a:rPr>
              <a:t>The </a:t>
            </a:r>
            <a:r>
              <a:rPr lang="en-US" dirty="0">
                <a:latin typeface="Palatino Linotype" panose="02040502050505030304" pitchFamily="18" charset="0"/>
              </a:rPr>
              <a:t>exercise will be an open dialogue. All ideas and input are welcome.</a:t>
            </a:r>
          </a:p>
          <a:p>
            <a:pPr>
              <a:lnSpc>
                <a:spcPct val="90000"/>
              </a:lnSpc>
            </a:pPr>
            <a:r>
              <a:rPr lang="en-US" dirty="0">
                <a:latin typeface="Palatino Linotype" panose="02040502050505030304" pitchFamily="18" charset="0"/>
              </a:rPr>
              <a:t>One 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606654419"/>
      </p:ext>
    </p:extLst>
  </p:cSld>
  <p:clrMapOvr>
    <a:masterClrMapping/>
  </p:clrMapOvr>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D8A3DE1-C02A-4F35-A211-2502EFA9C66E}"/>
</file>

<file path=customXml/itemProps2.xml><?xml version="1.0" encoding="utf-8"?>
<ds:datastoreItem xmlns:ds="http://schemas.openxmlformats.org/officeDocument/2006/customXml" ds:itemID="{E13F6A2E-680D-418E-B000-FCF4923A780E}"/>
</file>

<file path=customXml/itemProps3.xml><?xml version="1.0" encoding="utf-8"?>
<ds:datastoreItem xmlns:ds="http://schemas.openxmlformats.org/officeDocument/2006/customXml" ds:itemID="{3FBD9B3A-F801-49D5-A9F1-0A4436A2B449}"/>
</file>

<file path=docProps/app.xml><?xml version="1.0" encoding="utf-8"?>
<Properties xmlns="http://schemas.openxmlformats.org/officeDocument/2006/extended-properties" xmlns:vt="http://schemas.openxmlformats.org/officeDocument/2006/docPropsVTypes">
  <Template>Retrospect</Template>
  <TotalTime>3496</TotalTime>
  <Words>1524</Words>
  <Application>Microsoft Office PowerPoint</Application>
  <PresentationFormat>Widescreen</PresentationFormat>
  <Paragraphs>207</Paragraphs>
  <Slides>36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Arial</vt:lpstr>
      <vt:lpstr>Calibri</vt:lpstr>
      <vt:lpstr>Courier New</vt:lpstr>
      <vt:lpstr>Franklin Gothic Book</vt:lpstr>
      <vt:lpstr>Helvetica Neue Medium</vt:lpstr>
      <vt:lpstr>Palatino Linotype</vt:lpstr>
      <vt:lpstr>Retrospect</vt:lpstr>
      <vt:lpstr>Home Invasion in the Area </vt:lpstr>
      <vt:lpstr>Exercise Agenda</vt:lpstr>
      <vt:lpstr>Welcome and Introductions</vt:lpstr>
      <vt:lpstr>Exercise Goals</vt:lpstr>
      <vt:lpstr>Objectives and Core Capabilities</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Date:  Time:</vt:lpstr>
      <vt:lpstr>Scenario</vt:lpstr>
      <vt:lpstr>Scenario Background</vt:lpstr>
      <vt:lpstr>Scenario</vt:lpstr>
      <vt:lpstr>Discussion</vt:lpstr>
      <vt:lpstr>PowerPoint Presentation</vt:lpstr>
      <vt:lpstr>Module 2:  Response </vt:lpstr>
      <vt:lpstr>Date:  Time:</vt:lpstr>
      <vt:lpstr>Discussion</vt:lpstr>
      <vt:lpstr>Module 3:  Response - Scenario Update</vt:lpstr>
      <vt:lpstr>Date:  Time:</vt:lpstr>
      <vt:lpstr>Discussion</vt:lpstr>
      <vt:lpstr>Discussion</vt:lpstr>
      <vt:lpstr>Module 4:  Recovery</vt:lpstr>
      <vt:lpstr>Scenario Update</vt:lpstr>
      <vt:lpstr>Discussion</vt:lpstr>
      <vt:lpstr>Take 5 minutes to develop your media release and message to parents.</vt:lpstr>
      <vt:lpstr>Discussion</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76</cp:revision>
  <dcterms:created xsi:type="dcterms:W3CDTF">2019-06-01T18:47:12Z</dcterms:created>
  <dcterms:modified xsi:type="dcterms:W3CDTF">2019-08-26T15:59:24Z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