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5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19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903F312-FECB-436A-9742-D3F7057B9C2C}"/>
    <pc:docChg chg="modSld">
      <pc:chgData name="" userId="" providerId="" clId="Web-{B903F312-FECB-436A-9742-D3F7057B9C2C}" dt="2019-08-23T13:25:26.528" v="175" actId="1076"/>
      <pc:docMkLst>
        <pc:docMk/>
      </pc:docMkLst>
      <pc:sldChg chg="modSp">
        <pc:chgData name="" userId="" providerId="" clId="Web-{B903F312-FECB-436A-9742-D3F7057B9C2C}" dt="2019-08-23T13:17:22.992" v="8" actId="20577"/>
        <pc:sldMkLst>
          <pc:docMk/>
          <pc:sldMk cId="4223701591" sldId="275"/>
        </pc:sldMkLst>
        <pc:spChg chg="mod">
          <ac:chgData name="" userId="" providerId="" clId="Web-{B903F312-FECB-436A-9742-D3F7057B9C2C}" dt="2019-08-23T13:17:22.992" v="8" actId="20577"/>
          <ac:spMkLst>
            <pc:docMk/>
            <pc:sldMk cId="4223701591" sldId="275"/>
            <ac:spMk id="7171" creationId="{00000000-0000-0000-0000-000000000000}"/>
          </ac:spMkLst>
        </pc:spChg>
      </pc:sldChg>
      <pc:sldChg chg="modSp">
        <pc:chgData name="" userId="" providerId="" clId="Web-{B903F312-FECB-436A-9742-D3F7057B9C2C}" dt="2019-08-23T13:18:17.274" v="18" actId="20577"/>
        <pc:sldMkLst>
          <pc:docMk/>
          <pc:sldMk cId="3636573404" sldId="281"/>
        </pc:sldMkLst>
        <pc:spChg chg="mod">
          <ac:chgData name="" userId="" providerId="" clId="Web-{B903F312-FECB-436A-9742-D3F7057B9C2C}" dt="2019-08-23T13:18:17.274" v="18" actId="20577"/>
          <ac:spMkLst>
            <pc:docMk/>
            <pc:sldMk cId="3636573404" sldId="281"/>
            <ac:spMk id="2" creationId="{00000000-0000-0000-0000-000000000000}"/>
          </ac:spMkLst>
        </pc:spChg>
      </pc:sldChg>
      <pc:sldChg chg="modSp">
        <pc:chgData name="" userId="" providerId="" clId="Web-{B903F312-FECB-436A-9742-D3F7057B9C2C}" dt="2019-08-23T13:18:55.399" v="58" actId="20577"/>
        <pc:sldMkLst>
          <pc:docMk/>
          <pc:sldMk cId="3175359901" sldId="282"/>
        </pc:sldMkLst>
        <pc:spChg chg="mod">
          <ac:chgData name="" userId="" providerId="" clId="Web-{B903F312-FECB-436A-9742-D3F7057B9C2C}" dt="2019-08-23T13:18:55.399" v="58" actId="20577"/>
          <ac:spMkLst>
            <pc:docMk/>
            <pc:sldMk cId="3175359901" sldId="282"/>
            <ac:spMk id="3" creationId="{00000000-0000-0000-0000-000000000000}"/>
          </ac:spMkLst>
        </pc:spChg>
      </pc:sldChg>
      <pc:sldChg chg="modSp">
        <pc:chgData name="" userId="" providerId="" clId="Web-{B903F312-FECB-436A-9742-D3F7057B9C2C}" dt="2019-08-23T13:25:26.528" v="175" actId="1076"/>
        <pc:sldMkLst>
          <pc:docMk/>
          <pc:sldMk cId="581806178" sldId="288"/>
        </pc:sldMkLst>
        <pc:spChg chg="mod">
          <ac:chgData name="" userId="" providerId="" clId="Web-{B903F312-FECB-436A-9742-D3F7057B9C2C}" dt="2019-08-23T13:25:26.528" v="175" actId="1076"/>
          <ac:spMkLst>
            <pc:docMk/>
            <pc:sldMk cId="581806178" sldId="288"/>
            <ac:spMk id="3" creationId="{00000000-0000-0000-0000-000000000000}"/>
          </ac:spMkLst>
        </pc:spChg>
      </pc:sldChg>
      <pc:sldChg chg="modSp">
        <pc:chgData name="" userId="" providerId="" clId="Web-{B903F312-FECB-436A-9742-D3F7057B9C2C}" dt="2019-08-23T13:25:21.606" v="174" actId="1076"/>
        <pc:sldMkLst>
          <pc:docMk/>
          <pc:sldMk cId="781040402" sldId="289"/>
        </pc:sldMkLst>
        <pc:spChg chg="mod">
          <ac:chgData name="" userId="" providerId="" clId="Web-{B903F312-FECB-436A-9742-D3F7057B9C2C}" dt="2019-08-23T13:25:21.606" v="174" actId="1076"/>
          <ac:spMkLst>
            <pc:docMk/>
            <pc:sldMk cId="781040402" sldId="28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9</a:t>
            </a:fld>
            <a:endParaRPr lang="en-US" dirty="0"/>
          </a:p>
        </p:txBody>
      </p:sp>
    </p:spTree>
    <p:extLst>
      <p:ext uri="{BB962C8B-B14F-4D97-AF65-F5344CB8AC3E}">
        <p14:creationId xmlns:p14="http://schemas.microsoft.com/office/powerpoint/2010/main" val="3897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17</a:t>
            </a:fld>
            <a:endParaRPr lang="en-US" dirty="0"/>
          </a:p>
        </p:txBody>
      </p:sp>
    </p:spTree>
    <p:extLst>
      <p:ext uri="{BB962C8B-B14F-4D97-AF65-F5344CB8AC3E}">
        <p14:creationId xmlns:p14="http://schemas.microsoft.com/office/powerpoint/2010/main" val="113106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18</a:t>
            </a:fld>
            <a:endParaRPr lang="en-US" dirty="0"/>
          </a:p>
        </p:txBody>
      </p:sp>
    </p:spTree>
    <p:extLst>
      <p:ext uri="{BB962C8B-B14F-4D97-AF65-F5344CB8AC3E}">
        <p14:creationId xmlns:p14="http://schemas.microsoft.com/office/powerpoint/2010/main" val="930580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a:t>Click to edit Master title style</a:t>
            </a:r>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35015381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alatino Linotype" panose="02040502050505030304" pitchFamily="18" charset="0"/>
              </a:rPr>
              <a:t>Medical Emergency</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Tabletop Exercise</a:t>
            </a:r>
          </a:p>
        </p:txBody>
      </p:sp>
    </p:spTree>
    <p:extLst>
      <p:ext uri="{BB962C8B-B14F-4D97-AF65-F5344CB8AC3E}">
        <p14:creationId xmlns:p14="http://schemas.microsoft.com/office/powerpoint/2010/main" val="4642359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1097280" y="2351809"/>
            <a:ext cx="7360920" cy="4506191"/>
          </a:xfrm>
        </p:spPr>
        <p:txBody>
          <a:bodyPr/>
          <a:lstStyle/>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120851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Schedule</a:t>
            </a:r>
          </a:p>
        </p:txBody>
      </p:sp>
      <p:sp>
        <p:nvSpPr>
          <p:cNvPr id="5" name="Content Placeholder 4"/>
          <p:cNvSpPr>
            <a:spLocks noGrp="1"/>
          </p:cNvSpPr>
          <p:nvPr>
            <p:ph idx="1"/>
          </p:nvPr>
        </p:nvSpPr>
        <p:spPr>
          <a:xfrm>
            <a:off x="1097280" y="1737360"/>
            <a:ext cx="7360920" cy="5495636"/>
          </a:xfrm>
        </p:spPr>
        <p:txBody>
          <a:bodyPr/>
          <a:lstStyle/>
          <a:p>
            <a:endParaRPr lang="en-US" sz="1100" dirty="0">
              <a:latin typeface="Franklin Gothic Book" panose="020B0503020102020204" pitchFamily="34" charset="0"/>
            </a:endParaRPr>
          </a:p>
          <a:p>
            <a:r>
              <a:rPr lang="en-US" sz="1600" dirty="0">
                <a:latin typeface="Palatino Linotype" panose="02040502050505030304" pitchFamily="18" charset="0"/>
              </a:rPr>
              <a:t>Exercise Logistics and Set-up				</a:t>
            </a:r>
          </a:p>
          <a:p>
            <a:r>
              <a:rPr lang="en-US" sz="1600" dirty="0">
                <a:latin typeface="Palatino Linotype" panose="02040502050505030304" pitchFamily="18" charset="0"/>
              </a:rPr>
              <a:t>Registration				</a:t>
            </a:r>
          </a:p>
          <a:p>
            <a:r>
              <a:rPr lang="en-US" sz="1600" dirty="0">
                <a:latin typeface="Palatino Linotype" panose="02040502050505030304" pitchFamily="18" charset="0"/>
              </a:rPr>
              <a:t>Welcome and Introductions				</a:t>
            </a:r>
          </a:p>
          <a:p>
            <a:r>
              <a:rPr lang="en-US" sz="1600" dirty="0">
                <a:latin typeface="Palatino Linotype" panose="02040502050505030304" pitchFamily="18" charset="0"/>
              </a:rPr>
              <a:t>Exercise Overview					</a:t>
            </a:r>
          </a:p>
          <a:p>
            <a:r>
              <a:rPr lang="en-US" sz="1600" dirty="0">
                <a:latin typeface="Palatino Linotype" panose="02040502050505030304" pitchFamily="18" charset="0"/>
              </a:rPr>
              <a:t>Module 1: Initial Response – Scenario Background 		</a:t>
            </a:r>
          </a:p>
          <a:p>
            <a:r>
              <a:rPr lang="en-US" sz="1600" dirty="0">
                <a:latin typeface="Palatino Linotype" panose="02040502050505030304" pitchFamily="18" charset="0"/>
              </a:rPr>
              <a:t>Module 2: Response 				</a:t>
            </a:r>
          </a:p>
          <a:p>
            <a:r>
              <a:rPr lang="en-US" sz="1600" dirty="0">
                <a:latin typeface="Palatino Linotype" panose="02040502050505030304" pitchFamily="18" charset="0"/>
              </a:rPr>
              <a:t>Module 3: Recovery </a:t>
            </a:r>
          </a:p>
          <a:p>
            <a:r>
              <a:rPr lang="en-US" sz="1600" dirty="0">
                <a:latin typeface="Palatino Linotype" panose="02040502050505030304" pitchFamily="18" charset="0"/>
              </a:rPr>
              <a:t>Break					</a:t>
            </a:r>
          </a:p>
          <a:p>
            <a:r>
              <a:rPr lang="en-US" sz="1600" dirty="0">
                <a:latin typeface="Palatino Linotype" panose="02040502050505030304" pitchFamily="18" charset="0"/>
              </a:rPr>
              <a:t>Hot Wash					</a:t>
            </a:r>
          </a:p>
          <a:p>
            <a:r>
              <a:rPr lang="en-US" sz="1600" dirty="0">
                <a:latin typeface="Palatino Linotype" panose="02040502050505030304" pitchFamily="18" charset="0"/>
              </a:rPr>
              <a:t>Closing Comments					</a:t>
            </a:r>
          </a:p>
          <a:p>
            <a:r>
              <a:rPr lang="en-US" sz="1600" dirty="0">
                <a:latin typeface="Palatino Linotype" panose="02040502050505030304" pitchFamily="18" charset="0"/>
              </a:rPr>
              <a:t>Debrief </a:t>
            </a:r>
            <a:r>
              <a:rPr lang="en-US" sz="1600" dirty="0">
                <a:latin typeface="Franklin Gothic Book" panose="020B0503020102020204" pitchFamily="34" charset="0"/>
              </a:rPr>
              <a:t>	</a:t>
            </a:r>
            <a:r>
              <a:rPr lang="en-US" sz="1100" dirty="0">
                <a:latin typeface="Franklin Gothic Book" panose="020B0503020102020204" pitchFamily="34" charset="0"/>
              </a:rPr>
              <a:t>		</a:t>
            </a:r>
          </a:p>
          <a:p>
            <a:endParaRPr lang="en-US" dirty="0"/>
          </a:p>
        </p:txBody>
      </p:sp>
    </p:spTree>
    <p:extLst>
      <p:ext uri="{BB962C8B-B14F-4D97-AF65-F5344CB8AC3E}">
        <p14:creationId xmlns:p14="http://schemas.microsoft.com/office/powerpoint/2010/main" val="219357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1097280" y="2231312"/>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58444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1097280" y="2032000"/>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422428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alatino Linotype" panose="02040502050505030304" pitchFamily="18" charset="0"/>
              </a:rPr>
              <a:t>Module 1</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Initial Response: </a:t>
            </a:r>
          </a:p>
          <a:p>
            <a:r>
              <a:rPr lang="en-US" dirty="0">
                <a:latin typeface="Palatino Linotype" panose="02040502050505030304" pitchFamily="18" charset="0"/>
              </a:rPr>
              <a:t>Scenario Background</a:t>
            </a:r>
          </a:p>
        </p:txBody>
      </p:sp>
    </p:spTree>
    <p:extLst>
      <p:ext uri="{BB962C8B-B14F-4D97-AF65-F5344CB8AC3E}">
        <p14:creationId xmlns:p14="http://schemas.microsoft.com/office/powerpoint/2010/main" val="18359378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b="0" dirty="0">
                <a:latin typeface="Palatino Linotype" panose="02040502050505030304" pitchFamily="18" charset="0"/>
              </a:rPr>
              <a:t>Scenario</a:t>
            </a:r>
          </a:p>
        </p:txBody>
      </p:sp>
      <p:sp>
        <p:nvSpPr>
          <p:cNvPr id="7171" name="Rectangle 3"/>
          <p:cNvSpPr>
            <a:spLocks noGrp="1" noChangeArrowheads="1"/>
          </p:cNvSpPr>
          <p:nvPr>
            <p:ph type="body" idx="1"/>
          </p:nvPr>
        </p:nvSpPr>
        <p:spPr>
          <a:xfrm>
            <a:off x="1097280" y="2206964"/>
            <a:ext cx="7360920" cy="4070724"/>
          </a:xfrm>
        </p:spPr>
        <p:txBody>
          <a:bodyPr vert="horz" lIns="0" tIns="45720" rIns="0" bIns="45720" rtlCol="0" anchor="t">
            <a:normAutofit/>
          </a:bodyPr>
          <a:lstStyle/>
          <a:p>
            <a:pPr>
              <a:lnSpc>
                <a:spcPct val="90000"/>
              </a:lnSpc>
            </a:pPr>
            <a:r>
              <a:rPr lang="en-US" dirty="0" smtClean="0">
                <a:latin typeface="+mj-lt"/>
              </a:rPr>
              <a:t>A </a:t>
            </a:r>
            <a:r>
              <a:rPr lang="en-US" dirty="0">
                <a:latin typeface="+mj-lt"/>
              </a:rPr>
              <a:t>staff member runs into the nurse’s office and yells out that a student is unconscious in the gymnasium.</a:t>
            </a:r>
          </a:p>
          <a:p>
            <a:r>
              <a:rPr lang="en-US" dirty="0" smtClean="0">
                <a:latin typeface="+mj-lt"/>
              </a:rPr>
              <a:t>The </a:t>
            </a:r>
            <a:r>
              <a:rPr lang="en-US" dirty="0">
                <a:latin typeface="+mj-lt"/>
              </a:rPr>
              <a:t>staff member doesn’t know any details because she was not there when it happened. </a:t>
            </a:r>
          </a:p>
          <a:p>
            <a:pPr>
              <a:lnSpc>
                <a:spcPct val="90000"/>
              </a:lnSpc>
            </a:pPr>
            <a:r>
              <a:rPr lang="en-US" dirty="0">
                <a:latin typeface="+mj-lt"/>
              </a:rPr>
              <a:t>She did overhear someone say that they were playing volleyball and one student was hit in the head and fell to the floor. </a:t>
            </a:r>
          </a:p>
        </p:txBody>
      </p:sp>
    </p:spTree>
    <p:extLst>
      <p:ext uri="{BB962C8B-B14F-4D97-AF65-F5344CB8AC3E}">
        <p14:creationId xmlns:p14="http://schemas.microsoft.com/office/powerpoint/2010/main" val="422370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6" y="423450"/>
            <a:ext cx="6239435" cy="514350"/>
          </a:xfrm>
        </p:spPr>
        <p:txBody>
          <a:bodyPr>
            <a:normAutofit fontScale="90000"/>
          </a:bodyPr>
          <a:lstStyle/>
          <a:p>
            <a:endParaRPr lang="en-US" dirty="0">
              <a:latin typeface="Palatino Linotype" panose="02040502050505030304" pitchFamily="18" charset="0"/>
            </a:endParaRPr>
          </a:p>
        </p:txBody>
      </p:sp>
      <p:pic>
        <p:nvPicPr>
          <p:cNvPr id="5" name="Picture 4" descr="UH volleyball vs. Minnesota, Dec.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338" y="1762103"/>
            <a:ext cx="7342909" cy="4487333"/>
          </a:xfrm>
          <a:prstGeom prst="rect">
            <a:avLst/>
          </a:prstGeom>
        </p:spPr>
      </p:pic>
    </p:spTree>
    <p:extLst>
      <p:ext uri="{BB962C8B-B14F-4D97-AF65-F5344CB8AC3E}">
        <p14:creationId xmlns:p14="http://schemas.microsoft.com/office/powerpoint/2010/main" val="56834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2415540" y="1837944"/>
            <a:ext cx="7360920" cy="3953256"/>
          </a:xfrm>
        </p:spPr>
        <p:txBody>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Based on the information that you have and your current EOP,  what specific actions will you take? Why?</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are your immediate concerns?</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will be communicated and to whom?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When are parents/guardians notified?</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notifications must be made internally and externally?</a:t>
            </a:r>
          </a:p>
          <a:p>
            <a:pPr marL="0" indent="0">
              <a:buNone/>
            </a:pPr>
            <a:endParaRPr lang="en-US" dirty="0"/>
          </a:p>
        </p:txBody>
      </p:sp>
    </p:spTree>
    <p:extLst>
      <p:ext uri="{BB962C8B-B14F-4D97-AF65-F5344CB8AC3E}">
        <p14:creationId xmlns:p14="http://schemas.microsoft.com/office/powerpoint/2010/main" val="356340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2446020" y="2391938"/>
            <a:ext cx="7360920" cy="3953256"/>
          </a:xfrm>
        </p:spPr>
        <p:txBody>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233363" indent="-233363">
              <a:buFont typeface="Arial" panose="020B0604020202020204" pitchFamily="34" charset="0"/>
              <a:buChar char="•"/>
            </a:pPr>
            <a:r>
              <a:rPr lang="en-US" dirty="0">
                <a:latin typeface="Palatino Linotype" panose="02040502050505030304" pitchFamily="18" charset="0"/>
              </a:rPr>
              <a:t>How do you obtain situational awareness?</a:t>
            </a:r>
          </a:p>
          <a:p>
            <a:pPr marL="233363" indent="-233363">
              <a:buFont typeface="Arial" panose="020B0604020202020204" pitchFamily="34" charset="0"/>
              <a:buChar char="•"/>
            </a:pPr>
            <a:r>
              <a:rPr lang="en-US" dirty="0">
                <a:latin typeface="Palatino Linotype" panose="02040502050505030304" pitchFamily="18" charset="0"/>
              </a:rPr>
              <a:t>What are the initial actions of staff and students? </a:t>
            </a:r>
          </a:p>
          <a:p>
            <a:pPr marL="233363" indent="-233363">
              <a:buFont typeface="Arial" panose="020B0604020202020204" pitchFamily="34" charset="0"/>
              <a:buChar char="•"/>
            </a:pPr>
            <a:r>
              <a:rPr lang="en-US" dirty="0">
                <a:latin typeface="Palatino Linotype" panose="02040502050505030304" pitchFamily="18" charset="0"/>
              </a:rPr>
              <a:t>Who is in charge? </a:t>
            </a:r>
          </a:p>
          <a:p>
            <a:pPr marL="0" indent="0">
              <a:buNone/>
            </a:pPr>
            <a:endParaRPr lang="en-US" dirty="0"/>
          </a:p>
        </p:txBody>
      </p:sp>
    </p:spTree>
    <p:extLst>
      <p:ext uri="{BB962C8B-B14F-4D97-AF65-F5344CB8AC3E}">
        <p14:creationId xmlns:p14="http://schemas.microsoft.com/office/powerpoint/2010/main" val="411357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a:latin typeface="Palatino Linotype" panose="02040502050505030304" pitchFamily="18" charset="0"/>
              </a:rPr>
              <a:t>Module 2: </a:t>
            </a:r>
            <a:br>
              <a:rPr lang="en-US" dirty="0">
                <a:latin typeface="Palatino Linotype" panose="02040502050505030304" pitchFamily="18" charset="0"/>
              </a:rPr>
            </a:br>
            <a:r>
              <a:rPr lang="en-US" dirty="0">
                <a:latin typeface="Palatino Linotype" panose="02040502050505030304" pitchFamily="18" charset="0"/>
              </a:rPr>
              <a:t>Response </a:t>
            </a:r>
          </a:p>
        </p:txBody>
      </p:sp>
    </p:spTree>
    <p:extLst>
      <p:ext uri="{BB962C8B-B14F-4D97-AF65-F5344CB8AC3E}">
        <p14:creationId xmlns:p14="http://schemas.microsoft.com/office/powerpoint/2010/main" val="378281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Agenda</a:t>
            </a:r>
          </a:p>
        </p:txBody>
      </p:sp>
      <p:sp>
        <p:nvSpPr>
          <p:cNvPr id="3" name="Content Placeholder 2"/>
          <p:cNvSpPr>
            <a:spLocks noGrp="1"/>
          </p:cNvSpPr>
          <p:nvPr>
            <p:ph idx="1"/>
          </p:nvPr>
        </p:nvSpPr>
        <p:spPr>
          <a:xfrm>
            <a:off x="1097280" y="1928654"/>
            <a:ext cx="7360920" cy="6037061"/>
          </a:xfrm>
        </p:spPr>
        <p:txBody>
          <a:bodyPr/>
          <a:lstStyle/>
          <a:p>
            <a:pPr>
              <a:buSzPct val="142000"/>
            </a:pPr>
            <a:r>
              <a:rPr lang="en-US" sz="1200" dirty="0">
                <a:latin typeface="Palatino Linotype" panose="02040502050505030304" pitchFamily="18" charset="0"/>
              </a:rPr>
              <a:t>Welcome and Introductions</a:t>
            </a:r>
          </a:p>
          <a:p>
            <a:pPr lvl="1">
              <a:buSzPct val="142000"/>
            </a:pPr>
            <a:r>
              <a:rPr lang="en-US" sz="1200" dirty="0">
                <a:latin typeface="Palatino Linotype" panose="02040502050505030304" pitchFamily="18" charset="0"/>
              </a:rPr>
              <a:t>Housekeeping	</a:t>
            </a:r>
          </a:p>
          <a:p>
            <a:r>
              <a:rPr lang="en-US" sz="1200" dirty="0">
                <a:latin typeface="Palatino Linotype" panose="02040502050505030304" pitchFamily="18" charset="0"/>
              </a:rPr>
              <a:t>Exercise Overview</a:t>
            </a:r>
          </a:p>
          <a:p>
            <a:pPr lvl="1"/>
            <a:r>
              <a:rPr lang="en-US" sz="1200" dirty="0">
                <a:latin typeface="Palatino Linotype" panose="02040502050505030304" pitchFamily="18" charset="0"/>
              </a:rPr>
              <a:t>Goals                                                                    </a:t>
            </a:r>
          </a:p>
          <a:p>
            <a:pPr lvl="1"/>
            <a:r>
              <a:rPr lang="en-US" sz="1200" dirty="0">
                <a:latin typeface="Palatino Linotype" panose="02040502050505030304" pitchFamily="18" charset="0"/>
              </a:rPr>
              <a:t>Rules</a:t>
            </a:r>
          </a:p>
          <a:p>
            <a:pPr lvl="1"/>
            <a:r>
              <a:rPr lang="en-US" sz="1200" dirty="0">
                <a:latin typeface="Palatino Linotype" panose="02040502050505030304" pitchFamily="18" charset="0"/>
              </a:rPr>
              <a:t>Objectives/Core Capabilities                       </a:t>
            </a:r>
          </a:p>
          <a:p>
            <a:pPr lvl="1"/>
            <a:r>
              <a:rPr lang="en-US" sz="1200" dirty="0">
                <a:latin typeface="Palatino Linotype" panose="02040502050505030304" pitchFamily="18" charset="0"/>
              </a:rPr>
              <a:t> Assumptions and Artificialities</a:t>
            </a:r>
          </a:p>
          <a:p>
            <a:pPr lvl="1"/>
            <a:r>
              <a:rPr lang="en-US" sz="1200" dirty="0">
                <a:latin typeface="Palatino Linotype" panose="02040502050505030304" pitchFamily="18" charset="0"/>
              </a:rPr>
              <a:t>Roles and Responsibilities                       </a:t>
            </a:r>
          </a:p>
          <a:p>
            <a:pPr lvl="1"/>
            <a:r>
              <a:rPr lang="en-US" sz="1200" dirty="0">
                <a:latin typeface="Palatino Linotype" panose="02040502050505030304" pitchFamily="18" charset="0"/>
              </a:rPr>
              <a:t> Schedule</a:t>
            </a:r>
          </a:p>
          <a:p>
            <a:pPr lvl="1"/>
            <a:r>
              <a:rPr lang="en-US" sz="1200" dirty="0">
                <a:latin typeface="Palatino Linotype" panose="02040502050505030304" pitchFamily="18" charset="0"/>
              </a:rPr>
              <a:t>Structure</a:t>
            </a:r>
          </a:p>
          <a:p>
            <a:r>
              <a:rPr lang="en-US" sz="1200" dirty="0">
                <a:latin typeface="Palatino Linotype" panose="02040502050505030304" pitchFamily="18" charset="0"/>
              </a:rPr>
              <a:t>Scenario-Driven Exercise </a:t>
            </a:r>
          </a:p>
          <a:p>
            <a:pPr lvl="1"/>
            <a:r>
              <a:rPr lang="en-US" sz="1200" dirty="0">
                <a:latin typeface="Palatino Linotype" panose="02040502050505030304" pitchFamily="18" charset="0"/>
              </a:rPr>
              <a:t>Facilitated Discussion in Four Modules</a:t>
            </a:r>
          </a:p>
          <a:p>
            <a:r>
              <a:rPr lang="en-US" sz="1200" dirty="0">
                <a:latin typeface="Palatino Linotype" panose="02040502050505030304" pitchFamily="18" charset="0"/>
              </a:rPr>
              <a:t>Hot Wash </a:t>
            </a:r>
          </a:p>
          <a:p>
            <a:r>
              <a:rPr lang="en-US" sz="1200" dirty="0">
                <a:latin typeface="Palatino Linotype" panose="02040502050505030304" pitchFamily="18" charset="0"/>
              </a:rPr>
              <a:t>Closing Comments</a:t>
            </a:r>
          </a:p>
          <a:p>
            <a:r>
              <a:rPr lang="en-US" sz="1200" dirty="0"/>
              <a:t>Debrief </a:t>
            </a:r>
          </a:p>
          <a:p>
            <a:endParaRPr lang="en-US" sz="1200" dirty="0"/>
          </a:p>
        </p:txBody>
      </p:sp>
    </p:spTree>
    <p:extLst>
      <p:ext uri="{BB962C8B-B14F-4D97-AF65-F5344CB8AC3E}">
        <p14:creationId xmlns:p14="http://schemas.microsoft.com/office/powerpoint/2010/main" val="1579812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029478" y="2488747"/>
            <a:ext cx="7772400" cy="4937125"/>
          </a:xfrm>
        </p:spPr>
        <p:txBody>
          <a:bodyPr/>
          <a:lstStyle/>
          <a:p>
            <a:pPr>
              <a:lnSpc>
                <a:spcPct val="80000"/>
              </a:lnSpc>
            </a:pPr>
            <a:r>
              <a:rPr lang="en-US" dirty="0">
                <a:latin typeface="Palatino Linotype" panose="02040502050505030304" pitchFamily="18" charset="0"/>
              </a:rPr>
              <a:t>When you get to the gym you immediately find an unconscious student face down on the volleyball court. </a:t>
            </a:r>
          </a:p>
          <a:p>
            <a:pPr>
              <a:lnSpc>
                <a:spcPct val="80000"/>
              </a:lnSpc>
            </a:pPr>
            <a:r>
              <a:rPr lang="en-US" dirty="0">
                <a:latin typeface="Palatino Linotype" panose="02040502050505030304" pitchFamily="18" charset="0"/>
              </a:rPr>
              <a:t>You take the girl’s vitals and you find that her pulse is irregular and she has very shallow breathing. The other students who witnessed this event are </a:t>
            </a:r>
            <a:r>
              <a:rPr lang="en-US" dirty="0" smtClean="0">
                <a:latin typeface="Palatino Linotype" panose="02040502050505030304" pitchFamily="18" charset="0"/>
              </a:rPr>
              <a:t>upset</a:t>
            </a:r>
            <a:r>
              <a:rPr lang="en-US" dirty="0" smtClean="0">
                <a:latin typeface="Palatino Linotype" panose="02040502050505030304" pitchFamily="18" charset="0"/>
              </a:rPr>
              <a:t> </a:t>
            </a:r>
            <a:r>
              <a:rPr lang="en-US" dirty="0">
                <a:latin typeface="Palatino Linotype" panose="02040502050505030304" pitchFamily="18" charset="0"/>
              </a:rPr>
              <a:t>and wondering if she is dead. </a:t>
            </a:r>
          </a:p>
          <a:p>
            <a:pPr>
              <a:lnSpc>
                <a:spcPct val="80000"/>
              </a:lnSpc>
            </a:pPr>
            <a:r>
              <a:rPr lang="en-US" dirty="0">
                <a:latin typeface="Palatino Linotype" panose="02040502050505030304" pitchFamily="18" charset="0"/>
              </a:rPr>
              <a:t>You ask the gym teacher if she knows what happened and she </a:t>
            </a:r>
            <a:r>
              <a:rPr lang="en-US" dirty="0" smtClean="0">
                <a:latin typeface="Palatino Linotype" panose="02040502050505030304" pitchFamily="18" charset="0"/>
              </a:rPr>
              <a:t>says, “</a:t>
            </a:r>
            <a:r>
              <a:rPr lang="en-US" dirty="0">
                <a:latin typeface="Palatino Linotype" panose="02040502050505030304" pitchFamily="18" charset="0"/>
              </a:rPr>
              <a:t>She just fell to the ground. She didn’t get hit by the ball or another student, she just collapsed.” </a:t>
            </a:r>
          </a:p>
          <a:p>
            <a:pPr>
              <a:lnSpc>
                <a:spcPct val="80000"/>
              </a:lnSpc>
            </a:pPr>
            <a:r>
              <a:rPr lang="en-US" dirty="0">
                <a:latin typeface="Palatino Linotype" panose="02040502050505030304" pitchFamily="18" charset="0"/>
              </a:rPr>
              <a:t>You look directly at the gym teacher and tell her to call 9-1-1.</a:t>
            </a:r>
          </a:p>
        </p:txBody>
      </p:sp>
      <p:sp>
        <p:nvSpPr>
          <p:cNvPr id="2" name="Title 1"/>
          <p:cNvSpPr>
            <a:spLocks noGrp="1"/>
          </p:cNvSpPr>
          <p:nvPr>
            <p:ph type="title"/>
          </p:nvPr>
        </p:nvSpPr>
        <p:spPr/>
        <p:txBody>
          <a:bodyPr/>
          <a:lstStyle/>
          <a:p>
            <a:r>
              <a:rPr lang="en-US" dirty="0"/>
              <a:t>Scenario </a:t>
            </a:r>
          </a:p>
        </p:txBody>
      </p:sp>
    </p:spTree>
    <p:extLst>
      <p:ext uri="{BB962C8B-B14F-4D97-AF65-F5344CB8AC3E}">
        <p14:creationId xmlns:p14="http://schemas.microsoft.com/office/powerpoint/2010/main" val="96646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2415540" y="1362636"/>
            <a:ext cx="7360920" cy="4751293"/>
          </a:xfrm>
        </p:spPr>
        <p:txBody>
          <a:bodyPr/>
          <a:lstStyle/>
          <a:p>
            <a:pPr marL="194308" indent="0">
              <a:buNone/>
            </a:pPr>
            <a:endParaRPr lang="en-US" dirty="0">
              <a:latin typeface="Palatino Linotype" panose="02040502050505030304" pitchFamily="18"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p:txBody>
      </p:sp>
      <p:sp>
        <p:nvSpPr>
          <p:cNvPr id="2" name="Rectangle 1"/>
          <p:cNvSpPr/>
          <p:nvPr/>
        </p:nvSpPr>
        <p:spPr>
          <a:xfrm>
            <a:off x="1097280" y="2053849"/>
            <a:ext cx="7978587" cy="5016758"/>
          </a:xfrm>
          <a:prstGeom prst="rect">
            <a:avLst/>
          </a:prstGeom>
        </p:spPr>
        <p:txBody>
          <a:bodyPr wrap="square" anchor="t">
            <a:spAutoFit/>
          </a:bodyPr>
          <a:lstStyle/>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a:cs typeface="Arial"/>
              </a:rPr>
              <a:t>What </a:t>
            </a:r>
            <a:r>
              <a:rPr lang="en-US" sz="2000" u="sng" dirty="0">
                <a:solidFill>
                  <a:srgbClr val="507372"/>
                </a:solidFill>
                <a:latin typeface="Palatino Linotype"/>
                <a:cs typeface="Arial"/>
              </a:rPr>
              <a:t>immediate</a:t>
            </a:r>
            <a:r>
              <a:rPr lang="en-US" sz="2000" dirty="0">
                <a:solidFill>
                  <a:srgbClr val="507372"/>
                </a:solidFill>
                <a:latin typeface="Palatino Linotype"/>
                <a:cs typeface="Arial"/>
              </a:rPr>
              <a:t> actions do you?  </a:t>
            </a:r>
            <a:endParaRPr lang="en-US" sz="2000" dirty="0">
              <a:solidFill>
                <a:srgbClr val="507372"/>
              </a:solidFill>
              <a:latin typeface="Palatino Linotype" panose="02040502050505030304" pitchFamily="18" charset="0"/>
              <a:cs typeface="Arial" panose="020B0604020202020204" pitchFamily="34" charset="0"/>
            </a:endParaRPr>
          </a:p>
          <a:p>
            <a:pPr marL="342900" indent="-342900">
              <a:buSzPct val="171000"/>
              <a:buFont typeface="Arial" panose="020B0604020202020204" pitchFamily="34" charset="0"/>
              <a:buChar char="•"/>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panose="02040502050505030304" pitchFamily="18" charset="0"/>
                <a:cs typeface="Arial" panose="020B0604020202020204" pitchFamily="34" charset="0"/>
              </a:rPr>
              <a:t>How do you ensure life safety at this point?</a:t>
            </a:r>
          </a:p>
          <a:p>
            <a:pPr>
              <a:buSzPct val="171000"/>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panose="02040502050505030304" pitchFamily="18" charset="0"/>
                <a:cs typeface="Arial" panose="020B0604020202020204" pitchFamily="34" charset="0"/>
              </a:rPr>
              <a:t>How will you handle the other students in the gym class who are witnessing these events unfold?</a:t>
            </a:r>
          </a:p>
          <a:p>
            <a:pPr>
              <a:buSzPct val="171000"/>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panose="02040502050505030304" pitchFamily="18" charset="0"/>
                <a:cs typeface="Arial" panose="020B0604020202020204" pitchFamily="34" charset="0"/>
              </a:rPr>
              <a:t>Based on the response action chosen, what are your concerns?</a:t>
            </a:r>
          </a:p>
          <a:p>
            <a:pPr>
              <a:buSzPct val="171000"/>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panose="02040502050505030304" pitchFamily="18" charset="0"/>
                <a:cs typeface="Arial" panose="020B0604020202020204" pitchFamily="34" charset="0"/>
              </a:rPr>
              <a:t>For what contingencies must you plan?</a:t>
            </a:r>
          </a:p>
          <a:p>
            <a:pPr>
              <a:buSzPct val="171000"/>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panose="02040502050505030304" pitchFamily="18" charset="0"/>
                <a:cs typeface="Arial" panose="020B0604020202020204" pitchFamily="34" charset="0"/>
              </a:rPr>
              <a:t>What notification systems do you have in place? How do you activate them?</a:t>
            </a:r>
          </a:p>
          <a:p>
            <a:endParaRPr lang="en-US" sz="2000" dirty="0">
              <a:solidFill>
                <a:srgbClr val="507372"/>
              </a:solidFill>
              <a:latin typeface="Palatino Linotype" panose="02040502050505030304" pitchFamily="18" charset="0"/>
              <a:cs typeface="Arial" panose="020B0604020202020204" pitchFamily="34" charset="0"/>
            </a:endParaRPr>
          </a:p>
          <a:p>
            <a:pPr marL="342900" indent="-342900">
              <a:buFont typeface="Arial" panose="020B0604020202020204" pitchFamily="34" charset="0"/>
              <a:buChar char="•"/>
            </a:pPr>
            <a:endParaRPr lang="en-US" sz="2000" dirty="0">
              <a:solidFill>
                <a:srgbClr val="507372"/>
              </a:solidFill>
              <a:latin typeface="Palatino Linotype" panose="02040502050505030304" pitchFamily="18" charset="0"/>
              <a:cs typeface="Arial" panose="020B0604020202020204" pitchFamily="34" charset="0"/>
            </a:endParaRPr>
          </a:p>
          <a:p>
            <a:pPr marL="308607" lvl="1"/>
            <a:endParaRPr lang="en-US" sz="2000" dirty="0">
              <a:solidFill>
                <a:srgbClr val="507372"/>
              </a:solidFill>
              <a:latin typeface="Palatino Linotype" panose="02040502050505030304" pitchFamily="18" charset="0"/>
              <a:cs typeface="Arial" panose="020B0604020202020204" pitchFamily="34" charset="0"/>
            </a:endParaRPr>
          </a:p>
        </p:txBody>
      </p:sp>
    </p:spTree>
    <p:extLst>
      <p:ext uri="{BB962C8B-B14F-4D97-AF65-F5344CB8AC3E}">
        <p14:creationId xmlns:p14="http://schemas.microsoft.com/office/powerpoint/2010/main" val="363657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2834640"/>
            <a:ext cx="10058400" cy="4023360"/>
          </a:xfrm>
        </p:spPr>
        <p:txBody>
          <a:bodyPr vert="horz" lIns="0" tIns="45720" rIns="0" bIns="45720" rtlCol="0" anchor="t">
            <a:normAutofit/>
          </a:bodyPr>
          <a:lstStyle/>
          <a:p>
            <a:pPr marL="342900" indent="-342900">
              <a:buFont typeface="Arial" panose="020B0604020202020204" pitchFamily="34" charset="0"/>
              <a:buChar char="•"/>
            </a:pPr>
            <a:r>
              <a:rPr lang="en-US" dirty="0">
                <a:solidFill>
                  <a:srgbClr val="507372"/>
                </a:solidFill>
                <a:latin typeface="Palatino Linotype"/>
                <a:cs typeface="Arial"/>
              </a:rPr>
              <a:t>Who will be coordinating with EMS as they are arriving at your school?</a:t>
            </a:r>
          </a:p>
          <a:p>
            <a:pPr marL="342900" indent="-342900">
              <a:buFont typeface="Arial" panose="020B0604020202020204" pitchFamily="34" charset="0"/>
              <a:buChar char="•"/>
            </a:pPr>
            <a:r>
              <a:rPr lang="en-US" dirty="0">
                <a:solidFill>
                  <a:srgbClr val="507372"/>
                </a:solidFill>
                <a:latin typeface="Palatino Linotype"/>
                <a:cs typeface="Arial"/>
              </a:rPr>
              <a:t>Who within the school and the district will be notified and when will the notification take place?</a:t>
            </a:r>
            <a:endParaRPr lang="en-US" dirty="0">
              <a:latin typeface="Palatino Linotype"/>
              <a:cs typeface="Arial"/>
            </a:endParaRPr>
          </a:p>
          <a:p>
            <a:pPr marL="342900" indent="-3429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What medical records do you have on file? Are they accessible and if so, to whom?</a:t>
            </a:r>
          </a:p>
          <a:p>
            <a:endParaRPr lang="en-US" dirty="0"/>
          </a:p>
        </p:txBody>
      </p:sp>
    </p:spTree>
    <p:extLst>
      <p:ext uri="{BB962C8B-B14F-4D97-AF65-F5344CB8AC3E}">
        <p14:creationId xmlns:p14="http://schemas.microsoft.com/office/powerpoint/2010/main" val="317535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4000500"/>
          </a:xfrm>
        </p:spPr>
        <p:txBody>
          <a:bodyPr/>
          <a:lstStyle/>
          <a:p>
            <a:r>
              <a:rPr lang="en-US" dirty="0">
                <a:latin typeface="Palatino Linotype" panose="02040502050505030304" pitchFamily="18" charset="0"/>
              </a:rPr>
              <a:t>Module 3:</a:t>
            </a:r>
            <a:br>
              <a:rPr lang="en-US" dirty="0">
                <a:latin typeface="Palatino Linotype" panose="02040502050505030304" pitchFamily="18" charset="0"/>
              </a:rPr>
            </a:br>
            <a:r>
              <a:rPr lang="en-US" dirty="0">
                <a:latin typeface="Palatino Linotype" panose="02040502050505030304" pitchFamily="18" charset="0"/>
              </a:rPr>
              <a:t> Response -</a:t>
            </a:r>
            <a:br>
              <a:rPr lang="en-US" dirty="0">
                <a:latin typeface="Palatino Linotype" panose="02040502050505030304" pitchFamily="18" charset="0"/>
              </a:rPr>
            </a:br>
            <a:r>
              <a:rPr lang="en-US" dirty="0">
                <a:latin typeface="Palatino Linotype" panose="02040502050505030304" pitchFamily="18" charset="0"/>
              </a:rPr>
              <a:t>Scenario Update</a:t>
            </a:r>
          </a:p>
        </p:txBody>
      </p:sp>
    </p:spTree>
    <p:extLst>
      <p:ext uri="{BB962C8B-B14F-4D97-AF65-F5344CB8AC3E}">
        <p14:creationId xmlns:p14="http://schemas.microsoft.com/office/powerpoint/2010/main" val="4175334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dirty="0">
                <a:latin typeface="Palatino Linotype" panose="02040502050505030304" pitchFamily="18" charset="0"/>
              </a:rPr>
              <a:t>Scenario Update </a:t>
            </a:r>
            <a:r>
              <a:rPr lang="en-US" sz="3200" dirty="0">
                <a:latin typeface="Palatino Linotype" panose="02040502050505030304" pitchFamily="18" charset="0"/>
              </a:rPr>
              <a:t>		</a:t>
            </a:r>
          </a:p>
        </p:txBody>
      </p:sp>
      <p:sp>
        <p:nvSpPr>
          <p:cNvPr id="11267" name="Rectangle 3"/>
          <p:cNvSpPr>
            <a:spLocks noGrp="1" noChangeArrowheads="1"/>
          </p:cNvSpPr>
          <p:nvPr>
            <p:ph type="body" idx="1"/>
          </p:nvPr>
        </p:nvSpPr>
        <p:spPr>
          <a:xfrm>
            <a:off x="1097280" y="2229569"/>
            <a:ext cx="7360920" cy="4127500"/>
          </a:xfrm>
        </p:spPr>
        <p:txBody>
          <a:bodyPr/>
          <a:lstStyle/>
          <a:p>
            <a:r>
              <a:rPr lang="en-US" dirty="0">
                <a:latin typeface="Palatino Linotype" panose="02040502050505030304" pitchFamily="18" charset="0"/>
              </a:rPr>
              <a:t>You send two staff members to the physical education  office for an AED (automated external defibrillator) and an oxygen tank. The school nurse has also been summoned.</a:t>
            </a:r>
          </a:p>
          <a:p>
            <a:r>
              <a:rPr lang="en-US" dirty="0">
                <a:latin typeface="Palatino Linotype" panose="02040502050505030304" pitchFamily="18" charset="0"/>
              </a:rPr>
              <a:t>Another staff member arrives and tells you that they have notified the student’s mother and learned that she is allergic to peanuts and penicillin. </a:t>
            </a:r>
          </a:p>
          <a:p>
            <a:r>
              <a:rPr lang="en-US" dirty="0">
                <a:latin typeface="Palatino Linotype" panose="02040502050505030304" pitchFamily="18" charset="0"/>
              </a:rPr>
              <a:t>EMS arrives and transports the student to a local hospital.</a:t>
            </a:r>
          </a:p>
        </p:txBody>
      </p:sp>
      <p:pic>
        <p:nvPicPr>
          <p:cNvPr id="3" name="Picture 2" descr="Paramedic - Wikipedia"/>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98581" y="2930049"/>
            <a:ext cx="3334327" cy="2082468"/>
          </a:xfrm>
          <a:prstGeom prst="rect">
            <a:avLst/>
          </a:prstGeom>
        </p:spPr>
      </p:pic>
    </p:spTree>
    <p:extLst>
      <p:ext uri="{BB962C8B-B14F-4D97-AF65-F5344CB8AC3E}">
        <p14:creationId xmlns:p14="http://schemas.microsoft.com/office/powerpoint/2010/main" val="1489358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1097280" y="2647725"/>
            <a:ext cx="7360920" cy="5351318"/>
          </a:xfrm>
        </p:spPr>
        <p:txBody>
          <a:bodyPr/>
          <a:lstStyle/>
          <a:p>
            <a:pPr marL="288925" indent="-288925">
              <a:buFont typeface="Arial" panose="020B0604020202020204" pitchFamily="34" charset="0"/>
              <a:buChar char="•"/>
            </a:pPr>
            <a:r>
              <a:rPr lang="en-US" dirty="0">
                <a:latin typeface="Palatino Linotype" panose="02040502050505030304" pitchFamily="18" charset="0"/>
              </a:rPr>
              <a:t>What are the internal notification procedures for the school during  a situation like this? </a:t>
            </a:r>
          </a:p>
          <a:p>
            <a:pPr marL="288925" indent="-288925">
              <a:buFont typeface="Arial" panose="020B0604020202020204" pitchFamily="34" charset="0"/>
              <a:buChar char="•"/>
            </a:pPr>
            <a:r>
              <a:rPr lang="en-US" dirty="0">
                <a:latin typeface="Palatino Linotype" panose="02040502050505030304" pitchFamily="18" charset="0"/>
              </a:rPr>
              <a:t>What can staff do to assist the students who are visibly upset? </a:t>
            </a:r>
          </a:p>
          <a:p>
            <a:pPr marL="288925" indent="-288925">
              <a:buFont typeface="Arial" panose="020B0604020202020204" pitchFamily="34" charset="0"/>
              <a:buChar char="•"/>
            </a:pPr>
            <a:r>
              <a:rPr lang="en-US" dirty="0">
                <a:latin typeface="Palatino Linotype" panose="02040502050505030304" pitchFamily="18" charset="0"/>
              </a:rPr>
              <a:t>Will someone accompany the student to the hospital?</a:t>
            </a:r>
          </a:p>
          <a:p>
            <a:pPr marL="288925" indent="-288925">
              <a:buFont typeface="Arial" panose="020B0604020202020204" pitchFamily="34" charset="0"/>
              <a:buChar char="•"/>
            </a:pPr>
            <a:r>
              <a:rPr lang="en-US" dirty="0">
                <a:latin typeface="Palatino Linotype" panose="02040502050505030304" pitchFamily="18" charset="0"/>
              </a:rPr>
              <a:t>Will there be continued communication with the student’s family and if so who will do that?</a:t>
            </a:r>
          </a:p>
          <a:p>
            <a:pPr marL="194308" indent="0">
              <a:buNone/>
            </a:pPr>
            <a:endParaRPr lang="en-US" dirty="0">
              <a:latin typeface="Palatino Linotype" panose="02040502050505030304" pitchFamily="18" charset="0"/>
            </a:endParaRPr>
          </a:p>
          <a:p>
            <a:pPr marL="194308" indent="0">
              <a:buNone/>
            </a:pPr>
            <a:endParaRPr lang="en-US" dirty="0"/>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2541924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a:latin typeface="Palatino Linotype" panose="02040502050505030304" pitchFamily="18" charset="0"/>
              </a:rPr>
              <a:t>Module 4: </a:t>
            </a:r>
            <a:br>
              <a:rPr lang="en-US" dirty="0">
                <a:latin typeface="Palatino Linotype" panose="02040502050505030304" pitchFamily="18" charset="0"/>
              </a:rPr>
            </a:br>
            <a:r>
              <a:rPr lang="en-US" dirty="0">
                <a:latin typeface="Palatino Linotype" panose="02040502050505030304" pitchFamily="18" charset="0"/>
              </a:rPr>
              <a:t>Recovery</a:t>
            </a:r>
          </a:p>
        </p:txBody>
      </p:sp>
    </p:spTree>
    <p:extLst>
      <p:ext uri="{BB962C8B-B14F-4D97-AF65-F5344CB8AC3E}">
        <p14:creationId xmlns:p14="http://schemas.microsoft.com/office/powerpoint/2010/main" val="1352683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3" name="Content Placeholder 2"/>
          <p:cNvSpPr>
            <a:spLocks noGrp="1"/>
          </p:cNvSpPr>
          <p:nvPr>
            <p:ph idx="1"/>
          </p:nvPr>
        </p:nvSpPr>
        <p:spPr/>
        <p:txBody>
          <a:bodyPr/>
          <a:lstStyle/>
          <a:p>
            <a:endParaRPr lang="en-US" dirty="0">
              <a:latin typeface="Palatino Linotype" panose="02040502050505030304" pitchFamily="18" charset="0"/>
            </a:endParaRPr>
          </a:p>
          <a:p>
            <a:r>
              <a:rPr lang="en-US" dirty="0">
                <a:latin typeface="Palatino Linotype" panose="02040502050505030304" pitchFamily="18" charset="0"/>
              </a:rPr>
              <a:t>School official’s update you; the student suffered a heart attack and was pronounced dead on arrival at the hospital.</a:t>
            </a:r>
          </a:p>
          <a:p>
            <a:pPr marL="194308" indent="0">
              <a:buNone/>
            </a:pPr>
            <a:r>
              <a:rPr lang="en-US" dirty="0">
                <a:latin typeface="Palatino Linotype" panose="02040502050505030304" pitchFamily="18" charset="0"/>
              </a:rPr>
              <a:t> </a:t>
            </a: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2129575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3" name="Content Placeholder 2"/>
          <p:cNvSpPr>
            <a:spLocks noGrp="1"/>
          </p:cNvSpPr>
          <p:nvPr>
            <p:ph idx="1"/>
          </p:nvPr>
        </p:nvSpPr>
        <p:spPr>
          <a:xfrm>
            <a:off x="1178923" y="2263503"/>
            <a:ext cx="7360920" cy="6881668"/>
          </a:xfrm>
        </p:spPr>
        <p:txBody>
          <a:bodyPr vert="horz" lIns="0" tIns="45720" rIns="0" bIns="45720" rtlCol="0" anchor="t">
            <a:normAutofit/>
          </a:bodyPr>
          <a:lstStyle/>
          <a:p>
            <a:pPr marL="233363" indent="-233363">
              <a:buFont typeface="Arial" panose="020B0604020202020204" pitchFamily="34" charset="0"/>
              <a:buChar char="•"/>
            </a:pPr>
            <a:r>
              <a:rPr lang="en-US" dirty="0">
                <a:latin typeface="Palatino Linotype" panose="02040502050505030304" pitchFamily="18" charset="0"/>
              </a:rPr>
              <a:t>How will your crisis team deal with this tragic event? </a:t>
            </a:r>
          </a:p>
          <a:p>
            <a:pPr marL="233363" indent="-233363">
              <a:buFont typeface="Arial" panose="020B0604020202020204" pitchFamily="34" charset="0"/>
              <a:buChar char="•"/>
            </a:pPr>
            <a:r>
              <a:rPr lang="en-US" dirty="0">
                <a:latin typeface="Palatino Linotype" panose="02040502050505030304" pitchFamily="18" charset="0"/>
              </a:rPr>
              <a:t>What next steps will be taken for long-term recovery and how will this incident affect future crisis planning for the school?</a:t>
            </a:r>
          </a:p>
          <a:p>
            <a:pPr marL="233363" indent="-233363">
              <a:buFont typeface="Arial" panose="020B0604020202020204" pitchFamily="34" charset="0"/>
              <a:buChar char="•"/>
            </a:pPr>
            <a:r>
              <a:rPr lang="en-US" dirty="0">
                <a:latin typeface="Palatino Linotype" panose="02040502050505030304" pitchFamily="18" charset="0"/>
              </a:rPr>
              <a:t>Does your school have crisis counselors or mental health professionals on staff?  Does your school have a relationship with community mental health organizations that are prepared to assist your school in a situation like this?</a:t>
            </a:r>
          </a:p>
          <a:p>
            <a:pPr marL="233363" indent="-233363">
              <a:buFont typeface="Arial" panose="020B0604020202020204" pitchFamily="34" charset="0"/>
              <a:buChar char="•"/>
            </a:pPr>
            <a:r>
              <a:rPr lang="en-US" dirty="0">
                <a:latin typeface="+mj-lt"/>
              </a:rPr>
              <a:t>What is the procedure for notifying the community? Detail how this will occur and who will be responsible for the communication?</a:t>
            </a:r>
          </a:p>
          <a:p>
            <a:pPr marL="194308" indent="0">
              <a:buNone/>
            </a:pPr>
            <a:endParaRPr lang="en-US" dirty="0"/>
          </a:p>
        </p:txBody>
      </p:sp>
    </p:spTree>
    <p:extLst>
      <p:ext uri="{BB962C8B-B14F-4D97-AF65-F5344CB8AC3E}">
        <p14:creationId xmlns:p14="http://schemas.microsoft.com/office/powerpoint/2010/main" val="58180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15137"/>
            <a:ext cx="7360920" cy="6881668"/>
          </a:xfrm>
        </p:spPr>
        <p:txBody>
          <a:bodyPr vert="horz" lIns="0" tIns="45720" rIns="0" bIns="45720" rtlCol="0" anchor="t">
            <a:normAutofit/>
          </a:bodyPr>
          <a:lstStyle/>
          <a:p>
            <a:pPr marL="288925" indent="-288925">
              <a:buFont typeface="Arial" panose="020B0604020202020204" pitchFamily="34" charset="0"/>
              <a:buChar char="•"/>
            </a:pPr>
            <a:r>
              <a:rPr lang="en-US" dirty="0">
                <a:latin typeface="+mj-lt"/>
              </a:rPr>
              <a:t>Are you aware of any resources on the Vermont School </a:t>
            </a:r>
            <a:r>
              <a:rPr lang="en-US" dirty="0" smtClean="0">
                <a:latin typeface="+mj-lt"/>
              </a:rPr>
              <a:t>Safety </a:t>
            </a:r>
            <a:r>
              <a:rPr lang="en-US" dirty="0">
                <a:latin typeface="+mj-lt"/>
              </a:rPr>
              <a:t>C</a:t>
            </a:r>
            <a:r>
              <a:rPr lang="en-US" dirty="0" smtClean="0">
                <a:latin typeface="+mj-lt"/>
              </a:rPr>
              <a:t>enter's </a:t>
            </a:r>
            <a:r>
              <a:rPr lang="en-US" dirty="0">
                <a:latin typeface="+mj-lt"/>
              </a:rPr>
              <a:t>web site that might assist you in managing a critical incident like this at your school?</a:t>
            </a:r>
          </a:p>
          <a:p>
            <a:pPr marL="288925" indent="-288925">
              <a:buFont typeface="Arial" panose="020B0604020202020204" pitchFamily="34" charset="0"/>
              <a:buChar char="•"/>
            </a:pPr>
            <a:r>
              <a:rPr lang="en-US" dirty="0">
                <a:latin typeface="+mj-lt"/>
              </a:rPr>
              <a:t>When will school resume? </a:t>
            </a:r>
            <a:endParaRPr lang="en-US" dirty="0"/>
          </a:p>
          <a:p>
            <a:pPr marL="288925" indent="-288925">
              <a:buFont typeface="Arial" panose="020B0604020202020204" pitchFamily="34" charset="0"/>
              <a:buChar char="•"/>
            </a:pPr>
            <a:r>
              <a:rPr lang="en-US" dirty="0">
                <a:latin typeface="+mj-lt"/>
              </a:rPr>
              <a:t>What kinds of messaging are we providing families? </a:t>
            </a:r>
          </a:p>
          <a:p>
            <a:pPr marL="288925" lvl="1" indent="-288925"/>
            <a:r>
              <a:rPr lang="en-US" dirty="0">
                <a:latin typeface="+mj-lt"/>
              </a:rPr>
              <a:t>Take 5 minutes to work with your team to develop this message.</a:t>
            </a:r>
          </a:p>
          <a:p>
            <a:pPr marL="288925" indent="-288925">
              <a:buFont typeface="Arial" panose="020B0604020202020204" pitchFamily="34" charset="0"/>
              <a:buChar char="•"/>
            </a:pPr>
            <a:r>
              <a:rPr lang="en-US" dirty="0">
                <a:latin typeface="+mj-lt"/>
              </a:rPr>
              <a:t>What support will the school provide to the student’s family?</a:t>
            </a:r>
          </a:p>
          <a:p>
            <a:pPr marL="288925" indent="-288925">
              <a:buFont typeface="Arial" panose="020B0604020202020204" pitchFamily="34" charset="0"/>
              <a:buChar char="•"/>
            </a:pPr>
            <a:r>
              <a:rPr lang="en-US" dirty="0" smtClean="0">
                <a:latin typeface="+mj-lt"/>
              </a:rPr>
              <a:t>What </a:t>
            </a:r>
            <a:r>
              <a:rPr lang="en-US" dirty="0">
                <a:latin typeface="+mj-lt"/>
              </a:rPr>
              <a:t>types of long term counseling services and grief care will be provided to the school community? </a:t>
            </a:r>
          </a:p>
          <a:p>
            <a:pPr marL="288925" indent="-288925">
              <a:buFont typeface="Arial" panose="020B0604020202020204" pitchFamily="34" charset="0"/>
              <a:buChar char="•"/>
            </a:pPr>
            <a:r>
              <a:rPr lang="en-US" dirty="0">
                <a:latin typeface="+mj-lt"/>
              </a:rPr>
              <a:t>Who from the school is the representative that talks with the media? </a:t>
            </a:r>
            <a:endParaRPr lang="en-US" dirty="0">
              <a:ea typeface="+mn-lt"/>
              <a:cs typeface="+mn-lt"/>
            </a:endParaRPr>
          </a:p>
          <a:p>
            <a:pPr marL="288925" indent="-288925">
              <a:buFont typeface="Arial" panose="020B0604020202020204" pitchFamily="34" charset="0"/>
              <a:buChar char="•"/>
            </a:pPr>
            <a:r>
              <a:rPr lang="en-US" dirty="0">
                <a:latin typeface="+mj-lt"/>
              </a:rPr>
              <a:t>What are the procedures for this? </a:t>
            </a:r>
            <a:endParaRPr lang="en-US" dirty="0">
              <a:ea typeface="+mn-lt"/>
              <a:cs typeface="+mn-lt"/>
            </a:endParaRPr>
          </a:p>
          <a:p>
            <a:pPr>
              <a:buFont typeface="Calibri"/>
              <a:buChar char=" "/>
            </a:pPr>
            <a:endParaRPr lang="en-US" dirty="0">
              <a:ea typeface="+mn-lt"/>
              <a:cs typeface="+mn-lt"/>
            </a:endParaRPr>
          </a:p>
          <a:p>
            <a:pPr marL="193675" indent="0">
              <a:buNone/>
            </a:pPr>
            <a:endParaRPr lang="en-US" dirty="0">
              <a:latin typeface="+mj-lt"/>
            </a:endParaRPr>
          </a:p>
          <a:p>
            <a:pPr marL="194308" indent="0">
              <a:buNone/>
            </a:pPr>
            <a:endParaRPr lang="en-US" dirty="0"/>
          </a:p>
        </p:txBody>
      </p:sp>
    </p:spTree>
    <p:extLst>
      <p:ext uri="{BB962C8B-B14F-4D97-AF65-F5344CB8AC3E}">
        <p14:creationId xmlns:p14="http://schemas.microsoft.com/office/powerpoint/2010/main" val="78104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Welcome and Introductions</a:t>
            </a:r>
          </a:p>
        </p:txBody>
      </p:sp>
      <p:sp>
        <p:nvSpPr>
          <p:cNvPr id="3" name="Content Placeholder 2"/>
          <p:cNvSpPr>
            <a:spLocks noGrp="1"/>
          </p:cNvSpPr>
          <p:nvPr>
            <p:ph idx="1"/>
          </p:nvPr>
        </p:nvSpPr>
        <p:spPr>
          <a:xfrm>
            <a:off x="1097280" y="1934903"/>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p:txBody>
      </p:sp>
      <p:pic>
        <p:nvPicPr>
          <p:cNvPr id="5" name="Picture 4" descr="lecture | 3d human give a lecture behind a podiu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831" y="1934903"/>
            <a:ext cx="4406900" cy="4394200"/>
          </a:xfrm>
          <a:prstGeom prst="rect">
            <a:avLst/>
          </a:prstGeom>
        </p:spPr>
      </p:pic>
    </p:spTree>
    <p:extLst>
      <p:ext uri="{BB962C8B-B14F-4D97-AF65-F5344CB8AC3E}">
        <p14:creationId xmlns:p14="http://schemas.microsoft.com/office/powerpoint/2010/main" val="484667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1097280" y="1841052"/>
            <a:ext cx="7360920" cy="4931064"/>
          </a:xfrm>
        </p:spPr>
        <p:txBody>
          <a:bodyPr/>
          <a:lstStyle/>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Did this exercise increase awareness of your school’s ability to handle a severe medical emergency and the immediate and long term actions that need to take place?  How?</a:t>
            </a:r>
          </a:p>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Do you feel prepared for a situation like this both from a procedural standpoint as well as an equipment standpoint?</a:t>
            </a:r>
          </a:p>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Will this exercise provide useful information for continued emergency operations planning? If so, how?</a:t>
            </a:r>
          </a:p>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What action steps need to be taken at this point?  Are there changes that need to be made to your EOP as it relates to response to medical emergencies?  </a:t>
            </a:r>
          </a:p>
          <a:p>
            <a:pPr marL="233363" indent="-233363">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pPr marL="233363" indent="-233363">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endParaRPr lang="en-US" dirty="0"/>
          </a:p>
        </p:txBody>
      </p:sp>
    </p:spTree>
    <p:extLst>
      <p:ext uri="{BB962C8B-B14F-4D97-AF65-F5344CB8AC3E}">
        <p14:creationId xmlns:p14="http://schemas.microsoft.com/office/powerpoint/2010/main" val="376994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76" y="423450"/>
            <a:ext cx="6135624" cy="472662"/>
          </a:xfrm>
        </p:spPr>
        <p:txBody>
          <a:bodyPr/>
          <a:lstStyle/>
          <a:p>
            <a:r>
              <a:rPr lang="en-US" sz="28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1789016"/>
              </p:ext>
            </p:extLst>
          </p:nvPr>
        </p:nvGraphicFramePr>
        <p:xfrm>
          <a:off x="2351314" y="1899115"/>
          <a:ext cx="6136890" cy="4202028"/>
        </p:xfrm>
        <a:graphic>
          <a:graphicData uri="http://schemas.openxmlformats.org/drawingml/2006/table">
            <a:tbl>
              <a:tblPr firstRow="1" bandRow="1">
                <a:tableStyleId>{5C22544A-7EE6-4342-B048-85BDC9FD1C3A}</a:tableStyleId>
              </a:tblPr>
              <a:tblGrid>
                <a:gridCol w="2045630">
                  <a:extLst>
                    <a:ext uri="{9D8B030D-6E8A-4147-A177-3AD203B41FA5}">
                      <a16:colId xmlns:a16="http://schemas.microsoft.com/office/drawing/2014/main" val="20000"/>
                    </a:ext>
                  </a:extLst>
                </a:gridCol>
                <a:gridCol w="2045630">
                  <a:extLst>
                    <a:ext uri="{9D8B030D-6E8A-4147-A177-3AD203B41FA5}">
                      <a16:colId xmlns:a16="http://schemas.microsoft.com/office/drawing/2014/main" val="20001"/>
                    </a:ext>
                  </a:extLst>
                </a:gridCol>
                <a:gridCol w="2045630">
                  <a:extLst>
                    <a:ext uri="{9D8B030D-6E8A-4147-A177-3AD203B41FA5}">
                      <a16:colId xmlns:a16="http://schemas.microsoft.com/office/drawing/2014/main" val="20002"/>
                    </a:ext>
                  </a:extLst>
                </a:gridCol>
              </a:tblGrid>
              <a:tr h="490191">
                <a:tc>
                  <a:txBody>
                    <a:bodyPr/>
                    <a:lstStyle/>
                    <a:p>
                      <a:r>
                        <a:rPr lang="en-US" dirty="0">
                          <a:solidFill>
                            <a:srgbClr val="507372"/>
                          </a:solidFill>
                        </a:rPr>
                        <a:t>Specific Issues Identified</a:t>
                      </a:r>
                    </a:p>
                  </a:txBody>
                  <a:tcPr>
                    <a:solidFill>
                      <a:srgbClr val="B0C8C7"/>
                    </a:solidFill>
                  </a:tcPr>
                </a:tc>
                <a:tc>
                  <a:txBody>
                    <a:bodyPr/>
                    <a:lstStyle/>
                    <a:p>
                      <a:r>
                        <a:rPr lang="en-US" dirty="0">
                          <a:solidFill>
                            <a:srgbClr val="507372"/>
                          </a:solidFill>
                        </a:rPr>
                        <a:t>Person</a:t>
                      </a:r>
                      <a:r>
                        <a:rPr lang="en-US" baseline="0" dirty="0">
                          <a:solidFill>
                            <a:srgbClr val="507372"/>
                          </a:solidFill>
                        </a:rPr>
                        <a:t> assigned to follow-up</a:t>
                      </a:r>
                      <a:endParaRPr lang="en-US" dirty="0">
                        <a:solidFill>
                          <a:srgbClr val="507372"/>
                        </a:solidFill>
                      </a:endParaRPr>
                    </a:p>
                  </a:txBody>
                  <a:tcPr>
                    <a:solidFill>
                      <a:srgbClr val="B0C8C7"/>
                    </a:solidFill>
                  </a:tcPr>
                </a:tc>
                <a:tc>
                  <a:txBody>
                    <a:bodyPr/>
                    <a:lstStyle/>
                    <a:p>
                      <a:r>
                        <a:rPr lang="en-US" dirty="0">
                          <a:solidFill>
                            <a:srgbClr val="507372"/>
                          </a:solidFill>
                        </a:rPr>
                        <a:t>Timeline</a:t>
                      </a:r>
                      <a:r>
                        <a:rPr lang="en-US" baseline="0" dirty="0">
                          <a:solidFill>
                            <a:srgbClr val="507372"/>
                          </a:solidFill>
                        </a:rPr>
                        <a:t> of completion</a:t>
                      </a:r>
                    </a:p>
                    <a:p>
                      <a:r>
                        <a:rPr lang="en-US" baseline="0" dirty="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643814">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643814">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157731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421902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a:solidFill>
                  <a:schemeClr val="tx1"/>
                </a:solidFill>
              </a:rPr>
              <a:t>Stay Connected With Us</a:t>
            </a: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Goals</a:t>
            </a:r>
          </a:p>
        </p:txBody>
      </p:sp>
      <p:sp>
        <p:nvSpPr>
          <p:cNvPr id="5" name="Content Placeholder 4"/>
          <p:cNvSpPr>
            <a:spLocks noGrp="1"/>
          </p:cNvSpPr>
          <p:nvPr>
            <p:ph idx="1"/>
          </p:nvPr>
        </p:nvSpPr>
        <p:spPr>
          <a:xfrm>
            <a:off x="1097280" y="2093168"/>
            <a:ext cx="7360920" cy="4127500"/>
          </a:xfrm>
        </p:spPr>
        <p:txBody>
          <a:bodyPr/>
          <a:lstStyle/>
          <a:p>
            <a:r>
              <a:rPr lang="en-US" dirty="0">
                <a:latin typeface="Palatino Linotype" panose="02040502050505030304" pitchFamily="18" charset="0"/>
              </a:rPr>
              <a:t>Test plans to prepare for, respond to, and recover from an medical emergency situation in our school.</a:t>
            </a:r>
          </a:p>
          <a:p>
            <a:r>
              <a:rPr lang="en-US" dirty="0">
                <a:latin typeface="Palatino Linotype" panose="02040502050505030304" pitchFamily="18" charset="0"/>
              </a:rPr>
              <a:t>Ensure effective coordination of plans and actions with school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pic>
        <p:nvPicPr>
          <p:cNvPr id="4" name="Picture 3" descr="Best self help books are required for everybody for their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12119" y="2358112"/>
            <a:ext cx="3146523" cy="2359892"/>
          </a:xfrm>
          <a:prstGeom prst="rect">
            <a:avLst/>
          </a:prstGeom>
        </p:spPr>
      </p:pic>
    </p:spTree>
    <p:extLst>
      <p:ext uri="{BB962C8B-B14F-4D97-AF65-F5344CB8AC3E}">
        <p14:creationId xmlns:p14="http://schemas.microsoft.com/office/powerpoint/2010/main" val="99435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980" y="727789"/>
            <a:ext cx="6163647" cy="1007705"/>
          </a:xfrm>
        </p:spPr>
        <p:txBody>
          <a:bodyPr>
            <a:noAutofit/>
          </a:bodyPr>
          <a:lstStyle/>
          <a:p>
            <a:r>
              <a:rPr lang="en-US" sz="3200" dirty="0">
                <a:latin typeface="Palatino Linotype" panose="02040502050505030304" pitchFamily="18" charset="0"/>
              </a:rPr>
              <a:t>Objectives and Core Capabilities </a:t>
            </a:r>
          </a:p>
        </p:txBody>
      </p:sp>
      <p:sp>
        <p:nvSpPr>
          <p:cNvPr id="5" name="Content Placeholder 4"/>
          <p:cNvSpPr>
            <a:spLocks noGrp="1"/>
          </p:cNvSpPr>
          <p:nvPr>
            <p:ph idx="1"/>
          </p:nvPr>
        </p:nvSpPr>
        <p:spPr>
          <a:xfrm>
            <a:off x="2411153" y="1613647"/>
            <a:ext cx="7360920" cy="4222580"/>
          </a:xfrm>
        </p:spPr>
        <p:txBody>
          <a:bodyPr/>
          <a:lstStyle/>
          <a:p>
            <a:endParaRPr lang="en-US" dirty="0">
              <a:latin typeface="Palatino Linotype" panose="02040502050505030304" pitchFamily="18" charset="0"/>
            </a:endParaRPr>
          </a:p>
          <a:p>
            <a:r>
              <a:rPr lang="en-US" dirty="0">
                <a:latin typeface="Palatino Linotype" panose="02040502050505030304" pitchFamily="18" charset="0"/>
              </a:rPr>
              <a:t>Assess the roles and responsibilities of the school administration and staff in testing response to a medical emergency within the school or on school grounds. </a:t>
            </a:r>
          </a:p>
          <a:p>
            <a:r>
              <a:rPr lang="en-US" dirty="0">
                <a:latin typeface="Palatino Linotype" panose="02040502050505030304" pitchFamily="18" charset="0"/>
              </a:rPr>
              <a:t>Assess the ability to effectively communicate with, and work with, emergency responders and to test first responder notification and activation procedures. </a:t>
            </a:r>
          </a:p>
          <a:p>
            <a:r>
              <a:rPr lang="en-US" dirty="0">
                <a:latin typeface="Palatino Linotype" panose="02040502050505030304" pitchFamily="18" charset="0"/>
              </a:rPr>
              <a:t>Determine strengths and weaknesses in local coordination and integration of response resources. Identify critical issues and potential solutions.</a:t>
            </a:r>
          </a:p>
          <a:p>
            <a:r>
              <a:rPr lang="en-US" dirty="0">
                <a:latin typeface="Palatino Linotype" panose="02040502050505030304" pitchFamily="18" charset="0"/>
              </a:rPr>
              <a:t>Test the abilities of utilizing critical transportation.</a:t>
            </a:r>
          </a:p>
          <a:p>
            <a:endParaRPr lang="en-US"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338723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1181256" y="2549123"/>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a:t>
            </a:r>
            <a:r>
              <a:rPr lang="en-US" dirty="0">
                <a:latin typeface="Palatino Linotype" panose="02040502050505030304" pitchFamily="18" charset="0"/>
              </a:rPr>
              <a:t>: 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99855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Structure</a:t>
            </a:r>
          </a:p>
        </p:txBody>
      </p:sp>
      <p:sp>
        <p:nvSpPr>
          <p:cNvPr id="5" name="Content Placeholder 4"/>
          <p:cNvSpPr>
            <a:spLocks noGrp="1"/>
          </p:cNvSpPr>
          <p:nvPr>
            <p:ph idx="1"/>
          </p:nvPr>
        </p:nvSpPr>
        <p:spPr>
          <a:xfrm>
            <a:off x="1097280" y="2482038"/>
            <a:ext cx="7360920" cy="3924300"/>
          </a:xfrm>
        </p:spPr>
        <p:txBody>
          <a:bodyPr/>
          <a:lstStyle/>
          <a:p>
            <a:r>
              <a:rPr lang="en-US" dirty="0">
                <a:latin typeface="Palatino Linotype" panose="02040502050505030304" pitchFamily="18" charset="0"/>
              </a:rPr>
              <a:t>A scenario-driven, facilitated discussion-based exercise</a:t>
            </a:r>
          </a:p>
          <a:p>
            <a:r>
              <a:rPr lang="en-US" dirty="0">
                <a:latin typeface="Palatino Linotype" panose="02040502050505030304" pitchFamily="18" charset="0"/>
              </a:rPr>
              <a:t>The exercise is divided in </a:t>
            </a:r>
            <a:r>
              <a:rPr lang="en-US" dirty="0" smtClean="0">
                <a:latin typeface="Palatino Linotype" panose="02040502050505030304" pitchFamily="18" charset="0"/>
              </a:rPr>
              <a:t>four</a:t>
            </a:r>
            <a:r>
              <a:rPr lang="en-US" dirty="0" smtClean="0">
                <a:latin typeface="Palatino Linotype" panose="02040502050505030304" pitchFamily="18" charset="0"/>
              </a:rPr>
              <a:t> </a:t>
            </a:r>
            <a:r>
              <a:rPr lang="en-US" dirty="0">
                <a:latin typeface="Palatino Linotype" panose="02040502050505030304" pitchFamily="18" charset="0"/>
              </a:rPr>
              <a:t>modules:</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 </a:t>
            </a:r>
          </a:p>
          <a:p>
            <a:pPr lvl="2">
              <a:buFont typeface="Courier New" panose="02070309020205020404" pitchFamily="49" charset="0"/>
              <a:buChar char="o"/>
            </a:pPr>
            <a:r>
              <a:rPr lang="en-US" sz="2000" dirty="0">
                <a:latin typeface="Palatino Linotype" panose="02040502050505030304" pitchFamily="18" charset="0"/>
              </a:rPr>
              <a:t>Module 3: Response  – Scenario Update #2</a:t>
            </a:r>
          </a:p>
          <a:p>
            <a:pPr lvl="2">
              <a:buFont typeface="Courier New" panose="02070309020205020404" pitchFamily="49" charset="0"/>
              <a:buChar char="o"/>
            </a:pPr>
            <a:r>
              <a:rPr lang="en-US" sz="2000" dirty="0">
                <a:latin typeface="Palatino Linotype" panose="02040502050505030304" pitchFamily="18" charset="0"/>
              </a:rPr>
              <a:t>Module 4: Recovery – Scenario Update #3</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251840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Rules for Players</a:t>
            </a:r>
          </a:p>
        </p:txBody>
      </p:sp>
      <p:sp>
        <p:nvSpPr>
          <p:cNvPr id="5" name="Content Placeholder 4"/>
          <p:cNvSpPr>
            <a:spLocks noGrp="1"/>
          </p:cNvSpPr>
          <p:nvPr>
            <p:ph idx="1"/>
          </p:nvPr>
        </p:nvSpPr>
        <p:spPr>
          <a:xfrm>
            <a:off x="1097280" y="2900093"/>
            <a:ext cx="10058400" cy="4023360"/>
          </a:xfrm>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121555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1097280" y="2070100"/>
            <a:ext cx="7360920" cy="4787900"/>
          </a:xfrm>
        </p:spPr>
        <p:txBody>
          <a:bodyPr/>
          <a:lstStyle/>
          <a:p>
            <a:pPr>
              <a:lnSpc>
                <a:spcPct val="90000"/>
              </a:lnSpc>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a:t>
            </a:r>
            <a:r>
              <a:rPr lang="en-US" dirty="0" smtClean="0">
                <a:latin typeface="Palatino Linotype" panose="02040502050505030304" pitchFamily="18" charset="0"/>
              </a:rPr>
              <a:t>emergency. </a:t>
            </a:r>
          </a:p>
          <a:p>
            <a:pPr>
              <a:lnSpc>
                <a:spcPct val="90000"/>
              </a:lnSpc>
            </a:pPr>
            <a:r>
              <a:rPr lang="en-US" dirty="0" smtClean="0">
                <a:latin typeface="Palatino Linotype" panose="02040502050505030304" pitchFamily="18" charset="0"/>
              </a:rPr>
              <a:t>The </a:t>
            </a:r>
            <a:r>
              <a:rPr lang="en-US" dirty="0">
                <a:latin typeface="Palatino Linotype" panose="02040502050505030304" pitchFamily="18" charset="0"/>
              </a:rPr>
              <a:t>exercise will be an open dialogue. All ideas and input are welcome.</a:t>
            </a:r>
          </a:p>
          <a:p>
            <a:pPr>
              <a:lnSpc>
                <a:spcPct val="90000"/>
              </a:lnSpc>
            </a:pPr>
            <a:r>
              <a:rPr lang="en-US" dirty="0">
                <a:latin typeface="Palatino Linotype" panose="02040502050505030304" pitchFamily="18" charset="0"/>
              </a:rPr>
              <a:t>One 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3006512618"/>
      </p:ext>
    </p:extLst>
  </p:cSld>
  <p:clrMapOvr>
    <a:masterClrMapping/>
  </p:clrMapOvr>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6A4A4EA-524E-418F-AF62-75F22B52243E}"/>
</file>

<file path=customXml/itemProps2.xml><?xml version="1.0" encoding="utf-8"?>
<ds:datastoreItem xmlns:ds="http://schemas.openxmlformats.org/officeDocument/2006/customXml" ds:itemID="{E8C80D30-F564-4864-84D1-5ACEA7D09205}"/>
</file>

<file path=customXml/itemProps3.xml><?xml version="1.0" encoding="utf-8"?>
<ds:datastoreItem xmlns:ds="http://schemas.openxmlformats.org/officeDocument/2006/customXml" ds:itemID="{3086B356-BD99-4E65-B8E4-3A5752661914}"/>
</file>

<file path=docProps/app.xml><?xml version="1.0" encoding="utf-8"?>
<Properties xmlns="http://schemas.openxmlformats.org/officeDocument/2006/extended-properties" xmlns:vt="http://schemas.openxmlformats.org/officeDocument/2006/docPropsVTypes">
  <Template>Retrospect</Template>
  <TotalTime>3517</TotalTime>
  <Words>1374</Words>
  <Application>Microsoft Office PowerPoint</Application>
  <PresentationFormat>Widescreen</PresentationFormat>
  <Paragraphs>184</Paragraphs>
  <Slides>33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Calibri</vt:lpstr>
      <vt:lpstr>Courier New</vt:lpstr>
      <vt:lpstr>Franklin Gothic Book</vt:lpstr>
      <vt:lpstr>Helvetica Neue Medium</vt:lpstr>
      <vt:lpstr>Palatino Linotype</vt:lpstr>
      <vt:lpstr>Retrospect</vt:lpstr>
      <vt:lpstr>Medical Emergency</vt:lpstr>
      <vt:lpstr>Exercise Agenda</vt:lpstr>
      <vt:lpstr>Welcome and Introductions</vt:lpstr>
      <vt:lpstr>Exercise Goals</vt:lpstr>
      <vt:lpstr>Objectives and Core Capabilities </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Scenario</vt:lpstr>
      <vt:lpstr>PowerPoint Presentation</vt:lpstr>
      <vt:lpstr>Discussion</vt:lpstr>
      <vt:lpstr>Discussion</vt:lpstr>
      <vt:lpstr>Module 2:  Response </vt:lpstr>
      <vt:lpstr>Scenario </vt:lpstr>
      <vt:lpstr>Discussion</vt:lpstr>
      <vt:lpstr>PowerPoint Presentation</vt:lpstr>
      <vt:lpstr>Module 3:  Response - Scenario Update</vt:lpstr>
      <vt:lpstr>Scenario Update   </vt:lpstr>
      <vt:lpstr>Discussion</vt:lpstr>
      <vt:lpstr>Module 4:  Recovery</vt:lpstr>
      <vt:lpstr>Scenario</vt:lpstr>
      <vt:lpstr>Scenario</vt:lpstr>
      <vt:lpstr>PowerPoint Presentation</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90</cp:revision>
  <dcterms:created xsi:type="dcterms:W3CDTF">2019-06-01T18:47:12Z</dcterms:created>
  <dcterms:modified xsi:type="dcterms:W3CDTF">2019-08-26T15:54:34Z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