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9" r:id="rId27"/>
    <p:sldId id="286" r:id="rId28"/>
    <p:sldId id="287" r:id="rId29"/>
    <p:sldId id="288" r:id="rId30"/>
    <p:sldId id="25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6AA"/>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73" autoAdjust="0"/>
    <p:restoredTop sz="94660"/>
  </p:normalViewPr>
  <p:slideViewPr>
    <p:cSldViewPr snapToGrid="0" showGuides="1">
      <p:cViewPr varScale="1">
        <p:scale>
          <a:sx n="103" d="100"/>
          <a:sy n="103" d="100"/>
        </p:scale>
        <p:origin x="126" y="16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313996B-C44C-45FD-8D1A-6E8EF07D5A6C}"/>
    <pc:docChg chg="modSld">
      <pc:chgData name="" userId="" providerId="" clId="Web-{E313996B-C44C-45FD-8D1A-6E8EF07D5A6C}" dt="2019-08-23T13:36:35.801" v="94" actId="20577"/>
      <pc:docMkLst>
        <pc:docMk/>
      </pc:docMkLst>
      <pc:sldChg chg="modSp">
        <pc:chgData name="" userId="" providerId="" clId="Web-{E313996B-C44C-45FD-8D1A-6E8EF07D5A6C}" dt="2019-08-23T13:35:34.722" v="62" actId="20577"/>
        <pc:sldMkLst>
          <pc:docMk/>
          <pc:sldMk cId="472125958" sldId="279"/>
        </pc:sldMkLst>
        <pc:spChg chg="mod">
          <ac:chgData name="" userId="" providerId="" clId="Web-{E313996B-C44C-45FD-8D1A-6E8EF07D5A6C}" dt="2019-08-23T13:35:34.722" v="62" actId="20577"/>
          <ac:spMkLst>
            <pc:docMk/>
            <pc:sldMk cId="472125958" sldId="279"/>
            <ac:spMk id="9219" creationId="{00000000-0000-0000-0000-000000000000}"/>
          </ac:spMkLst>
        </pc:spChg>
      </pc:sldChg>
      <pc:sldChg chg="modSp">
        <pc:chgData name="" userId="" providerId="" clId="Web-{E313996B-C44C-45FD-8D1A-6E8EF07D5A6C}" dt="2019-08-23T13:33:50.533" v="36" actId="20577"/>
        <pc:sldMkLst>
          <pc:docMk/>
          <pc:sldMk cId="3618827450" sldId="280"/>
        </pc:sldMkLst>
        <pc:spChg chg="mod">
          <ac:chgData name="" userId="" providerId="" clId="Web-{E313996B-C44C-45FD-8D1A-6E8EF07D5A6C}" dt="2019-08-23T13:33:50.533" v="36" actId="20577"/>
          <ac:spMkLst>
            <pc:docMk/>
            <pc:sldMk cId="3618827450" sldId="280"/>
            <ac:spMk id="8195" creationId="{00000000-0000-0000-0000-000000000000}"/>
          </ac:spMkLst>
        </pc:spChg>
      </pc:sldChg>
      <pc:sldChg chg="modSp">
        <pc:chgData name="" userId="" providerId="" clId="Web-{E313996B-C44C-45FD-8D1A-6E8EF07D5A6C}" dt="2019-08-23T13:36:32.707" v="92" actId="20577"/>
        <pc:sldMkLst>
          <pc:docMk/>
          <pc:sldMk cId="3194647076" sldId="281"/>
        </pc:sldMkLst>
        <pc:spChg chg="mod">
          <ac:chgData name="" userId="" providerId="" clId="Web-{E313996B-C44C-45FD-8D1A-6E8EF07D5A6C}" dt="2019-08-23T13:36:32.707" v="92" actId="20577"/>
          <ac:spMkLst>
            <pc:docMk/>
            <pc:sldMk cId="3194647076" sldId="281"/>
            <ac:spMk id="3" creationId="{00000000-0000-0000-0000-000000000000}"/>
          </ac:spMkLst>
        </pc:spChg>
      </pc:sldChg>
      <pc:sldChg chg="modSp">
        <pc:chgData name="" userId="" providerId="" clId="Web-{E313996B-C44C-45FD-8D1A-6E8EF07D5A6C}" dt="2019-08-23T13:34:08.455" v="42" actId="20577"/>
        <pc:sldMkLst>
          <pc:docMk/>
          <pc:sldMk cId="4059650172" sldId="282"/>
        </pc:sldMkLst>
        <pc:spChg chg="mod">
          <ac:chgData name="" userId="" providerId="" clId="Web-{E313996B-C44C-45FD-8D1A-6E8EF07D5A6C}" dt="2019-08-23T13:34:08.455" v="42" actId="20577"/>
          <ac:spMkLst>
            <pc:docMk/>
            <pc:sldMk cId="4059650172" sldId="282"/>
            <ac:spMk id="12291" creationId="{00000000-0000-0000-0000-000000000000}"/>
          </ac:spMkLst>
        </pc:spChg>
      </pc:sldChg>
    </pc:docChg>
  </pc:docChgLst>
  <pc:docChgLst>
    <pc:chgData clId="Web-{5C36989C-CBF1-46B4-A6F8-802B1E23A373}"/>
    <pc:docChg chg="modSld">
      <pc:chgData name="" userId="" providerId="" clId="Web-{5C36989C-CBF1-46B4-A6F8-802B1E23A373}" dt="2019-08-23T13:49:10.871" v="32" actId="20577"/>
      <pc:docMkLst>
        <pc:docMk/>
      </pc:docMkLst>
      <pc:sldChg chg="modSp">
        <pc:chgData name="" userId="" providerId="" clId="Web-{5C36989C-CBF1-46B4-A6F8-802B1E23A373}" dt="2019-08-23T13:46:06.119" v="12" actId="20577"/>
        <pc:sldMkLst>
          <pc:docMk/>
          <pc:sldMk cId="2312751180" sldId="267"/>
        </pc:sldMkLst>
        <pc:spChg chg="mod">
          <ac:chgData name="" userId="" providerId="" clId="Web-{5C36989C-CBF1-46B4-A6F8-802B1E23A373}" dt="2019-08-23T13:46:06.119" v="12" actId="20577"/>
          <ac:spMkLst>
            <pc:docMk/>
            <pc:sldMk cId="2312751180" sldId="267"/>
            <ac:spMk id="5" creationId="{00000000-0000-0000-0000-000000000000}"/>
          </ac:spMkLst>
        </pc:spChg>
      </pc:sldChg>
      <pc:sldChg chg="modSp">
        <pc:chgData name="" userId="" providerId="" clId="Web-{5C36989C-CBF1-46B4-A6F8-802B1E23A373}" dt="2019-08-23T13:46:27.260" v="22" actId="20577"/>
        <pc:sldMkLst>
          <pc:docMk/>
          <pc:sldMk cId="1404026833" sldId="269"/>
        </pc:sldMkLst>
        <pc:spChg chg="mod">
          <ac:chgData name="" userId="" providerId="" clId="Web-{5C36989C-CBF1-46B4-A6F8-802B1E23A373}" dt="2019-08-23T13:46:27.260" v="22" actId="20577"/>
          <ac:spMkLst>
            <pc:docMk/>
            <pc:sldMk cId="1404026833" sldId="269"/>
            <ac:spMk id="5123" creationId="{00000000-0000-0000-0000-000000000000}"/>
          </ac:spMkLst>
        </pc:spChg>
      </pc:sldChg>
      <pc:sldChg chg="modSp">
        <pc:chgData name="" userId="" providerId="" clId="Web-{5C36989C-CBF1-46B4-A6F8-802B1E23A373}" dt="2019-08-23T13:47:25.088" v="24" actId="20577"/>
        <pc:sldMkLst>
          <pc:docMk/>
          <pc:sldMk cId="3618827450" sldId="280"/>
        </pc:sldMkLst>
        <pc:spChg chg="mod">
          <ac:chgData name="" userId="" providerId="" clId="Web-{5C36989C-CBF1-46B4-A6F8-802B1E23A373}" dt="2019-08-23T13:47:25.088" v="24" actId="20577"/>
          <ac:spMkLst>
            <pc:docMk/>
            <pc:sldMk cId="3618827450" sldId="280"/>
            <ac:spMk id="8195" creationId="{00000000-0000-0000-0000-000000000000}"/>
          </ac:spMkLst>
        </pc:spChg>
      </pc:sldChg>
      <pc:sldChg chg="modSp">
        <pc:chgData name="" userId="" providerId="" clId="Web-{5C36989C-CBF1-46B4-A6F8-802B1E23A373}" dt="2019-08-23T13:49:10.871" v="31" actId="20577"/>
        <pc:sldMkLst>
          <pc:docMk/>
          <pc:sldMk cId="2291501845" sldId="286"/>
        </pc:sldMkLst>
        <pc:spChg chg="mod">
          <ac:chgData name="" userId="" providerId="" clId="Web-{5C36989C-CBF1-46B4-A6F8-802B1E23A373}" dt="2019-08-23T13:49:10.871" v="31" actId="20577"/>
          <ac:spMkLst>
            <pc:docMk/>
            <pc:sldMk cId="2291501845" sldId="286"/>
            <ac:spMk id="133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F584F-60D3-4B3D-A41C-89537787A4C8}" type="datetimeFigureOut">
              <a:rPr lang="en-US" smtClean="0"/>
              <a:t>8/26/2019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40CED-3F5D-49D1-BFF5-D8B531DAF1A5}" type="slidenum">
              <a:rPr lang="en-US" smtClean="0"/>
              <a:t>‹#›</a:t>
            </a:fld>
            <a:endParaRPr lang="en-US" dirty="0"/>
          </a:p>
        </p:txBody>
      </p:sp>
    </p:spTree>
    <p:extLst>
      <p:ext uri="{BB962C8B-B14F-4D97-AF65-F5344CB8AC3E}">
        <p14:creationId xmlns:p14="http://schemas.microsoft.com/office/powerpoint/2010/main" val="191304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9</a:t>
            </a:fld>
            <a:endParaRPr lang="en-US" dirty="0"/>
          </a:p>
        </p:txBody>
      </p:sp>
    </p:spTree>
    <p:extLst>
      <p:ext uri="{BB962C8B-B14F-4D97-AF65-F5344CB8AC3E}">
        <p14:creationId xmlns:p14="http://schemas.microsoft.com/office/powerpoint/2010/main" val="173901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20</a:t>
            </a:fld>
            <a:endParaRPr lang="en-US" dirty="0"/>
          </a:p>
        </p:txBody>
      </p:sp>
    </p:spTree>
    <p:extLst>
      <p:ext uri="{BB962C8B-B14F-4D97-AF65-F5344CB8AC3E}">
        <p14:creationId xmlns:p14="http://schemas.microsoft.com/office/powerpoint/2010/main" val="4007804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175" y="5679136"/>
            <a:ext cx="12188825" cy="117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61512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0051" y="265926"/>
            <a:ext cx="10058400" cy="3566160"/>
          </a:xfrm>
        </p:spPr>
        <p:txBody>
          <a:bodyPr anchor="b">
            <a:normAutofit/>
          </a:bodyPr>
          <a:lstStyle>
            <a:lvl1pPr algn="l">
              <a:lnSpc>
                <a:spcPct val="85000"/>
              </a:lnSpc>
              <a:defRPr sz="8000" spc="-50" baseline="0">
                <a:solidFill>
                  <a:srgbClr val="005A84"/>
                </a:solidFill>
              </a:defRPr>
            </a:lvl1pPr>
          </a:lstStyle>
          <a:p>
            <a:r>
              <a:rPr lang="en-US" dirty="0"/>
              <a:t>Click to edit Master title style</a:t>
            </a:r>
          </a:p>
        </p:txBody>
      </p:sp>
      <p:sp>
        <p:nvSpPr>
          <p:cNvPr id="3" name="Subtitle 2"/>
          <p:cNvSpPr>
            <a:spLocks noGrp="1"/>
          </p:cNvSpPr>
          <p:nvPr>
            <p:ph type="subTitle" idx="1"/>
          </p:nvPr>
        </p:nvSpPr>
        <p:spPr>
          <a:xfrm>
            <a:off x="1100051" y="4036281"/>
            <a:ext cx="10058400" cy="1143000"/>
          </a:xfrm>
        </p:spPr>
        <p:txBody>
          <a:bodyPr lIns="91440" rIns="91440">
            <a:normAutofit/>
          </a:bodyPr>
          <a:lstStyle>
            <a:lvl1pPr marL="0" indent="0" algn="l">
              <a:buNone/>
              <a:defRPr sz="2400" cap="all" spc="200" baseline="0">
                <a:solidFill>
                  <a:schemeClr val="accent3"/>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4288" y="6369979"/>
            <a:ext cx="1308195" cy="454932"/>
          </a:xfrm>
        </p:spPr>
        <p:txBody>
          <a:bodyPr/>
          <a:lstStyle/>
          <a:p>
            <a:fld id="{E8801FEA-74CB-4EFA-8C10-8D0B232C99B9}" type="slidenum">
              <a:rPr lang="en-US" smtClean="0"/>
              <a:t>‹#›</a:t>
            </a:fld>
            <a:endParaRPr lang="en-US" dirty="0"/>
          </a:p>
        </p:txBody>
      </p:sp>
      <p:cxnSp>
        <p:nvCxnSpPr>
          <p:cNvPr id="9" name="Straight Connector 8"/>
          <p:cNvCxnSpPr/>
          <p:nvPr/>
        </p:nvCxnSpPr>
        <p:spPr>
          <a:xfrm>
            <a:off x="1156667" y="3832086"/>
            <a:ext cx="987552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0645775" y="1222375"/>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5446" y="5843692"/>
            <a:ext cx="5811197" cy="8649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4330" y="5548006"/>
            <a:ext cx="2343904" cy="1284119"/>
          </a:xfrm>
          <a:prstGeom prst="rect">
            <a:avLst/>
          </a:prstGeom>
        </p:spPr>
      </p:pic>
    </p:spTree>
    <p:extLst>
      <p:ext uri="{BB962C8B-B14F-4D97-AF65-F5344CB8AC3E}">
        <p14:creationId xmlns:p14="http://schemas.microsoft.com/office/powerpoint/2010/main" val="182608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0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62483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5428"/>
            <a:ext cx="10363200" cy="1470183"/>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387241"/>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Tree>
    <p:extLst>
      <p:ext uri="{BB962C8B-B14F-4D97-AF65-F5344CB8AC3E}">
        <p14:creationId xmlns:p14="http://schemas.microsoft.com/office/powerpoint/2010/main" val="1457124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8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326651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2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cxnSp>
        <p:nvCxnSpPr>
          <p:cNvPr id="11" name="Straight Connector 10"/>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1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8801FEA-74CB-4EFA-8C10-8D0B232C99B9}" type="slidenum">
              <a:rPr lang="en-US" smtClean="0"/>
              <a:t>‹#›</a:t>
            </a:fld>
            <a:endParaRPr lang="en-US" dirty="0"/>
          </a:p>
        </p:txBody>
      </p:sp>
      <p:cxnSp>
        <p:nvCxnSpPr>
          <p:cNvPr id="6" name="Straight Connector 5"/>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425108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801FEA-74CB-4EFA-8C10-8D0B232C99B9}" type="slidenum">
              <a:rPr lang="en-US" smtClean="0"/>
              <a:t>‹#›</a:t>
            </a:fld>
            <a:endParaRPr lang="en-US" dirty="0"/>
          </a:p>
        </p:txBody>
      </p:sp>
    </p:spTree>
    <p:extLst>
      <p:ext uri="{BB962C8B-B14F-4D97-AF65-F5344CB8AC3E}">
        <p14:creationId xmlns:p14="http://schemas.microsoft.com/office/powerpoint/2010/main" val="343729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24281"/>
            <a:ext cx="12188825" cy="2433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360273"/>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20548"/>
            <a:ext cx="12191985" cy="4373719"/>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146259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31334" y="5508142"/>
            <a:ext cx="2166863" cy="1187126"/>
          </a:xfrm>
          <a:prstGeom prst="rect">
            <a:avLst/>
          </a:prstGeom>
        </p:spPr>
      </p:pic>
    </p:spTree>
    <p:extLst>
      <p:ext uri="{BB962C8B-B14F-4D97-AF65-F5344CB8AC3E}">
        <p14:creationId xmlns:p14="http://schemas.microsoft.com/office/powerpoint/2010/main" val="2376836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witter.com/vted_safeschool" TargetMode="External"/><Relationship Id="rId2" Type="http://schemas.openxmlformats.org/officeDocument/2006/relationships/hyperlink" Target="https://schoolsafety.vermont.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10749"/>
            <a:ext cx="7772400" cy="1918252"/>
          </a:xfrm>
        </p:spPr>
        <p:txBody>
          <a:bodyPr/>
          <a:lstStyle/>
          <a:p>
            <a:r>
              <a:rPr lang="en-US" dirty="0">
                <a:latin typeface="Palatino Linotype" panose="02040502050505030304" pitchFamily="18" charset="0"/>
              </a:rPr>
              <a:t>Missing Student</a:t>
            </a:r>
          </a:p>
        </p:txBody>
      </p:sp>
      <p:sp>
        <p:nvSpPr>
          <p:cNvPr id="3" name="Subtitle 2"/>
          <p:cNvSpPr>
            <a:spLocks noGrp="1"/>
          </p:cNvSpPr>
          <p:nvPr>
            <p:ph type="subTitle" idx="1"/>
          </p:nvPr>
        </p:nvSpPr>
        <p:spPr/>
        <p:txBody>
          <a:bodyPr/>
          <a:lstStyle/>
          <a:p>
            <a:r>
              <a:rPr lang="en-US" dirty="0">
                <a:latin typeface="Palatino Linotype" panose="02040502050505030304" pitchFamily="18" charset="0"/>
              </a:rPr>
              <a:t>Tabletop Exercise</a:t>
            </a:r>
          </a:p>
        </p:txBody>
      </p:sp>
    </p:spTree>
    <p:extLst>
      <p:ext uri="{BB962C8B-B14F-4D97-AF65-F5344CB8AC3E}">
        <p14:creationId xmlns:p14="http://schemas.microsoft.com/office/powerpoint/2010/main" val="6465369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Assumptions and Artificialities </a:t>
            </a:r>
          </a:p>
        </p:txBody>
      </p:sp>
      <p:sp>
        <p:nvSpPr>
          <p:cNvPr id="13" name="Content Placeholder 12"/>
          <p:cNvSpPr>
            <a:spLocks noGrp="1"/>
          </p:cNvSpPr>
          <p:nvPr>
            <p:ph idx="1"/>
          </p:nvPr>
        </p:nvSpPr>
        <p:spPr>
          <a:xfrm>
            <a:off x="2392680" y="1669775"/>
            <a:ext cx="7360920" cy="4055617"/>
          </a:xfrm>
        </p:spPr>
        <p:txBody>
          <a:bodyPr/>
          <a:lstStyle/>
          <a:p>
            <a:endParaRPr lang="en-US" dirty="0">
              <a:latin typeface="Palatino Linotype" panose="02040502050505030304" pitchFamily="18" charset="0"/>
            </a:endParaRPr>
          </a:p>
          <a:p>
            <a:r>
              <a:rPr lang="en-US" dirty="0">
                <a:latin typeface="Palatino Linotype" panose="02040502050505030304" pitchFamily="18" charset="0"/>
              </a:rPr>
              <a:t>The exercise is conducted in a no-fault learning environment wherein capabilities, plans, systems and processes will be evaluated.</a:t>
            </a:r>
          </a:p>
          <a:p>
            <a:r>
              <a:rPr lang="en-US" dirty="0">
                <a:latin typeface="Palatino Linotype" panose="02040502050505030304" pitchFamily="18" charset="0"/>
              </a:rPr>
              <a:t>Participants respond to the TTX scenario events and other exercise information from the perspective of their school’s current policies, plans, processes and capabilities.</a:t>
            </a:r>
          </a:p>
          <a:p>
            <a:r>
              <a:rPr lang="en-US" dirty="0">
                <a:latin typeface="Palatino Linotype" panose="02040502050505030304" pitchFamily="18" charset="0"/>
              </a:rPr>
              <a:t>The exercise scenario is plausible, and events occur as they are presented in the TTX scenario, allowing for artificialities.</a:t>
            </a:r>
          </a:p>
          <a:p>
            <a:r>
              <a:rPr lang="en-US" dirty="0">
                <a:latin typeface="Palatino Linotype" panose="02040502050505030304" pitchFamily="18" charset="0"/>
              </a:rPr>
              <a:t>All players receive information at the same time.</a:t>
            </a:r>
          </a:p>
          <a:p>
            <a:endParaRPr lang="en-US" dirty="0"/>
          </a:p>
        </p:txBody>
      </p:sp>
    </p:spTree>
    <p:extLst>
      <p:ext uri="{BB962C8B-B14F-4D97-AF65-F5344CB8AC3E}">
        <p14:creationId xmlns:p14="http://schemas.microsoft.com/office/powerpoint/2010/main" val="316953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Schedule</a:t>
            </a:r>
          </a:p>
        </p:txBody>
      </p:sp>
      <p:sp>
        <p:nvSpPr>
          <p:cNvPr id="5" name="Content Placeholder 4"/>
          <p:cNvSpPr>
            <a:spLocks noGrp="1"/>
          </p:cNvSpPr>
          <p:nvPr>
            <p:ph idx="1"/>
          </p:nvPr>
        </p:nvSpPr>
        <p:spPr>
          <a:xfrm>
            <a:off x="3806890" y="1380930"/>
            <a:ext cx="6942767" cy="5157148"/>
          </a:xfrm>
        </p:spPr>
        <p:txBody>
          <a:bodyPr/>
          <a:lstStyle/>
          <a:p>
            <a:endParaRPr lang="en-US" sz="1100" dirty="0">
              <a:latin typeface="Franklin Gothic Book" panose="020B0503020102020204" pitchFamily="34" charset="0"/>
            </a:endParaRPr>
          </a:p>
          <a:p>
            <a:r>
              <a:rPr lang="en-US" sz="1400" dirty="0">
                <a:latin typeface="Palatino Linotype" panose="02040502050505030304" pitchFamily="18" charset="0"/>
              </a:rPr>
              <a:t>Exercise Logistics and Set-up				</a:t>
            </a:r>
          </a:p>
          <a:p>
            <a:r>
              <a:rPr lang="en-US" sz="1400" dirty="0">
                <a:latin typeface="Palatino Linotype" panose="02040502050505030304" pitchFamily="18" charset="0"/>
              </a:rPr>
              <a:t>Registration				</a:t>
            </a:r>
          </a:p>
          <a:p>
            <a:r>
              <a:rPr lang="en-US" sz="1400" dirty="0">
                <a:latin typeface="Palatino Linotype" panose="02040502050505030304" pitchFamily="18" charset="0"/>
              </a:rPr>
              <a:t>Welcome and Introductions				</a:t>
            </a:r>
          </a:p>
          <a:p>
            <a:r>
              <a:rPr lang="en-US" sz="1400" dirty="0">
                <a:latin typeface="Palatino Linotype" panose="02040502050505030304" pitchFamily="18" charset="0"/>
              </a:rPr>
              <a:t>Exercise Overview					</a:t>
            </a:r>
          </a:p>
          <a:p>
            <a:r>
              <a:rPr lang="en-US" sz="1400" dirty="0">
                <a:latin typeface="Palatino Linotype" panose="02040502050505030304" pitchFamily="18" charset="0"/>
              </a:rPr>
              <a:t>Module 1: Initial Response – Scenario Background 			</a:t>
            </a:r>
          </a:p>
          <a:p>
            <a:r>
              <a:rPr lang="en-US" sz="1400" dirty="0">
                <a:latin typeface="Palatino Linotype" panose="02040502050505030304" pitchFamily="18" charset="0"/>
              </a:rPr>
              <a:t>Break					</a:t>
            </a:r>
          </a:p>
          <a:p>
            <a:r>
              <a:rPr lang="en-US" sz="1400" dirty="0">
                <a:latin typeface="Palatino Linotype" panose="02040502050505030304" pitchFamily="18" charset="0"/>
              </a:rPr>
              <a:t>Module 2: Response 			</a:t>
            </a:r>
          </a:p>
          <a:p>
            <a:r>
              <a:rPr lang="en-US" sz="1400" dirty="0">
                <a:latin typeface="Palatino Linotype" panose="02040502050505030304" pitchFamily="18" charset="0"/>
              </a:rPr>
              <a:t>Module 3: Scenario Update			</a:t>
            </a:r>
          </a:p>
          <a:p>
            <a:r>
              <a:rPr lang="en-US" sz="1400" dirty="0">
                <a:latin typeface="Palatino Linotype" panose="02040502050505030304" pitchFamily="18" charset="0"/>
              </a:rPr>
              <a:t>Module 4: Recovery </a:t>
            </a:r>
          </a:p>
          <a:p>
            <a:r>
              <a:rPr lang="en-US" sz="1400" dirty="0">
                <a:latin typeface="Palatino Linotype" panose="02040502050505030304" pitchFamily="18" charset="0"/>
              </a:rPr>
              <a:t>Break					</a:t>
            </a:r>
          </a:p>
          <a:p>
            <a:r>
              <a:rPr lang="en-US" sz="1400" dirty="0">
                <a:latin typeface="Palatino Linotype" panose="02040502050505030304" pitchFamily="18" charset="0"/>
              </a:rPr>
              <a:t>Hot Wash					</a:t>
            </a:r>
          </a:p>
          <a:p>
            <a:r>
              <a:rPr lang="en-US" sz="1400" dirty="0">
                <a:latin typeface="Palatino Linotype" panose="02040502050505030304" pitchFamily="18" charset="0"/>
              </a:rPr>
              <a:t>Closing Comments					</a:t>
            </a:r>
          </a:p>
          <a:p>
            <a:r>
              <a:rPr lang="en-US" sz="1400" dirty="0">
                <a:latin typeface="Palatino Linotype" panose="02040502050505030304" pitchFamily="18" charset="0"/>
              </a:rPr>
              <a:t>Debrie</a:t>
            </a:r>
            <a:r>
              <a:rPr lang="en-US" sz="1200" dirty="0">
                <a:latin typeface="Palatino Linotype" panose="02040502050505030304" pitchFamily="18" charset="0"/>
              </a:rPr>
              <a:t>f </a:t>
            </a:r>
            <a:r>
              <a:rPr lang="en-US" sz="1100" dirty="0">
                <a:latin typeface="Franklin Gothic Book" panose="020B0503020102020204" pitchFamily="34" charset="0"/>
              </a:rPr>
              <a:t>			</a:t>
            </a:r>
          </a:p>
          <a:p>
            <a:endParaRPr lang="en-US" dirty="0"/>
          </a:p>
        </p:txBody>
      </p:sp>
    </p:spTree>
    <p:extLst>
      <p:ext uri="{BB962C8B-B14F-4D97-AF65-F5344CB8AC3E}">
        <p14:creationId xmlns:p14="http://schemas.microsoft.com/office/powerpoint/2010/main" val="2534240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dirty="0">
                <a:latin typeface="Palatino Linotype" panose="02040502050505030304" pitchFamily="18" charset="0"/>
              </a:rPr>
              <a:t>Tabletop Processes</a:t>
            </a:r>
          </a:p>
        </p:txBody>
      </p:sp>
      <p:sp>
        <p:nvSpPr>
          <p:cNvPr id="18435" name="Rectangle 3"/>
          <p:cNvSpPr>
            <a:spLocks noGrp="1" noChangeArrowheads="1"/>
          </p:cNvSpPr>
          <p:nvPr>
            <p:ph type="body" idx="1"/>
          </p:nvPr>
        </p:nvSpPr>
        <p:spPr>
          <a:xfrm>
            <a:off x="2446020" y="2212651"/>
            <a:ext cx="7360920" cy="5105400"/>
          </a:xfrm>
        </p:spPr>
        <p:txBody>
          <a:bodyPr/>
          <a:lstStyle/>
          <a:p>
            <a:pPr>
              <a:lnSpc>
                <a:spcPct val="90000"/>
              </a:lnSpc>
            </a:pPr>
            <a:endParaRPr lang="en-US" sz="800" dirty="0"/>
          </a:p>
          <a:p>
            <a:pPr>
              <a:lnSpc>
                <a:spcPct val="90000"/>
              </a:lnSpc>
            </a:pPr>
            <a:r>
              <a:rPr lang="en-US" dirty="0">
                <a:latin typeface="Palatino Linotype" panose="02040502050505030304" pitchFamily="18" charset="0"/>
              </a:rPr>
              <a:t>A scenario and update statements will be used to generate discussion of probable response actions.</a:t>
            </a:r>
          </a:p>
          <a:p>
            <a:pPr>
              <a:lnSpc>
                <a:spcPct val="90000"/>
              </a:lnSpc>
            </a:pPr>
            <a:r>
              <a:rPr lang="en-US" dirty="0">
                <a:latin typeface="Palatino Linotype" panose="02040502050505030304" pitchFamily="18" charset="0"/>
              </a:rPr>
              <a:t>Participants will provide situational responses based on established procedures and plans. The Emergency Operations Plan (should be) available for reference. Other than maps and diagrams, no  additional materials will be provided.</a:t>
            </a:r>
          </a:p>
          <a:p>
            <a:pPr>
              <a:lnSpc>
                <a:spcPct val="90000"/>
              </a:lnSpc>
            </a:pPr>
            <a:r>
              <a:rPr lang="en-US" dirty="0">
                <a:latin typeface="Palatino Linotype" panose="02040502050505030304" pitchFamily="18" charset="0"/>
              </a:rPr>
              <a:t>The exercise will conclude with development of action steps needed to support future mitigation and preparedness efforts.</a:t>
            </a:r>
          </a:p>
          <a:p>
            <a:pPr>
              <a:lnSpc>
                <a:spcPct val="90000"/>
              </a:lnSpc>
            </a:pPr>
            <a:endParaRPr lang="en-US" sz="2400" dirty="0"/>
          </a:p>
        </p:txBody>
      </p:sp>
    </p:spTree>
    <p:extLst>
      <p:ext uri="{BB962C8B-B14F-4D97-AF65-F5344CB8AC3E}">
        <p14:creationId xmlns:p14="http://schemas.microsoft.com/office/powerpoint/2010/main" val="167840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en-US" b="0" dirty="0">
                <a:latin typeface="Palatino Linotype" panose="02040502050505030304" pitchFamily="18" charset="0"/>
              </a:rPr>
              <a:t>Exercise Guidelines</a:t>
            </a:r>
          </a:p>
        </p:txBody>
      </p:sp>
      <p:sp>
        <p:nvSpPr>
          <p:cNvPr id="6147" name="Rectangle 3"/>
          <p:cNvSpPr>
            <a:spLocks noGrp="1" noChangeArrowheads="1"/>
          </p:cNvSpPr>
          <p:nvPr>
            <p:ph type="body" idx="1"/>
          </p:nvPr>
        </p:nvSpPr>
        <p:spPr>
          <a:xfrm>
            <a:off x="2446020" y="2302588"/>
            <a:ext cx="7360920" cy="4826000"/>
          </a:xfrm>
        </p:spPr>
        <p:txBody>
          <a:bodyPr/>
          <a:lstStyle/>
          <a:p>
            <a:pPr>
              <a:lnSpc>
                <a:spcPct val="80000"/>
              </a:lnSpc>
            </a:pPr>
            <a:r>
              <a:rPr lang="en-US" dirty="0">
                <a:latin typeface="Palatino Linotype" panose="02040502050505030304" pitchFamily="18" charset="0"/>
              </a:rPr>
              <a:t>Respond based on your knowledge of your school plans and capabilities.</a:t>
            </a:r>
          </a:p>
          <a:p>
            <a:pPr>
              <a:lnSpc>
                <a:spcPct val="80000"/>
              </a:lnSpc>
            </a:pPr>
            <a:r>
              <a:rPr lang="en-US" dirty="0">
                <a:latin typeface="Palatino Linotype" panose="02040502050505030304" pitchFamily="18" charset="0"/>
              </a:rPr>
              <a:t>Discuss and present multiple options and possible solutions.</a:t>
            </a:r>
          </a:p>
          <a:p>
            <a:pPr>
              <a:lnSpc>
                <a:spcPct val="80000"/>
              </a:lnSpc>
            </a:pPr>
            <a:r>
              <a:rPr lang="en-US" dirty="0">
                <a:latin typeface="Palatino Linotype" panose="02040502050505030304" pitchFamily="18" charset="0"/>
              </a:rPr>
              <a:t>Be aware that each phase will not have complete resolution. Any issues that cannot be resolved within a reasonable period of time will be tabled as an after-action item.</a:t>
            </a:r>
          </a:p>
          <a:p>
            <a:pPr>
              <a:lnSpc>
                <a:spcPct val="80000"/>
              </a:lnSpc>
            </a:pPr>
            <a:r>
              <a:rPr lang="en-US" dirty="0">
                <a:latin typeface="Palatino Linotype" panose="02040502050505030304" pitchFamily="18" charset="0"/>
              </a:rPr>
              <a:t>If more information is needed, ask.  </a:t>
            </a:r>
          </a:p>
          <a:p>
            <a:pPr>
              <a:lnSpc>
                <a:spcPct val="80000"/>
              </a:lnSpc>
            </a:pPr>
            <a:r>
              <a:rPr lang="en-US" dirty="0">
                <a:latin typeface="Palatino Linotype" panose="02040502050505030304" pitchFamily="18" charset="0"/>
              </a:rPr>
              <a:t>Assume any agencies that are requested are initiating their response plans.</a:t>
            </a:r>
          </a:p>
        </p:txBody>
      </p:sp>
    </p:spTree>
    <p:extLst>
      <p:ext uri="{BB962C8B-B14F-4D97-AF65-F5344CB8AC3E}">
        <p14:creationId xmlns:p14="http://schemas.microsoft.com/office/powerpoint/2010/main" val="165135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Palatino Linotype" panose="02040502050505030304" pitchFamily="18" charset="0"/>
              </a:rPr>
              <a:t>Module 1</a:t>
            </a:r>
          </a:p>
        </p:txBody>
      </p:sp>
      <p:sp>
        <p:nvSpPr>
          <p:cNvPr id="3" name="Subtitle 2"/>
          <p:cNvSpPr>
            <a:spLocks noGrp="1"/>
          </p:cNvSpPr>
          <p:nvPr>
            <p:ph type="subTitle" idx="1"/>
          </p:nvPr>
        </p:nvSpPr>
        <p:spPr/>
        <p:txBody>
          <a:bodyPr/>
          <a:lstStyle/>
          <a:p>
            <a:r>
              <a:rPr lang="en-US" dirty="0">
                <a:latin typeface="Palatino Linotype" panose="02040502050505030304" pitchFamily="18" charset="0"/>
              </a:rPr>
              <a:t>Initial Response: </a:t>
            </a:r>
          </a:p>
          <a:p>
            <a:r>
              <a:rPr lang="en-US" dirty="0">
                <a:latin typeface="Palatino Linotype" panose="02040502050505030304" pitchFamily="18" charset="0"/>
              </a:rPr>
              <a:t>Scenario Background</a:t>
            </a:r>
          </a:p>
        </p:txBody>
      </p:sp>
    </p:spTree>
    <p:extLst>
      <p:ext uri="{BB962C8B-B14F-4D97-AF65-F5344CB8AC3E}">
        <p14:creationId xmlns:p14="http://schemas.microsoft.com/office/powerpoint/2010/main" val="40506107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7852591" y="1197890"/>
            <a:ext cx="6018143" cy="514350"/>
          </a:xfrm>
        </p:spPr>
        <p:txBody>
          <a:bodyPr>
            <a:noAutofit/>
          </a:bodyPr>
          <a:lstStyle/>
          <a:p>
            <a:r>
              <a:rPr lang="en-US" sz="4000" b="0" dirty="0">
                <a:latin typeface="Palatino Linotype" panose="02040502050505030304" pitchFamily="18" charset="0"/>
              </a:rPr>
              <a:t>Date:</a:t>
            </a:r>
          </a:p>
        </p:txBody>
      </p:sp>
      <p:sp>
        <p:nvSpPr>
          <p:cNvPr id="7171" name="Rectangle 3"/>
          <p:cNvSpPr>
            <a:spLocks noGrp="1" noChangeArrowheads="1"/>
          </p:cNvSpPr>
          <p:nvPr>
            <p:ph type="body" idx="1"/>
          </p:nvPr>
        </p:nvSpPr>
        <p:spPr>
          <a:xfrm>
            <a:off x="2424871" y="1795884"/>
            <a:ext cx="7360920" cy="4724400"/>
          </a:xfrm>
        </p:spPr>
        <p:txBody>
          <a:bodyPr/>
          <a:lstStyle/>
          <a:p>
            <a:endParaRPr lang="en-US" dirty="0">
              <a:latin typeface="Palatino Linotype" panose="02040502050505030304" pitchFamily="18" charset="0"/>
            </a:endParaRPr>
          </a:p>
          <a:p>
            <a:r>
              <a:rPr lang="en-US" dirty="0">
                <a:latin typeface="Palatino Linotype" panose="02040502050505030304" pitchFamily="18" charset="0"/>
              </a:rPr>
              <a:t>A 7</a:t>
            </a:r>
            <a:r>
              <a:rPr lang="en-US" baseline="30000" dirty="0">
                <a:latin typeface="Palatino Linotype" panose="02040502050505030304" pitchFamily="18" charset="0"/>
              </a:rPr>
              <a:t>th</a:t>
            </a:r>
            <a:r>
              <a:rPr lang="en-US" dirty="0">
                <a:latin typeface="Palatino Linotype" panose="02040502050505030304" pitchFamily="18" charset="0"/>
              </a:rPr>
              <a:t> grade teacher reports that a student in her third block did not arrive for class. </a:t>
            </a:r>
          </a:p>
          <a:p>
            <a:endParaRPr lang="en-US" dirty="0">
              <a:latin typeface="Palatino Linotype" panose="02040502050505030304" pitchFamily="18" charset="0"/>
            </a:endParaRPr>
          </a:p>
          <a:p>
            <a:r>
              <a:rPr lang="en-US" dirty="0">
                <a:latin typeface="Palatino Linotype" panose="02040502050505030304" pitchFamily="18" charset="0"/>
              </a:rPr>
              <a:t>The student is autistic and was last seen two hours prior when leaving homeroom.  </a:t>
            </a:r>
          </a:p>
          <a:p>
            <a:endParaRPr lang="en-US" dirty="0">
              <a:latin typeface="Palatino Linotype" panose="02040502050505030304" pitchFamily="18" charset="0"/>
            </a:endParaRPr>
          </a:p>
          <a:p>
            <a:r>
              <a:rPr lang="en-US" dirty="0">
                <a:latin typeface="Palatino Linotype" panose="02040502050505030304" pitchFamily="18" charset="0"/>
              </a:rPr>
              <a:t>The student has gone missing from school hosted extracurricular activities in the past.  </a:t>
            </a:r>
          </a:p>
          <a:p>
            <a:pPr marL="194308" indent="0">
              <a:buNone/>
            </a:pPr>
            <a:endParaRPr lang="en-US" dirty="0">
              <a:latin typeface="Palatino Linotype" panose="02040502050505030304" pitchFamily="18" charset="0"/>
            </a:endParaRPr>
          </a:p>
          <a:p>
            <a:pPr>
              <a:lnSpc>
                <a:spcPct val="90000"/>
              </a:lnSpc>
            </a:pPr>
            <a:endParaRPr lang="en-US" dirty="0"/>
          </a:p>
        </p:txBody>
      </p:sp>
    </p:spTree>
    <p:extLst>
      <p:ext uri="{BB962C8B-B14F-4D97-AF65-F5344CB8AC3E}">
        <p14:creationId xmlns:p14="http://schemas.microsoft.com/office/powerpoint/2010/main" val="2673558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Y SEARCH PART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8292" y="1780961"/>
            <a:ext cx="5200072" cy="3569054"/>
          </a:xfrm>
        </p:spPr>
      </p:pic>
    </p:spTree>
    <p:extLst>
      <p:ext uri="{BB962C8B-B14F-4D97-AF65-F5344CB8AC3E}">
        <p14:creationId xmlns:p14="http://schemas.microsoft.com/office/powerpoint/2010/main" val="193305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b="0" dirty="0"/>
              <a:t>Discussion</a:t>
            </a:r>
          </a:p>
        </p:txBody>
      </p:sp>
      <p:sp>
        <p:nvSpPr>
          <p:cNvPr id="10243" name="Rectangle 3"/>
          <p:cNvSpPr>
            <a:spLocks noGrp="1" noChangeArrowheads="1"/>
          </p:cNvSpPr>
          <p:nvPr>
            <p:ph type="body" idx="1"/>
          </p:nvPr>
        </p:nvSpPr>
        <p:spPr>
          <a:xfrm>
            <a:off x="2467954" y="2128255"/>
            <a:ext cx="7493508" cy="4882356"/>
          </a:xfrm>
        </p:spPr>
        <p:txBody>
          <a:bodyPr/>
          <a:lstStyle/>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will you do first? Why?</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are your concerns in this situation?</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notifications will need to be made?</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Is this an Amber Alert situation?  If so, do  you know what steps need to be taken to activate </a:t>
            </a:r>
            <a:r>
              <a:rPr lang="en-US" dirty="0" smtClean="0">
                <a:latin typeface="Palatino Linotype" panose="02040502050505030304" pitchFamily="18" charset="0"/>
                <a:cs typeface="Arial" panose="020B0604020202020204" pitchFamily="34" charset="0"/>
              </a:rPr>
              <a:t>an </a:t>
            </a:r>
            <a:r>
              <a:rPr lang="en-US" dirty="0">
                <a:latin typeface="Palatino Linotype" panose="02040502050505030304" pitchFamily="18" charset="0"/>
                <a:cs typeface="Arial" panose="020B0604020202020204" pitchFamily="34" charset="0"/>
              </a:rPr>
              <a:t>Amber Alert and what the activation criteria are?</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systems are in place to make the notifications?</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resources will you utilize both inside and outside the school system? </a:t>
            </a:r>
          </a:p>
          <a:p>
            <a:pPr marL="308607" lvl="1" indent="0">
              <a:buNone/>
            </a:pPr>
            <a:endParaRPr lang="en-US" sz="2000" dirty="0">
              <a:latin typeface="Palatino Linotype" panose="02040502050505030304" pitchFamily="18" charset="0"/>
            </a:endParaRPr>
          </a:p>
          <a:p>
            <a:pPr marL="194308" indent="0">
              <a:buNone/>
            </a:pPr>
            <a:endParaRPr lang="en-US" dirty="0">
              <a:latin typeface="Palatino Linotype" panose="02040502050505030304" pitchFamily="18" charset="0"/>
            </a:endParaRPr>
          </a:p>
        </p:txBody>
      </p:sp>
    </p:spTree>
    <p:extLst>
      <p:ext uri="{BB962C8B-B14F-4D97-AF65-F5344CB8AC3E}">
        <p14:creationId xmlns:p14="http://schemas.microsoft.com/office/powerpoint/2010/main" val="1796660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962400"/>
          </a:xfrm>
        </p:spPr>
        <p:txBody>
          <a:bodyPr/>
          <a:lstStyle/>
          <a:p>
            <a:r>
              <a:rPr lang="en-US" dirty="0">
                <a:latin typeface="Palatino Linotype" panose="02040502050505030304" pitchFamily="18" charset="0"/>
              </a:rPr>
              <a:t>Module 2: </a:t>
            </a:r>
            <a:br>
              <a:rPr lang="en-US" dirty="0">
                <a:latin typeface="Palatino Linotype" panose="02040502050505030304" pitchFamily="18" charset="0"/>
              </a:rPr>
            </a:br>
            <a:r>
              <a:rPr lang="en-US" dirty="0">
                <a:latin typeface="Palatino Linotype" panose="02040502050505030304" pitchFamily="18" charset="0"/>
              </a:rPr>
              <a:t>Response </a:t>
            </a:r>
          </a:p>
        </p:txBody>
      </p:sp>
    </p:spTree>
    <p:extLst>
      <p:ext uri="{BB962C8B-B14F-4D97-AF65-F5344CB8AC3E}">
        <p14:creationId xmlns:p14="http://schemas.microsoft.com/office/powerpoint/2010/main" val="2713222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sz="3200" dirty="0">
                <a:latin typeface="Palatino Linotype" panose="02040502050505030304" pitchFamily="18" charset="0"/>
              </a:rPr>
              <a:t>Date:		Time:</a:t>
            </a:r>
          </a:p>
        </p:txBody>
      </p:sp>
      <p:sp>
        <p:nvSpPr>
          <p:cNvPr id="9219" name="Rectangle 3"/>
          <p:cNvSpPr>
            <a:spLocks noGrp="1" noChangeArrowheads="1"/>
          </p:cNvSpPr>
          <p:nvPr>
            <p:ph type="body" idx="1"/>
          </p:nvPr>
        </p:nvSpPr>
        <p:spPr>
          <a:xfrm>
            <a:off x="2391747" y="2348788"/>
            <a:ext cx="7772400" cy="4937125"/>
          </a:xfrm>
        </p:spPr>
        <p:txBody>
          <a:bodyPr vert="horz" lIns="0" tIns="45720" rIns="0" bIns="45720" rtlCol="0" anchor="t">
            <a:normAutofit/>
          </a:bodyPr>
          <a:lstStyle/>
          <a:p>
            <a:r>
              <a:rPr lang="en-US" dirty="0">
                <a:latin typeface="Palatino Linotype"/>
              </a:rPr>
              <a:t>The local police have been called to the school. </a:t>
            </a:r>
            <a:endParaRPr lang="en-US" dirty="0">
              <a:latin typeface="Palatino Linotype" panose="02040502050505030304" pitchFamily="18" charset="0"/>
            </a:endParaRPr>
          </a:p>
          <a:p>
            <a:r>
              <a:rPr lang="en-US" dirty="0">
                <a:latin typeface="Palatino Linotype"/>
              </a:rPr>
              <a:t>Calls have been made to the student’s parents however all attempts have been unsuccessful.  </a:t>
            </a:r>
            <a:endParaRPr lang="en-US" dirty="0">
              <a:latin typeface="Palatino Linotype" panose="02040502050505030304" pitchFamily="18" charset="0"/>
            </a:endParaRPr>
          </a:p>
          <a:p>
            <a:r>
              <a:rPr lang="en-US" dirty="0">
                <a:latin typeface="Palatino Linotype" panose="02040502050505030304" pitchFamily="18" charset="0"/>
              </a:rPr>
              <a:t>The school is aware that the student’s parent are going through a divorce and that living arrangements and custodial issues are still being worked out.</a:t>
            </a:r>
          </a:p>
          <a:p>
            <a:r>
              <a:rPr lang="en-US" dirty="0">
                <a:latin typeface="Palatino Linotype"/>
              </a:rPr>
              <a:t>The police have begun a sweep of the school and surrounding grounds. </a:t>
            </a:r>
            <a:endParaRPr lang="en-US" dirty="0">
              <a:latin typeface="Palatino Linotype" panose="02040502050505030304" pitchFamily="18" charset="0"/>
            </a:endParaRPr>
          </a:p>
        </p:txBody>
      </p:sp>
    </p:spTree>
    <p:extLst>
      <p:ext uri="{BB962C8B-B14F-4D97-AF65-F5344CB8AC3E}">
        <p14:creationId xmlns:p14="http://schemas.microsoft.com/office/powerpoint/2010/main" val="472125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Agenda</a:t>
            </a:r>
          </a:p>
        </p:txBody>
      </p:sp>
      <p:sp>
        <p:nvSpPr>
          <p:cNvPr id="3" name="Content Placeholder 2"/>
          <p:cNvSpPr>
            <a:spLocks noGrp="1"/>
          </p:cNvSpPr>
          <p:nvPr>
            <p:ph idx="1"/>
          </p:nvPr>
        </p:nvSpPr>
        <p:spPr>
          <a:xfrm>
            <a:off x="3629608" y="1858083"/>
            <a:ext cx="7526072" cy="4290790"/>
          </a:xfrm>
        </p:spPr>
        <p:txBody>
          <a:bodyPr>
            <a:normAutofit fontScale="85000" lnSpcReduction="20000"/>
          </a:bodyPr>
          <a:lstStyle/>
          <a:p>
            <a:pPr>
              <a:buSzPct val="142000"/>
            </a:pPr>
            <a:r>
              <a:rPr lang="en-US" sz="1900" dirty="0">
                <a:latin typeface="Palatino Linotype" panose="02040502050505030304" pitchFamily="18" charset="0"/>
              </a:rPr>
              <a:t>Welcome and Introductions</a:t>
            </a:r>
          </a:p>
          <a:p>
            <a:pPr lvl="1">
              <a:buSzPct val="142000"/>
            </a:pPr>
            <a:r>
              <a:rPr lang="en-US" sz="1900" dirty="0">
                <a:latin typeface="Palatino Linotype" panose="02040502050505030304" pitchFamily="18" charset="0"/>
              </a:rPr>
              <a:t>Housekeeping	</a:t>
            </a:r>
          </a:p>
          <a:p>
            <a:r>
              <a:rPr lang="en-US" sz="1900" dirty="0">
                <a:latin typeface="Palatino Linotype" panose="02040502050505030304" pitchFamily="18" charset="0"/>
              </a:rPr>
              <a:t>Exercise Overview</a:t>
            </a:r>
          </a:p>
          <a:p>
            <a:pPr lvl="1"/>
            <a:r>
              <a:rPr lang="en-US" sz="1900" dirty="0">
                <a:latin typeface="Palatino Linotype" panose="02040502050505030304" pitchFamily="18" charset="0"/>
              </a:rPr>
              <a:t>Goals                                                                    </a:t>
            </a:r>
          </a:p>
          <a:p>
            <a:pPr lvl="1"/>
            <a:r>
              <a:rPr lang="en-US" sz="1900" dirty="0">
                <a:latin typeface="Palatino Linotype" panose="02040502050505030304" pitchFamily="18" charset="0"/>
              </a:rPr>
              <a:t>Rules</a:t>
            </a:r>
          </a:p>
          <a:p>
            <a:pPr lvl="1"/>
            <a:r>
              <a:rPr lang="en-US" sz="1900" dirty="0">
                <a:latin typeface="Palatino Linotype" panose="02040502050505030304" pitchFamily="18" charset="0"/>
              </a:rPr>
              <a:t>Objectives/Core Capabilities                       </a:t>
            </a:r>
          </a:p>
          <a:p>
            <a:pPr lvl="1"/>
            <a:r>
              <a:rPr lang="en-US" sz="1900" dirty="0">
                <a:latin typeface="Palatino Linotype" panose="02040502050505030304" pitchFamily="18" charset="0"/>
              </a:rPr>
              <a:t> Assumptions and Artificialities</a:t>
            </a:r>
          </a:p>
          <a:p>
            <a:pPr lvl="1"/>
            <a:r>
              <a:rPr lang="en-US" sz="1900" dirty="0">
                <a:latin typeface="Palatino Linotype" panose="02040502050505030304" pitchFamily="18" charset="0"/>
              </a:rPr>
              <a:t>Roles and Responsibilities                       </a:t>
            </a:r>
          </a:p>
          <a:p>
            <a:pPr lvl="1"/>
            <a:r>
              <a:rPr lang="en-US" sz="1900" dirty="0">
                <a:latin typeface="Palatino Linotype" panose="02040502050505030304" pitchFamily="18" charset="0"/>
              </a:rPr>
              <a:t> Schedule</a:t>
            </a:r>
          </a:p>
          <a:p>
            <a:pPr lvl="1"/>
            <a:r>
              <a:rPr lang="en-US" sz="1900" dirty="0">
                <a:latin typeface="Palatino Linotype" panose="02040502050505030304" pitchFamily="18" charset="0"/>
              </a:rPr>
              <a:t>Structure</a:t>
            </a:r>
          </a:p>
          <a:p>
            <a:r>
              <a:rPr lang="en-US" sz="1900" dirty="0">
                <a:latin typeface="Palatino Linotype" panose="02040502050505030304" pitchFamily="18" charset="0"/>
              </a:rPr>
              <a:t>Scenario-Driven Exercise </a:t>
            </a:r>
          </a:p>
          <a:p>
            <a:pPr lvl="1"/>
            <a:r>
              <a:rPr lang="en-US" sz="1900" dirty="0">
                <a:latin typeface="Palatino Linotype" panose="02040502050505030304" pitchFamily="18" charset="0"/>
              </a:rPr>
              <a:t>Facilitated Discussion in Four Modules</a:t>
            </a:r>
          </a:p>
          <a:p>
            <a:r>
              <a:rPr lang="en-US" sz="1900" dirty="0">
                <a:latin typeface="Palatino Linotype" panose="02040502050505030304" pitchFamily="18" charset="0"/>
              </a:rPr>
              <a:t>Hot Wash </a:t>
            </a:r>
          </a:p>
          <a:p>
            <a:r>
              <a:rPr lang="en-US" sz="1900" dirty="0">
                <a:latin typeface="Palatino Linotype" panose="02040502050505030304" pitchFamily="18" charset="0"/>
              </a:rPr>
              <a:t>Closing Comments</a:t>
            </a:r>
          </a:p>
          <a:p>
            <a:r>
              <a:rPr lang="en-US" sz="1900" dirty="0">
                <a:latin typeface="Palatino Linotype" panose="02040502050505030304" pitchFamily="18" charset="0"/>
              </a:rPr>
              <a:t>Debrief </a:t>
            </a:r>
          </a:p>
          <a:p>
            <a:endParaRPr lang="en-US" dirty="0"/>
          </a:p>
        </p:txBody>
      </p:sp>
    </p:spTree>
    <p:extLst>
      <p:ext uri="{BB962C8B-B14F-4D97-AF65-F5344CB8AC3E}">
        <p14:creationId xmlns:p14="http://schemas.microsoft.com/office/powerpoint/2010/main" val="328847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8195" name="Rectangle 3"/>
          <p:cNvSpPr>
            <a:spLocks noGrp="1" noChangeArrowheads="1"/>
          </p:cNvSpPr>
          <p:nvPr>
            <p:ph type="body" idx="1"/>
          </p:nvPr>
        </p:nvSpPr>
        <p:spPr>
          <a:xfrm>
            <a:off x="2516857" y="1160568"/>
            <a:ext cx="7360920" cy="4929808"/>
          </a:xfrm>
        </p:spPr>
        <p:txBody>
          <a:bodyPr vert="horz" lIns="0" tIns="45720" rIns="0" bIns="45720" rtlCol="0" anchor="t">
            <a:normAutofit/>
          </a:bodyPr>
          <a:lstStyle/>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0" indent="0">
              <a:buNone/>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a:cs typeface="Arial"/>
              </a:rPr>
              <a:t>What are your emergency procedures for reporting a missing student? </a:t>
            </a: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a:cs typeface="Arial"/>
              </a:rPr>
              <a:t>What are protocols at this point in time?</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Do you have access controls that can identify the student’s last whereabouts? (i.e. Cameras, badging </a:t>
            </a:r>
            <a:r>
              <a:rPr lang="en-US" dirty="0" smtClean="0">
                <a:latin typeface="Palatino Linotype" panose="02040502050505030304" pitchFamily="18" charset="0"/>
                <a:cs typeface="Arial" panose="020B0604020202020204" pitchFamily="34" charset="0"/>
              </a:rPr>
              <a:t>systems.)</a:t>
            </a:r>
            <a:endParaRPr lang="en-US" dirty="0">
              <a:latin typeface="Palatino Linotype" panose="02040502050505030304" pitchFamily="18" charset="0"/>
              <a:cs typeface="Arial" panose="020B0604020202020204" pitchFamily="34" charset="0"/>
            </a:endParaRPr>
          </a:p>
          <a:p>
            <a:pPr marL="308607" lvl="1" indent="0">
              <a:buNone/>
            </a:pPr>
            <a:endParaRPr lang="en-US" sz="2000" dirty="0">
              <a:cs typeface="Arial" panose="020B0604020202020204" pitchFamily="34" charset="0"/>
            </a:endParaRPr>
          </a:p>
          <a:p>
            <a:endParaRPr lang="en-US" dirty="0"/>
          </a:p>
        </p:txBody>
      </p:sp>
    </p:spTree>
    <p:extLst>
      <p:ext uri="{BB962C8B-B14F-4D97-AF65-F5344CB8AC3E}">
        <p14:creationId xmlns:p14="http://schemas.microsoft.com/office/powerpoint/2010/main" val="3618827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2446020" y="2396908"/>
            <a:ext cx="7360920" cy="3785755"/>
          </a:xfrm>
        </p:spPr>
        <p:txBody>
          <a:bodyPr vert="horz" lIns="0" tIns="45720" rIns="0" bIns="45720" rtlCol="0" anchor="t">
            <a:normAutofit/>
          </a:bodyPr>
          <a:lstStyle/>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Does anyone have information regarding the well being of the student from encounters this morning? </a:t>
            </a:r>
          </a:p>
          <a:p>
            <a:pPr marL="571500" indent="-571500">
              <a:buFont typeface="Arial" panose="020B0604020202020204" pitchFamily="34" charset="0"/>
              <a:buChar char="•"/>
            </a:pPr>
            <a:r>
              <a:rPr lang="en-US" dirty="0">
                <a:latin typeface="Palatino Linotype"/>
                <a:cs typeface="Arial"/>
              </a:rPr>
              <a:t>What is your procedure for notifying and documenting the attempts to contact the student's parents?</a:t>
            </a:r>
          </a:p>
          <a:p>
            <a:endParaRPr lang="en-US" dirty="0"/>
          </a:p>
        </p:txBody>
      </p:sp>
    </p:spTree>
    <p:extLst>
      <p:ext uri="{BB962C8B-B14F-4D97-AF65-F5344CB8AC3E}">
        <p14:creationId xmlns:p14="http://schemas.microsoft.com/office/powerpoint/2010/main" val="3194647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12291" name="Rectangle 3"/>
          <p:cNvSpPr>
            <a:spLocks noGrp="1" noChangeArrowheads="1"/>
          </p:cNvSpPr>
          <p:nvPr>
            <p:ph type="body" idx="1"/>
          </p:nvPr>
        </p:nvSpPr>
        <p:spPr>
          <a:xfrm>
            <a:off x="2572935" y="0"/>
            <a:ext cx="7360920" cy="5143500"/>
          </a:xfrm>
        </p:spPr>
        <p:txBody>
          <a:bodyPr vert="horz" lIns="0" tIns="45720" rIns="0" bIns="45720" rtlCol="0" anchor="t">
            <a:normAutofit lnSpcReduction="10000"/>
          </a:bodyPr>
          <a:lstStyle/>
          <a:p>
            <a:pPr marL="0" indent="0">
              <a:buNone/>
            </a:pPr>
            <a:endParaRPr lang="en-US" dirty="0">
              <a:solidFill>
                <a:srgbClr val="507372"/>
              </a:solidFill>
              <a:latin typeface="Palatino Linotype" panose="02040502050505030304" pitchFamily="18" charset="0"/>
              <a:cs typeface="Arial" panose="020B0604020202020204" pitchFamily="34" charset="0"/>
            </a:endParaRPr>
          </a:p>
          <a:p>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solidFill>
                  <a:srgbClr val="507372"/>
                </a:solidFill>
                <a:latin typeface="Palatino Linotype"/>
                <a:cs typeface="Arial"/>
              </a:rPr>
              <a:t>In the past have you had a conversation with emergency first responders about their role in an emergency like this? </a:t>
            </a: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Have you thought about establishing  a unified command? </a:t>
            </a:r>
          </a:p>
          <a:p>
            <a:pPr marL="571500" indent="-5715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If so, who would be included in that command? </a:t>
            </a:r>
          </a:p>
          <a:p>
            <a:pPr marL="571500" indent="-5715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What planning have you done to ensure that your teachers faculty, and staff are prepared to deal with a potential incident like this? </a:t>
            </a:r>
          </a:p>
          <a:p>
            <a:pPr marL="0" indent="0">
              <a:buNone/>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0" indent="0">
              <a:buNone/>
            </a:pPr>
            <a:endParaRPr lang="en-US" dirty="0">
              <a:solidFill>
                <a:srgbClr val="507372"/>
              </a:solidFill>
              <a:latin typeface="Palatino Linotype" panose="02040502050505030304" pitchFamily="18" charset="0"/>
            </a:endParaRPr>
          </a:p>
          <a:p>
            <a:pPr>
              <a:lnSpc>
                <a:spcPct val="80000"/>
              </a:lnSpc>
            </a:pPr>
            <a:endParaRPr lang="en-US" sz="1800" dirty="0"/>
          </a:p>
        </p:txBody>
      </p:sp>
    </p:spTree>
    <p:extLst>
      <p:ext uri="{BB962C8B-B14F-4D97-AF65-F5344CB8AC3E}">
        <p14:creationId xmlns:p14="http://schemas.microsoft.com/office/powerpoint/2010/main" val="4059650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638550"/>
          </a:xfrm>
        </p:spPr>
        <p:txBody>
          <a:bodyPr/>
          <a:lstStyle/>
          <a:p>
            <a:r>
              <a:rPr lang="en-US" dirty="0">
                <a:latin typeface="Palatino Linotype" panose="02040502050505030304" pitchFamily="18" charset="0"/>
              </a:rPr>
              <a:t>Module 4: </a:t>
            </a:r>
            <a:br>
              <a:rPr lang="en-US" dirty="0">
                <a:latin typeface="Palatino Linotype" panose="02040502050505030304" pitchFamily="18" charset="0"/>
              </a:rPr>
            </a:br>
            <a:r>
              <a:rPr lang="en-US" dirty="0">
                <a:latin typeface="Palatino Linotype" panose="02040502050505030304" pitchFamily="18" charset="0"/>
              </a:rPr>
              <a:t>Recovery</a:t>
            </a:r>
          </a:p>
        </p:txBody>
      </p:sp>
    </p:spTree>
    <p:extLst>
      <p:ext uri="{BB962C8B-B14F-4D97-AF65-F5344CB8AC3E}">
        <p14:creationId xmlns:p14="http://schemas.microsoft.com/office/powerpoint/2010/main" val="1911425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 Update</a:t>
            </a:r>
          </a:p>
        </p:txBody>
      </p:sp>
      <p:sp>
        <p:nvSpPr>
          <p:cNvPr id="3" name="Content Placeholder 2"/>
          <p:cNvSpPr>
            <a:spLocks noGrp="1"/>
          </p:cNvSpPr>
          <p:nvPr>
            <p:ph idx="1"/>
          </p:nvPr>
        </p:nvSpPr>
        <p:spPr>
          <a:xfrm>
            <a:off x="2415540" y="1943100"/>
            <a:ext cx="7360920" cy="3503543"/>
          </a:xfrm>
        </p:spPr>
        <p:txBody>
          <a:bodyPr/>
          <a:lstStyle/>
          <a:p>
            <a:r>
              <a:rPr lang="en-US" dirty="0">
                <a:latin typeface="Palatino Linotype" panose="02040502050505030304" pitchFamily="18" charset="0"/>
              </a:rPr>
              <a:t>The police department received a phone call from the manager of a local gas station/mini mart.  The manager reported an emotionally distressed young person on the premises.</a:t>
            </a:r>
          </a:p>
          <a:p>
            <a:r>
              <a:rPr lang="en-US" dirty="0">
                <a:latin typeface="Palatino Linotype" panose="02040502050505030304" pitchFamily="18" charset="0"/>
              </a:rPr>
              <a:t>Police responded to the mini mart and found the missing student crying and very upset.   </a:t>
            </a:r>
          </a:p>
          <a:p>
            <a:r>
              <a:rPr lang="en-US" dirty="0">
                <a:latin typeface="Palatino Linotype" panose="02040502050505030304" pitchFamily="18" charset="0"/>
              </a:rPr>
              <a:t>The student stated that he left school because he wanted to take a walk and found himself at the mini mart.   </a:t>
            </a:r>
          </a:p>
          <a:p>
            <a:r>
              <a:rPr lang="en-US" dirty="0">
                <a:latin typeface="Palatino Linotype" panose="02040502050505030304" pitchFamily="18" charset="0"/>
              </a:rPr>
              <a:t>The student’s grandmother was contacted and is on her way to pick him up. </a:t>
            </a:r>
          </a:p>
        </p:txBody>
      </p:sp>
    </p:spTree>
    <p:extLst>
      <p:ext uri="{BB962C8B-B14F-4D97-AF65-F5344CB8AC3E}">
        <p14:creationId xmlns:p14="http://schemas.microsoft.com/office/powerpoint/2010/main" val="2442966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2446020" y="2453952"/>
            <a:ext cx="7360920" cy="6447868"/>
          </a:xfrm>
        </p:spPr>
        <p:txBody>
          <a:bodyPr/>
          <a:lstStyle/>
          <a:p>
            <a:pPr marL="0" indent="0">
              <a:buNone/>
            </a:pPr>
            <a:endParaRPr lang="en-US" sz="1800"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How do you plan to communicate with your school community about this incident?</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Does your plan include how you will handle internal and external communications?</a:t>
            </a:r>
          </a:p>
          <a:p>
            <a:pPr marL="571500" indent="-571500">
              <a:buFont typeface="Arial" panose="020B0604020202020204" pitchFamily="34" charset="0"/>
              <a:buChar char="•"/>
            </a:pPr>
            <a:r>
              <a:rPr lang="en-US" dirty="0" smtClean="0">
                <a:latin typeface="Palatino Linotype" panose="02040502050505030304" pitchFamily="18" charset="0"/>
              </a:rPr>
              <a:t>How </a:t>
            </a:r>
            <a:r>
              <a:rPr lang="en-US" dirty="0">
                <a:latin typeface="Palatino Linotype" panose="02040502050505030304" pitchFamily="18" charset="0"/>
              </a:rPr>
              <a:t>will the school work with the student and his family to assist in continued personal preparedness </a:t>
            </a:r>
            <a:r>
              <a:rPr lang="en-US" dirty="0" smtClean="0">
                <a:latin typeface="Palatino Linotype" panose="02040502050505030304" pitchFamily="18" charset="0"/>
              </a:rPr>
              <a:t>measures</a:t>
            </a:r>
            <a:r>
              <a:rPr lang="en-US" dirty="0">
                <a:latin typeface="Palatino Linotype" panose="02040502050505030304" pitchFamily="18" charset="0"/>
              </a:rPr>
              <a:t>?</a:t>
            </a:r>
            <a:endParaRPr lang="en-US" dirty="0">
              <a:latin typeface="Palatino Linotype" panose="02040502050505030304" pitchFamily="18" charset="0"/>
            </a:endParaRPr>
          </a:p>
          <a:p>
            <a:pPr marL="0" indent="0">
              <a:buNone/>
            </a:pPr>
            <a:endParaRPr lang="en-US" dirty="0">
              <a:latin typeface="Palatino Linotype" panose="02040502050505030304" pitchFamily="18" charset="0"/>
              <a:cs typeface="Arial" panose="020B0604020202020204" pitchFamily="34" charset="0"/>
            </a:endParaRPr>
          </a:p>
          <a:p>
            <a:pPr marL="0" indent="0">
              <a:buNone/>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194308" indent="0">
              <a:buNone/>
            </a:pPr>
            <a:endParaRPr lang="en-US" dirty="0"/>
          </a:p>
        </p:txBody>
      </p:sp>
    </p:spTree>
    <p:extLst>
      <p:ext uri="{BB962C8B-B14F-4D97-AF65-F5344CB8AC3E}">
        <p14:creationId xmlns:p14="http://schemas.microsoft.com/office/powerpoint/2010/main" val="423048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256" y="3076456"/>
            <a:ext cx="10058400" cy="1450757"/>
          </a:xfrm>
        </p:spPr>
        <p:txBody>
          <a:bodyPr/>
          <a:lstStyle/>
          <a:p>
            <a:pPr algn="ctr"/>
            <a:r>
              <a:rPr lang="en-US" dirty="0" smtClean="0"/>
              <a:t>Take 5 minutes to draft your internal and external messaging.</a:t>
            </a:r>
            <a:endParaRPr lang="en-US" dirty="0"/>
          </a:p>
        </p:txBody>
      </p:sp>
    </p:spTree>
    <p:extLst>
      <p:ext uri="{BB962C8B-B14F-4D97-AF65-F5344CB8AC3E}">
        <p14:creationId xmlns:p14="http://schemas.microsoft.com/office/powerpoint/2010/main" val="1283768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r>
              <a:rPr lang="en-US" b="0" dirty="0" err="1">
                <a:latin typeface="Palatino Linotype" panose="02040502050505030304" pitchFamily="18" charset="0"/>
              </a:rPr>
              <a:t>Hotwash</a:t>
            </a:r>
            <a:endParaRPr lang="en-US" b="0" dirty="0">
              <a:latin typeface="Palatino Linotype" panose="02040502050505030304" pitchFamily="18" charset="0"/>
            </a:endParaRPr>
          </a:p>
        </p:txBody>
      </p:sp>
      <p:sp>
        <p:nvSpPr>
          <p:cNvPr id="13315" name="Rectangle 3"/>
          <p:cNvSpPr>
            <a:spLocks noGrp="1" noChangeArrowheads="1"/>
          </p:cNvSpPr>
          <p:nvPr>
            <p:ph type="body" idx="1"/>
          </p:nvPr>
        </p:nvSpPr>
        <p:spPr>
          <a:xfrm>
            <a:off x="2332601" y="1737360"/>
            <a:ext cx="7360920" cy="5900882"/>
          </a:xfrm>
        </p:spPr>
        <p:txBody>
          <a:bodyPr vert="horz" lIns="0" tIns="45720" rIns="0" bIns="45720" rtlCol="0" anchor="t">
            <a:normAutofit/>
          </a:bodyPr>
          <a:lstStyle/>
          <a:p>
            <a:r>
              <a:rPr lang="en-US" altLang="en-US" dirty="0">
                <a:latin typeface="Palatino Linotype"/>
                <a:ea typeface="ＭＳ Ｐゴシック"/>
              </a:rPr>
              <a:t>Have you had any training related to Amber Alert?</a:t>
            </a:r>
            <a:endParaRPr lang="en-US" dirty="0">
              <a:latin typeface="Palatino Linotype"/>
              <a:ea typeface="ＭＳ Ｐゴシック"/>
            </a:endParaRPr>
          </a:p>
          <a:p>
            <a:r>
              <a:rPr lang="en-US" altLang="en-US" dirty="0">
                <a:latin typeface="Palatino Linotype" panose="02040502050505030304" pitchFamily="18" charset="0"/>
                <a:ea typeface="ＭＳ Ｐゴシック" charset="-128"/>
              </a:rPr>
              <a:t>Has this training involved your local law enforcement agency or state police? </a:t>
            </a:r>
          </a:p>
          <a:p>
            <a:r>
              <a:rPr lang="en-US" altLang="en-US" dirty="0">
                <a:latin typeface="Palatino Linotype" panose="02040502050505030304" pitchFamily="18" charset="0"/>
                <a:ea typeface="ＭＳ Ｐゴシック" charset="-128"/>
              </a:rPr>
              <a:t>Did this exercise increase your awareness of school preparedness needs? How?</a:t>
            </a:r>
          </a:p>
          <a:p>
            <a:r>
              <a:rPr lang="en-US" altLang="en-US" dirty="0">
                <a:latin typeface="Palatino Linotype" panose="02040502050505030304" pitchFamily="18" charset="0"/>
                <a:ea typeface="ＭＳ Ｐゴシック" charset="-128"/>
              </a:rPr>
              <a:t>Will this exercise provide input for continued emergency operations planning? How?</a:t>
            </a:r>
          </a:p>
          <a:p>
            <a:r>
              <a:rPr lang="en-US" altLang="en-US" dirty="0">
                <a:latin typeface="Palatino Linotype" panose="02040502050505030304" pitchFamily="18" charset="0"/>
                <a:ea typeface="ＭＳ Ｐゴシック" charset="-128"/>
              </a:rPr>
              <a:t>What action steps should this group take now?</a:t>
            </a:r>
          </a:p>
          <a:p>
            <a:r>
              <a:rPr lang="en-US" altLang="x-none" dirty="0">
                <a:solidFill>
                  <a:srgbClr val="507372"/>
                </a:solidFill>
                <a:latin typeface="Palatino Linotype" panose="02040502050505030304" pitchFamily="18" charset="0"/>
                <a:ea typeface="ＭＳ Ｐゴシック" charset="-128"/>
              </a:rPr>
              <a:t>What are the major lessons learned from today</a:t>
            </a:r>
            <a:r>
              <a:rPr lang="en-US" altLang="en-US" dirty="0">
                <a:solidFill>
                  <a:srgbClr val="507372"/>
                </a:solidFill>
                <a:latin typeface="Palatino Linotype" panose="02040502050505030304" pitchFamily="18" charset="0"/>
                <a:ea typeface="ＭＳ Ｐゴシック" charset="-128"/>
              </a:rPr>
              <a:t>’</a:t>
            </a:r>
            <a:r>
              <a:rPr lang="en-US" altLang="x-none" dirty="0">
                <a:solidFill>
                  <a:srgbClr val="507372"/>
                </a:solidFill>
                <a:latin typeface="Palatino Linotype" panose="02040502050505030304" pitchFamily="18" charset="0"/>
                <a:ea typeface="ＭＳ Ｐゴシック" charset="-128"/>
              </a:rPr>
              <a:t>s discussion?</a:t>
            </a:r>
          </a:p>
          <a:p>
            <a:r>
              <a:rPr lang="en-US" altLang="x-none" dirty="0">
                <a:solidFill>
                  <a:srgbClr val="507372"/>
                </a:solidFill>
                <a:latin typeface="Palatino Linotype" panose="02040502050505030304" pitchFamily="18" charset="0"/>
                <a:ea typeface="ＭＳ Ｐゴシック" charset="-128"/>
              </a:rPr>
              <a:t>What are tentative next steps to continue the discussion and address any areas of concern?</a:t>
            </a:r>
          </a:p>
          <a:p>
            <a:endParaRPr lang="en-US" dirty="0"/>
          </a:p>
        </p:txBody>
      </p:sp>
    </p:spTree>
    <p:extLst>
      <p:ext uri="{BB962C8B-B14F-4D97-AF65-F5344CB8AC3E}">
        <p14:creationId xmlns:p14="http://schemas.microsoft.com/office/powerpoint/2010/main" val="2291501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76" y="423450"/>
            <a:ext cx="6135624" cy="472662"/>
          </a:xfrm>
        </p:spPr>
        <p:txBody>
          <a:bodyPr/>
          <a:lstStyle/>
          <a:p>
            <a:r>
              <a:rPr lang="en-US" sz="2800" dirty="0">
                <a:latin typeface="Palatino Linotype" panose="02040502050505030304" pitchFamily="18" charset="0"/>
              </a:rPr>
              <a:t>Where do we go from here?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217111"/>
              </p:ext>
            </p:extLst>
          </p:nvPr>
        </p:nvGraphicFramePr>
        <p:xfrm>
          <a:off x="2687217" y="1735492"/>
          <a:ext cx="6706056" cy="4571216"/>
        </p:xfrm>
        <a:graphic>
          <a:graphicData uri="http://schemas.openxmlformats.org/drawingml/2006/table">
            <a:tbl>
              <a:tblPr firstRow="1" bandRow="1">
                <a:tableStyleId>{5C22544A-7EE6-4342-B048-85BDC9FD1C3A}</a:tableStyleId>
              </a:tblPr>
              <a:tblGrid>
                <a:gridCol w="2235352">
                  <a:extLst>
                    <a:ext uri="{9D8B030D-6E8A-4147-A177-3AD203B41FA5}">
                      <a16:colId xmlns:a16="http://schemas.microsoft.com/office/drawing/2014/main" val="20000"/>
                    </a:ext>
                  </a:extLst>
                </a:gridCol>
                <a:gridCol w="2235352">
                  <a:extLst>
                    <a:ext uri="{9D8B030D-6E8A-4147-A177-3AD203B41FA5}">
                      <a16:colId xmlns:a16="http://schemas.microsoft.com/office/drawing/2014/main" val="20001"/>
                    </a:ext>
                  </a:extLst>
                </a:gridCol>
                <a:gridCol w="2235352">
                  <a:extLst>
                    <a:ext uri="{9D8B030D-6E8A-4147-A177-3AD203B41FA5}">
                      <a16:colId xmlns:a16="http://schemas.microsoft.com/office/drawing/2014/main" val="20002"/>
                    </a:ext>
                  </a:extLst>
                </a:gridCol>
              </a:tblGrid>
              <a:tr h="895445">
                <a:tc>
                  <a:txBody>
                    <a:bodyPr/>
                    <a:lstStyle/>
                    <a:p>
                      <a:r>
                        <a:rPr lang="en-US" dirty="0">
                          <a:solidFill>
                            <a:srgbClr val="507372"/>
                          </a:solidFill>
                        </a:rPr>
                        <a:t>Specific Issues Identified</a:t>
                      </a:r>
                    </a:p>
                  </a:txBody>
                  <a:tcPr>
                    <a:solidFill>
                      <a:srgbClr val="B0C8C7"/>
                    </a:solidFill>
                  </a:tcPr>
                </a:tc>
                <a:tc>
                  <a:txBody>
                    <a:bodyPr/>
                    <a:lstStyle/>
                    <a:p>
                      <a:r>
                        <a:rPr lang="en-US" dirty="0">
                          <a:solidFill>
                            <a:srgbClr val="507372"/>
                          </a:solidFill>
                        </a:rPr>
                        <a:t>Person</a:t>
                      </a:r>
                      <a:r>
                        <a:rPr lang="en-US" baseline="0" dirty="0">
                          <a:solidFill>
                            <a:srgbClr val="507372"/>
                          </a:solidFill>
                        </a:rPr>
                        <a:t> assigned to follow-up</a:t>
                      </a:r>
                      <a:endParaRPr lang="en-US" dirty="0">
                        <a:solidFill>
                          <a:srgbClr val="507372"/>
                        </a:solidFill>
                      </a:endParaRPr>
                    </a:p>
                  </a:txBody>
                  <a:tcPr>
                    <a:solidFill>
                      <a:srgbClr val="B0C8C7"/>
                    </a:solidFill>
                  </a:tcPr>
                </a:tc>
                <a:tc>
                  <a:txBody>
                    <a:bodyPr/>
                    <a:lstStyle/>
                    <a:p>
                      <a:r>
                        <a:rPr lang="en-US" dirty="0">
                          <a:solidFill>
                            <a:srgbClr val="507372"/>
                          </a:solidFill>
                        </a:rPr>
                        <a:t>Timeline</a:t>
                      </a:r>
                      <a:r>
                        <a:rPr lang="en-US" baseline="0" dirty="0">
                          <a:solidFill>
                            <a:srgbClr val="507372"/>
                          </a:solidFill>
                        </a:rPr>
                        <a:t> of completion</a:t>
                      </a:r>
                    </a:p>
                    <a:p>
                      <a:r>
                        <a:rPr lang="en-US" baseline="0" dirty="0">
                          <a:solidFill>
                            <a:srgbClr val="507372"/>
                          </a:solidFill>
                        </a:rPr>
                        <a:t>3, 6, 9 months…</a:t>
                      </a:r>
                      <a:endParaRPr lang="en-US" dirty="0">
                        <a:solidFill>
                          <a:srgbClr val="507372"/>
                        </a:solidFill>
                      </a:endParaRPr>
                    </a:p>
                  </a:txBody>
                  <a:tcPr>
                    <a:solidFill>
                      <a:srgbClr val="B0C8C7"/>
                    </a:solidFill>
                  </a:tcPr>
                </a:tc>
                <a:extLst>
                  <a:ext uri="{0D108BD9-81ED-4DB2-BD59-A6C34878D82A}">
                    <a16:rowId xmlns:a16="http://schemas.microsoft.com/office/drawing/2014/main" val="10000"/>
                  </a:ext>
                </a:extLst>
              </a:tr>
              <a:tr h="1828408">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10001"/>
                  </a:ext>
                </a:extLst>
              </a:tr>
              <a:tr h="1828408">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4252036349"/>
                  </a:ext>
                </a:extLst>
              </a:tr>
            </a:tbl>
          </a:graphicData>
        </a:graphic>
      </p:graphicFrame>
    </p:spTree>
    <p:extLst>
      <p:ext uri="{BB962C8B-B14F-4D97-AF65-F5344CB8AC3E}">
        <p14:creationId xmlns:p14="http://schemas.microsoft.com/office/powerpoint/2010/main" val="3710442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the Vermont School Safety Center</a:t>
            </a:r>
            <a:endParaRPr lang="en-US" dirty="0"/>
          </a:p>
        </p:txBody>
      </p:sp>
      <p:sp>
        <p:nvSpPr>
          <p:cNvPr id="3" name="Content Placeholder 2"/>
          <p:cNvSpPr>
            <a:spLocks noGrp="1"/>
          </p:cNvSpPr>
          <p:nvPr>
            <p:ph idx="1"/>
          </p:nvPr>
        </p:nvSpPr>
        <p:spPr>
          <a:xfrm>
            <a:off x="1097280" y="2526868"/>
            <a:ext cx="10058400" cy="4023360"/>
          </a:xfrm>
        </p:spPr>
        <p:txBody>
          <a:bodyPr/>
          <a:lstStyle/>
          <a:p>
            <a:r>
              <a:rPr lang="en-US" dirty="0" smtClean="0">
                <a:latin typeface="+mj-lt"/>
              </a:rPr>
              <a:t>Web Site </a:t>
            </a:r>
            <a:r>
              <a:rPr lang="en-US" dirty="0" smtClean="0">
                <a:latin typeface="+mj-lt"/>
                <a:hlinkClick r:id="rId2"/>
              </a:rPr>
              <a:t>Vermont School Safety Center Web Site</a:t>
            </a:r>
            <a:endParaRPr lang="en-US" dirty="0" smtClean="0">
              <a:latin typeface="+mj-lt"/>
            </a:endParaRPr>
          </a:p>
          <a:p>
            <a:endParaRPr lang="en-US" dirty="0">
              <a:latin typeface="+mj-lt"/>
            </a:endParaRPr>
          </a:p>
          <a:p>
            <a:r>
              <a:rPr lang="en-US" dirty="0" smtClean="0">
                <a:latin typeface="+mj-lt"/>
              </a:rPr>
              <a:t>Twitter </a:t>
            </a:r>
            <a:r>
              <a:rPr lang="en-US" dirty="0" smtClean="0">
                <a:latin typeface="+mj-lt"/>
                <a:hlinkClick r:id="rId3"/>
              </a:rPr>
              <a:t>https://twitter.com/vted_safeschool</a:t>
            </a:r>
            <a:endParaRPr lang="en-US" dirty="0">
              <a:latin typeface="+mj-lt"/>
            </a:endParaRPr>
          </a:p>
        </p:txBody>
      </p:sp>
    </p:spTree>
    <p:extLst>
      <p:ext uri="{BB962C8B-B14F-4D97-AF65-F5344CB8AC3E}">
        <p14:creationId xmlns:p14="http://schemas.microsoft.com/office/powerpoint/2010/main" val="65224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Welcome and Introductions</a:t>
            </a:r>
          </a:p>
        </p:txBody>
      </p:sp>
      <p:sp>
        <p:nvSpPr>
          <p:cNvPr id="3" name="Content Placeholder 2"/>
          <p:cNvSpPr>
            <a:spLocks noGrp="1"/>
          </p:cNvSpPr>
          <p:nvPr>
            <p:ph idx="1"/>
          </p:nvPr>
        </p:nvSpPr>
        <p:spPr>
          <a:xfrm>
            <a:off x="2729577" y="2231618"/>
            <a:ext cx="7360920" cy="3933536"/>
          </a:xfrm>
        </p:spPr>
        <p:txBody>
          <a:bodyPr/>
          <a:lstStyle/>
          <a:p>
            <a:r>
              <a:rPr lang="en-US" dirty="0">
                <a:latin typeface="Palatino Linotype" panose="02040502050505030304" pitchFamily="18" charset="0"/>
              </a:rPr>
              <a:t>Opening Remarks</a:t>
            </a:r>
          </a:p>
          <a:p>
            <a:r>
              <a:rPr lang="en-US" dirty="0">
                <a:latin typeface="Palatino Linotype" panose="02040502050505030304" pitchFamily="18" charset="0"/>
              </a:rPr>
              <a:t>Facilitator</a:t>
            </a:r>
          </a:p>
          <a:p>
            <a:r>
              <a:rPr lang="en-US" dirty="0">
                <a:latin typeface="Palatino Linotype" panose="02040502050505030304" pitchFamily="18" charset="0"/>
              </a:rPr>
              <a:t>Introductions</a:t>
            </a:r>
          </a:p>
          <a:p>
            <a:r>
              <a:rPr lang="en-US" dirty="0">
                <a:latin typeface="Palatino Linotype" panose="02040502050505030304" pitchFamily="18" charset="0"/>
              </a:rPr>
              <a:t>Hosting Agency</a:t>
            </a:r>
          </a:p>
          <a:p>
            <a:r>
              <a:rPr lang="en-US" dirty="0">
                <a:latin typeface="Palatino Linotype" panose="02040502050505030304" pitchFamily="18" charset="0"/>
              </a:rPr>
              <a:t>Participants</a:t>
            </a:r>
          </a:p>
          <a:p>
            <a:r>
              <a:rPr lang="en-US" dirty="0">
                <a:latin typeface="Palatino Linotype" panose="02040502050505030304" pitchFamily="18" charset="0"/>
              </a:rPr>
              <a:t>Exercise Staff</a:t>
            </a:r>
          </a:p>
          <a:p>
            <a:r>
              <a:rPr lang="en-US" dirty="0">
                <a:latin typeface="Palatino Linotype" panose="02040502050505030304" pitchFamily="18" charset="0"/>
              </a:rPr>
              <a:t>Lead Facilitator</a:t>
            </a:r>
          </a:p>
        </p:txBody>
      </p:sp>
      <p:pic>
        <p:nvPicPr>
          <p:cNvPr id="5" name="Picture 4" descr="Blue Bokeh Spheres Welcome Background | Vertical Hold Media | SermonSpic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46732" y="2418188"/>
            <a:ext cx="4383520" cy="2470711"/>
          </a:xfrm>
          <a:prstGeom prst="rect">
            <a:avLst/>
          </a:prstGeom>
        </p:spPr>
      </p:pic>
    </p:spTree>
    <p:extLst>
      <p:ext uri="{BB962C8B-B14F-4D97-AF65-F5344CB8AC3E}">
        <p14:creationId xmlns:p14="http://schemas.microsoft.com/office/powerpoint/2010/main" val="1738977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09800" y="0"/>
            <a:ext cx="7772400" cy="1009655"/>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800" b="1" dirty="0">
                <a:solidFill>
                  <a:schemeClr val="tx1"/>
                </a:solidFill>
              </a:rPr>
              <a:t>Stay Connected With Us</a:t>
            </a:r>
          </a:p>
        </p:txBody>
      </p:sp>
      <p:sp>
        <p:nvSpPr>
          <p:cNvPr id="6" name="Shape 447"/>
          <p:cNvSpPr>
            <a:spLocks noChangeArrowheads="1"/>
          </p:cNvSpPr>
          <p:nvPr/>
        </p:nvSpPr>
        <p:spPr bwMode="auto">
          <a:xfrm>
            <a:off x="2840728" y="1009655"/>
            <a:ext cx="7721105" cy="2843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www.facebook.com/margolishealy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www.linkedin.com/company/margolis-healy-&amp;-associates</a:t>
            </a:r>
          </a:p>
        </p:txBody>
      </p:sp>
      <p:pic>
        <p:nvPicPr>
          <p:cNvPr id="7" name="Twitter-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408" y="1288294"/>
            <a:ext cx="779630" cy="779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8" name="facebook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592" y="2163518"/>
            <a:ext cx="846800" cy="849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9" name="linkedi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837" y="3131472"/>
            <a:ext cx="722099" cy="72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732" y="5256376"/>
            <a:ext cx="2718201" cy="6946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807" y="4941869"/>
            <a:ext cx="5952903" cy="1009158"/>
          </a:xfrm>
          <a:prstGeom prst="rect">
            <a:avLst/>
          </a:prstGeom>
        </p:spPr>
      </p:pic>
      <p:pic>
        <p:nvPicPr>
          <p:cNvPr id="12" name="Picture 6" descr="Image result for national center for campus public safe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62" y="4756934"/>
            <a:ext cx="1797373" cy="179737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225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Goals</a:t>
            </a:r>
          </a:p>
        </p:txBody>
      </p:sp>
      <p:sp>
        <p:nvSpPr>
          <p:cNvPr id="5" name="Content Placeholder 4"/>
          <p:cNvSpPr>
            <a:spLocks noGrp="1"/>
          </p:cNvSpPr>
          <p:nvPr>
            <p:ph idx="1"/>
          </p:nvPr>
        </p:nvSpPr>
        <p:spPr>
          <a:xfrm>
            <a:off x="2626331" y="2621767"/>
            <a:ext cx="7360920" cy="4127500"/>
          </a:xfrm>
        </p:spPr>
        <p:txBody>
          <a:bodyPr/>
          <a:lstStyle/>
          <a:p>
            <a:r>
              <a:rPr lang="en-US" dirty="0">
                <a:latin typeface="Palatino Linotype" panose="02040502050505030304" pitchFamily="18" charset="0"/>
              </a:rPr>
              <a:t>Test plans to prepare for, respond to, and recover from a missing student at the school..</a:t>
            </a:r>
          </a:p>
          <a:p>
            <a:r>
              <a:rPr lang="en-US" dirty="0">
                <a:latin typeface="Palatino Linotype" panose="02040502050505030304" pitchFamily="18" charset="0"/>
              </a:rPr>
              <a:t>Demonstrate effective coordination of district plans, and actions with school and community partners.</a:t>
            </a:r>
          </a:p>
          <a:p>
            <a:r>
              <a:rPr lang="en-US" dirty="0">
                <a:latin typeface="Palatino Linotype" panose="02040502050505030304" pitchFamily="18" charset="0"/>
              </a:rPr>
              <a:t>Strengthen relationships with our response partners. </a:t>
            </a:r>
          </a:p>
          <a:p>
            <a:r>
              <a:rPr lang="en-US" dirty="0">
                <a:latin typeface="Palatino Linotype" panose="02040502050505030304" pitchFamily="18" charset="0"/>
              </a:rPr>
              <a:t>Identify areas for improvement and develop a corrective action plan</a:t>
            </a:r>
            <a:r>
              <a:rPr lang="en-US" dirty="0"/>
              <a:t>.</a:t>
            </a:r>
          </a:p>
          <a:p>
            <a:endParaRPr lang="en-US" dirty="0"/>
          </a:p>
        </p:txBody>
      </p:sp>
      <p:pic>
        <p:nvPicPr>
          <p:cNvPr id="4" name="Picture 3" descr="The Goal - Ooltewah United Methodist Church"/>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311236"/>
            <a:ext cx="2500171" cy="1962634"/>
          </a:xfrm>
          <a:prstGeom prst="rect">
            <a:avLst/>
          </a:prstGeom>
        </p:spPr>
      </p:pic>
    </p:spTree>
    <p:extLst>
      <p:ext uri="{BB962C8B-B14F-4D97-AF65-F5344CB8AC3E}">
        <p14:creationId xmlns:p14="http://schemas.microsoft.com/office/powerpoint/2010/main" val="327942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Objectives and Core Capabilities</a:t>
            </a:r>
          </a:p>
        </p:txBody>
      </p:sp>
      <p:sp>
        <p:nvSpPr>
          <p:cNvPr id="5" name="Content Placeholder 4"/>
          <p:cNvSpPr>
            <a:spLocks noGrp="1"/>
          </p:cNvSpPr>
          <p:nvPr>
            <p:ph idx="1"/>
          </p:nvPr>
        </p:nvSpPr>
        <p:spPr>
          <a:xfrm>
            <a:off x="2267287" y="1737360"/>
            <a:ext cx="7360920" cy="5735473"/>
          </a:xfrm>
        </p:spPr>
        <p:txBody>
          <a:bodyPr/>
          <a:lstStyle/>
          <a:p>
            <a:r>
              <a:rPr lang="en-US" dirty="0">
                <a:latin typeface="Palatino Linotype" panose="02040502050505030304" pitchFamily="18" charset="0"/>
              </a:rPr>
              <a:t>To test the schools response in conducting an initial investigation; searching for a missing or abducted child. </a:t>
            </a:r>
          </a:p>
          <a:p>
            <a:r>
              <a:rPr lang="en-US" dirty="0">
                <a:latin typeface="Palatino Linotype" panose="02040502050505030304" pitchFamily="18" charset="0"/>
              </a:rPr>
              <a:t>To employ strategies and responses in mitigating and resolving the emergency.</a:t>
            </a:r>
          </a:p>
          <a:p>
            <a:r>
              <a:rPr lang="en-US" dirty="0">
                <a:latin typeface="Palatino Linotype" panose="02040502050505030304" pitchFamily="18" charset="0"/>
              </a:rPr>
              <a:t>To work collaboratively with law enforcement and other emergency services to facilitate locating the student.</a:t>
            </a:r>
          </a:p>
          <a:p>
            <a:r>
              <a:rPr lang="en-US" dirty="0">
                <a:latin typeface="Palatino Linotype" panose="02040502050505030304" pitchFamily="18" charset="0"/>
              </a:rPr>
              <a:t>Ensure that communication between the school and parents/family, as well as law enforcement and emergency services, are timely and factual.  </a:t>
            </a:r>
          </a:p>
          <a:p>
            <a:r>
              <a:rPr lang="en-US" dirty="0">
                <a:latin typeface="Palatino Linotype" panose="02040502050505030304" pitchFamily="18" charset="0"/>
              </a:rPr>
              <a:t>To participate in a multi-disciplinary tabletop exercise, developed to build cohesiveness within investigative teams when responding to an emergency</a:t>
            </a:r>
            <a:endParaRPr lang="en-US" dirty="0">
              <a:solidFill>
                <a:srgbClr val="507372"/>
              </a:solidFill>
              <a:latin typeface="Palatino Linotype" panose="02040502050505030304" pitchFamily="18" charset="0"/>
            </a:endParaRPr>
          </a:p>
        </p:txBody>
      </p:sp>
      <p:pic>
        <p:nvPicPr>
          <p:cNvPr id="3" name="Picture 2" descr="AMBER ALERT -ACTIVE- Update | NOT IN MY WORLD!!!!"/>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620623" y="3171322"/>
            <a:ext cx="1177591" cy="989176"/>
          </a:xfrm>
          <a:prstGeom prst="rect">
            <a:avLst/>
          </a:prstGeom>
        </p:spPr>
      </p:pic>
    </p:spTree>
    <p:extLst>
      <p:ext uri="{BB962C8B-B14F-4D97-AF65-F5344CB8AC3E}">
        <p14:creationId xmlns:p14="http://schemas.microsoft.com/office/powerpoint/2010/main" val="2787391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Palatino Linotype" panose="02040502050505030304" pitchFamily="18" charset="0"/>
              </a:rPr>
              <a:t>Participants Roles and Responsibilities </a:t>
            </a:r>
          </a:p>
        </p:txBody>
      </p:sp>
      <p:sp>
        <p:nvSpPr>
          <p:cNvPr id="5" name="Content Placeholder 4"/>
          <p:cNvSpPr>
            <a:spLocks noGrp="1"/>
          </p:cNvSpPr>
          <p:nvPr>
            <p:ph idx="1"/>
          </p:nvPr>
        </p:nvSpPr>
        <p:spPr>
          <a:xfrm>
            <a:off x="2342214" y="2422073"/>
            <a:ext cx="7360920" cy="4655127"/>
          </a:xfrm>
        </p:spPr>
        <p:txBody>
          <a:bodyPr/>
          <a:lstStyle/>
          <a:p>
            <a:r>
              <a:rPr lang="en-US" u="sng" dirty="0">
                <a:latin typeface="Palatino Linotype" panose="02040502050505030304" pitchFamily="18" charset="0"/>
              </a:rPr>
              <a:t>Players:</a:t>
            </a:r>
            <a:r>
              <a:rPr lang="en-US" dirty="0">
                <a:latin typeface="Palatino Linotype" panose="02040502050505030304" pitchFamily="18" charset="0"/>
              </a:rPr>
              <a:t> Respond to the situation presented, based on expert knowledge of response procedures, current plans and procedures, and insights derived from training.</a:t>
            </a:r>
          </a:p>
          <a:p>
            <a:r>
              <a:rPr lang="en-US" u="sng" dirty="0">
                <a:latin typeface="Palatino Linotype" panose="02040502050505030304" pitchFamily="18" charset="0"/>
              </a:rPr>
              <a:t>Facilitator(s)</a:t>
            </a:r>
            <a:r>
              <a:rPr lang="en-US" dirty="0">
                <a:latin typeface="Palatino Linotype" panose="02040502050505030304" pitchFamily="18" charset="0"/>
              </a:rPr>
              <a:t>: Responsible for moderating and keeping participant discussions focused on exercise objectives and core capabilities, and ensuring relevant issues are explored; provide situational updates and additional information; resolve questions as required.</a:t>
            </a:r>
          </a:p>
        </p:txBody>
      </p:sp>
    </p:spTree>
    <p:extLst>
      <p:ext uri="{BB962C8B-B14F-4D97-AF65-F5344CB8AC3E}">
        <p14:creationId xmlns:p14="http://schemas.microsoft.com/office/powerpoint/2010/main" val="3429598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Structure</a:t>
            </a:r>
          </a:p>
        </p:txBody>
      </p:sp>
      <p:sp>
        <p:nvSpPr>
          <p:cNvPr id="5" name="Content Placeholder 4"/>
          <p:cNvSpPr>
            <a:spLocks noGrp="1"/>
          </p:cNvSpPr>
          <p:nvPr>
            <p:ph idx="1"/>
          </p:nvPr>
        </p:nvSpPr>
        <p:spPr>
          <a:xfrm>
            <a:off x="2446020" y="2351408"/>
            <a:ext cx="7360920" cy="3924300"/>
          </a:xfrm>
        </p:spPr>
        <p:txBody>
          <a:bodyPr vert="horz" lIns="0" tIns="45720" rIns="0" bIns="45720" rtlCol="0" anchor="t">
            <a:normAutofit/>
          </a:bodyPr>
          <a:lstStyle/>
          <a:p>
            <a:r>
              <a:rPr lang="en-US" dirty="0">
                <a:latin typeface="Palatino Linotype" panose="02040502050505030304" pitchFamily="18" charset="0"/>
              </a:rPr>
              <a:t>A scenario-driven, facilitated discussion-based exercise</a:t>
            </a:r>
          </a:p>
          <a:p>
            <a:r>
              <a:rPr lang="en-US" dirty="0">
                <a:latin typeface="Palatino Linotype"/>
              </a:rPr>
              <a:t>The exercise is divided in four modules:</a:t>
            </a:r>
          </a:p>
          <a:p>
            <a:pPr lvl="2">
              <a:buFont typeface="Courier New" panose="02070309020205020404" pitchFamily="49" charset="0"/>
              <a:buChar char="o"/>
            </a:pPr>
            <a:r>
              <a:rPr lang="en-US" sz="2000" dirty="0">
                <a:latin typeface="Palatino Linotype" panose="02040502050505030304" pitchFamily="18" charset="0"/>
              </a:rPr>
              <a:t>Module 1: Initial Response – Scenario Background</a:t>
            </a:r>
          </a:p>
          <a:p>
            <a:pPr lvl="2">
              <a:buFont typeface="Courier New" panose="02070309020205020404" pitchFamily="49" charset="0"/>
              <a:buChar char="o"/>
            </a:pPr>
            <a:r>
              <a:rPr lang="en-US" sz="2000" dirty="0">
                <a:latin typeface="Palatino Linotype" panose="02040502050505030304" pitchFamily="18" charset="0"/>
              </a:rPr>
              <a:t>Module 2: Response – Scenario Update #1</a:t>
            </a:r>
          </a:p>
          <a:p>
            <a:pPr lvl="2">
              <a:buFont typeface="Courier New" panose="02070309020205020404" pitchFamily="49" charset="0"/>
              <a:buChar char="o"/>
            </a:pPr>
            <a:r>
              <a:rPr lang="en-US" sz="2000" dirty="0">
                <a:latin typeface="Palatino Linotype" panose="02040502050505030304" pitchFamily="18" charset="0"/>
              </a:rPr>
              <a:t>Module 3: Response – Scenario Update #2</a:t>
            </a:r>
          </a:p>
          <a:p>
            <a:pPr lvl="2">
              <a:buFont typeface="Courier New" panose="02070309020205020404" pitchFamily="49" charset="0"/>
              <a:buChar char="o"/>
            </a:pPr>
            <a:r>
              <a:rPr lang="en-US" sz="2000" dirty="0">
                <a:latin typeface="Palatino Linotype" panose="02040502050505030304" pitchFamily="18" charset="0"/>
              </a:rPr>
              <a:t>Module 4: Recovery – Scenario Update #3 </a:t>
            </a:r>
          </a:p>
          <a:p>
            <a:r>
              <a:rPr lang="en-US" dirty="0">
                <a:latin typeface="Palatino Linotype" panose="02040502050505030304" pitchFamily="18" charset="0"/>
              </a:rPr>
              <a:t>Debrief </a:t>
            </a:r>
          </a:p>
          <a:p>
            <a:pPr marL="194308" indent="0">
              <a:buNone/>
            </a:pPr>
            <a:endParaRPr lang="en-US" dirty="0"/>
          </a:p>
        </p:txBody>
      </p:sp>
    </p:spTree>
    <p:extLst>
      <p:ext uri="{BB962C8B-B14F-4D97-AF65-F5344CB8AC3E}">
        <p14:creationId xmlns:p14="http://schemas.microsoft.com/office/powerpoint/2010/main" val="2312751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Rules for Players</a:t>
            </a:r>
          </a:p>
        </p:txBody>
      </p:sp>
      <p:sp>
        <p:nvSpPr>
          <p:cNvPr id="5" name="Content Placeholder 4"/>
          <p:cNvSpPr>
            <a:spLocks noGrp="1"/>
          </p:cNvSpPr>
          <p:nvPr>
            <p:ph idx="1"/>
          </p:nvPr>
        </p:nvSpPr>
        <p:spPr>
          <a:xfrm>
            <a:off x="1246570" y="2470885"/>
            <a:ext cx="10058400" cy="4023360"/>
          </a:xfrm>
        </p:spPr>
        <p:txBody>
          <a:bodyPr/>
          <a:lstStyle/>
          <a:p>
            <a:r>
              <a:rPr lang="en-US" dirty="0">
                <a:latin typeface="Palatino Linotype" panose="02040502050505030304" pitchFamily="18" charset="0"/>
              </a:rPr>
              <a:t>There are no right or wrong answers/ideas.</a:t>
            </a:r>
          </a:p>
          <a:p>
            <a:r>
              <a:rPr lang="en-US" dirty="0">
                <a:latin typeface="Palatino Linotype" panose="02040502050505030304" pitchFamily="18" charset="0"/>
              </a:rPr>
              <a:t>Varying viewpoints are expected and will be respected.</a:t>
            </a:r>
          </a:p>
          <a:p>
            <a:r>
              <a:rPr lang="en-US" dirty="0">
                <a:latin typeface="Palatino Linotype" panose="02040502050505030304" pitchFamily="18" charset="0"/>
              </a:rPr>
              <a:t>“Exercise decisions” are not precedent setting.</a:t>
            </a:r>
          </a:p>
          <a:p>
            <a:r>
              <a:rPr lang="en-US" dirty="0">
                <a:latin typeface="Palatino Linotype" panose="02040502050505030304" pitchFamily="18" charset="0"/>
              </a:rPr>
              <a:t>Players are encouraged to consider different approaches and suggest improvements/“Think outside the box.”</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165168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r>
              <a:rPr lang="en-US" b="0" dirty="0">
                <a:latin typeface="Palatino Linotype" panose="02040502050505030304" pitchFamily="18" charset="0"/>
              </a:rPr>
              <a:t>Ground Rules</a:t>
            </a:r>
          </a:p>
        </p:txBody>
      </p:sp>
      <p:sp>
        <p:nvSpPr>
          <p:cNvPr id="5123" name="Rectangle 3"/>
          <p:cNvSpPr>
            <a:spLocks noGrp="1" noChangeArrowheads="1"/>
          </p:cNvSpPr>
          <p:nvPr>
            <p:ph type="body" idx="1"/>
          </p:nvPr>
        </p:nvSpPr>
        <p:spPr>
          <a:xfrm>
            <a:off x="2446020" y="2248677"/>
            <a:ext cx="7360920" cy="4787900"/>
          </a:xfrm>
        </p:spPr>
        <p:txBody>
          <a:bodyPr vert="horz" lIns="0" tIns="45720" rIns="0" bIns="45720" rtlCol="0" anchor="t">
            <a:normAutofit/>
          </a:bodyPr>
          <a:lstStyle/>
          <a:p>
            <a:r>
              <a:rPr lang="en-US" u="sng" dirty="0">
                <a:latin typeface="Palatino Linotype"/>
              </a:rPr>
              <a:t>This is not a test</a:t>
            </a:r>
            <a:r>
              <a:rPr lang="en-US" dirty="0">
                <a:latin typeface="Palatino Linotype"/>
              </a:rPr>
              <a:t> of current capabilities and plans. </a:t>
            </a:r>
            <a:r>
              <a:rPr lang="en-US" u="sng" dirty="0">
                <a:latin typeface="Palatino Linotype"/>
              </a:rPr>
              <a:t>It is a discussion</a:t>
            </a:r>
            <a:r>
              <a:rPr lang="en-US" dirty="0">
                <a:latin typeface="Palatino Linotype"/>
              </a:rPr>
              <a:t> of probable responses to a hypothetical emergency. </a:t>
            </a:r>
          </a:p>
          <a:p>
            <a:r>
              <a:rPr lang="en-US" dirty="0">
                <a:latin typeface="Palatino Linotype"/>
              </a:rPr>
              <a:t>The exercise will be an open dialogue. All ideas and input are welcome.</a:t>
            </a:r>
          </a:p>
          <a:p>
            <a:pPr>
              <a:lnSpc>
                <a:spcPct val="90000"/>
              </a:lnSpc>
            </a:pPr>
            <a:r>
              <a:rPr lang="en-US" dirty="0">
                <a:latin typeface="Palatino Linotype" panose="02040502050505030304" pitchFamily="18" charset="0"/>
              </a:rPr>
              <a:t>One person speaks at a time.</a:t>
            </a:r>
          </a:p>
          <a:p>
            <a:pPr>
              <a:lnSpc>
                <a:spcPct val="90000"/>
              </a:lnSpc>
            </a:pPr>
            <a:r>
              <a:rPr lang="en-US" dirty="0">
                <a:latin typeface="Palatino Linotype" panose="02040502050505030304" pitchFamily="18" charset="0"/>
              </a:rPr>
              <a:t>The scenario will be accepted as is. However, the facilitator may make modifications as deemed appropriate.</a:t>
            </a:r>
          </a:p>
          <a:p>
            <a:pPr>
              <a:lnSpc>
                <a:spcPct val="90000"/>
              </a:lnSpc>
            </a:pPr>
            <a:r>
              <a:rPr lang="en-US" dirty="0">
                <a:latin typeface="Palatino Linotype" panose="02040502050505030304" pitchFamily="18" charset="0"/>
              </a:rPr>
              <a:t>No hypothetical resources are available.</a:t>
            </a:r>
          </a:p>
        </p:txBody>
      </p:sp>
    </p:spTree>
    <p:extLst>
      <p:ext uri="{BB962C8B-B14F-4D97-AF65-F5344CB8AC3E}">
        <p14:creationId xmlns:p14="http://schemas.microsoft.com/office/powerpoint/2010/main" val="1404026833"/>
      </p:ext>
    </p:extLst>
  </p:cSld>
  <p:clrMapOvr>
    <a:masterClrMapping/>
  </p:clrMapOvr>
</p:sld>
</file>

<file path=ppt/theme/theme1.xml><?xml version="1.0" encoding="utf-8"?>
<a:theme xmlns:a="http://schemas.openxmlformats.org/drawingml/2006/main" name="Retrospect">
  <a:themeElements>
    <a:clrScheme name="mha">
      <a:dk1>
        <a:srgbClr val="005A84"/>
      </a:dk1>
      <a:lt1>
        <a:srgbClr val="FFFFFF"/>
      </a:lt1>
      <a:dk2>
        <a:srgbClr val="005A84"/>
      </a:dk2>
      <a:lt2>
        <a:srgbClr val="FFFFFF"/>
      </a:lt2>
      <a:accent1>
        <a:srgbClr val="C2CD23"/>
      </a:accent1>
      <a:accent2>
        <a:srgbClr val="939BA1"/>
      </a:accent2>
      <a:accent3>
        <a:srgbClr val="597B7B"/>
      </a:accent3>
      <a:accent4>
        <a:srgbClr val="005A84"/>
      </a:accent4>
      <a:accent5>
        <a:srgbClr val="FFFFFF"/>
      </a:accent5>
      <a:accent6>
        <a:srgbClr val="005A84"/>
      </a:accent6>
      <a:hlink>
        <a:srgbClr val="C2CD23"/>
      </a:hlink>
      <a:folHlink>
        <a:srgbClr val="597B7B"/>
      </a:folHlink>
    </a:clrScheme>
    <a:fontScheme name="Custom 1">
      <a:majorFont>
        <a:latin typeface="Palatino Linotype"/>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181877DC9514881312BF5050FEAAA" ma:contentTypeVersion="16" ma:contentTypeDescription="Create a new document." ma:contentTypeScope="" ma:versionID="bfd45f215bc2bbcbba48abfd6a8cea4b">
  <xsd:schema xmlns:xsd="http://www.w3.org/2001/XMLSchema" xmlns:xs="http://www.w3.org/2001/XMLSchema" xmlns:p="http://schemas.microsoft.com/office/2006/metadata/properties" xmlns:ns1="http://schemas.microsoft.com/sharepoint/v3" xmlns:ns2="bfd5df63-3380-4cc2-bf3c-fed3300bef9b" xmlns:ns3="4478deb5-a6d3-42dd-b2b7-acac074ba7c3" xmlns:ns4="http://schemas.microsoft.com/sharepoint/v4" targetNamespace="http://schemas.microsoft.com/office/2006/metadata/properties" ma:root="true" ma:fieldsID="601897e752cc01917236d79020d64334" ns1:_="" ns2:_="" ns3:_="" ns4:_="">
    <xsd:import namespace="http://schemas.microsoft.com/sharepoint/v3"/>
    <xsd:import namespace="bfd5df63-3380-4cc2-bf3c-fed3300bef9b"/>
    <xsd:import namespace="4478deb5-a6d3-42dd-b2b7-acac074ba7c3"/>
    <xsd:import namespace="http://schemas.microsoft.com/sharepoint/v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IconOverlay"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d5df63-3380-4cc2-bf3c-fed3300bef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78deb5-a6d3-42dd-b2b7-acac074ba7c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9BAD225-85A8-428A-B0CB-1E225CA7021C}"/>
</file>

<file path=customXml/itemProps2.xml><?xml version="1.0" encoding="utf-8"?>
<ds:datastoreItem xmlns:ds="http://schemas.openxmlformats.org/officeDocument/2006/customXml" ds:itemID="{26F599C1-EB68-40A3-8CFB-C6B8CE4FFD1E}"/>
</file>

<file path=customXml/itemProps3.xml><?xml version="1.0" encoding="utf-8"?>
<ds:datastoreItem xmlns:ds="http://schemas.openxmlformats.org/officeDocument/2006/customXml" ds:itemID="{453B3C10-F3B6-4B3D-9FFA-7FEAF1B3F2A1}"/>
</file>

<file path=docProps/app.xml><?xml version="1.0" encoding="utf-8"?>
<Properties xmlns="http://schemas.openxmlformats.org/officeDocument/2006/extended-properties" xmlns:vt="http://schemas.openxmlformats.org/officeDocument/2006/docPropsVTypes">
  <Template>Retrospect</Template>
  <TotalTime>3521</TotalTime>
  <Words>1111</Words>
  <Application>Microsoft Office PowerPoint</Application>
  <PresentationFormat>Widescreen</PresentationFormat>
  <Paragraphs>177</Paragraphs>
  <Slides>30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Calibri</vt:lpstr>
      <vt:lpstr>Courier New</vt:lpstr>
      <vt:lpstr>Franklin Gothic Book</vt:lpstr>
      <vt:lpstr>Helvetica Neue Medium</vt:lpstr>
      <vt:lpstr>Palatino Linotype</vt:lpstr>
      <vt:lpstr>Retrospect</vt:lpstr>
      <vt:lpstr>Missing Student</vt:lpstr>
      <vt:lpstr>Exercise Agenda</vt:lpstr>
      <vt:lpstr>Welcome and Introductions</vt:lpstr>
      <vt:lpstr>Exercise Goals</vt:lpstr>
      <vt:lpstr>Objectives and Core Capabilities</vt:lpstr>
      <vt:lpstr>Participants Roles and Responsibilities </vt:lpstr>
      <vt:lpstr>Exercise Structure</vt:lpstr>
      <vt:lpstr>Rules for Players</vt:lpstr>
      <vt:lpstr>Ground Rules</vt:lpstr>
      <vt:lpstr>Assumptions and Artificialities </vt:lpstr>
      <vt:lpstr>Exercise Schedule</vt:lpstr>
      <vt:lpstr>Tabletop Processes</vt:lpstr>
      <vt:lpstr>Exercise Guidelines</vt:lpstr>
      <vt:lpstr>Module 1</vt:lpstr>
      <vt:lpstr>Date:</vt:lpstr>
      <vt:lpstr>PowerPoint Presentation</vt:lpstr>
      <vt:lpstr>Discussion</vt:lpstr>
      <vt:lpstr>Module 2:  Response </vt:lpstr>
      <vt:lpstr>Date:  Time:</vt:lpstr>
      <vt:lpstr>Discussion</vt:lpstr>
      <vt:lpstr>Discussion</vt:lpstr>
      <vt:lpstr>Discussion</vt:lpstr>
      <vt:lpstr>Module 4:  Recovery</vt:lpstr>
      <vt:lpstr>Situation Update</vt:lpstr>
      <vt:lpstr>Discussion</vt:lpstr>
      <vt:lpstr>Take 5 minutes to draft your internal and external messaging.</vt:lpstr>
      <vt:lpstr>Hotwash</vt:lpstr>
      <vt:lpstr>Where do we go from here?</vt:lpstr>
      <vt:lpstr>Contact the Vermont School Safety Center</vt:lpstr>
      <vt:lpstr>PowerPoint Presentation</vt:lpstr>
    </vt:vector>
  </TitlesOfParts>
  <Company>Cozen O'Connor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Julie</dc:creator>
  <cp:lastModifiedBy>Barbic, Dee</cp:lastModifiedBy>
  <cp:revision>98</cp:revision>
  <dcterms:created xsi:type="dcterms:W3CDTF">2019-06-01T18:47:12Z</dcterms:created>
  <dcterms:modified xsi:type="dcterms:W3CDTF">2019-08-26T16:59:13Z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0x010100C42181877DC9514881312BF5050FEAAA</vt:lpwstr>
  </property>
</Properties>
</file>