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3" r:id="rId3"/>
    <p:sldId id="328" r:id="rId4"/>
    <p:sldId id="408" r:id="rId5"/>
    <p:sldId id="404" r:id="rId6"/>
    <p:sldId id="338" r:id="rId7"/>
    <p:sldId id="337" r:id="rId8"/>
    <p:sldId id="307" r:id="rId9"/>
    <p:sldId id="310" r:id="rId10"/>
    <p:sldId id="324" r:id="rId11"/>
    <p:sldId id="363" r:id="rId12"/>
    <p:sldId id="332" r:id="rId13"/>
    <p:sldId id="313" r:id="rId14"/>
    <p:sldId id="314" r:id="rId15"/>
    <p:sldId id="311" r:id="rId16"/>
    <p:sldId id="340" r:id="rId17"/>
    <p:sldId id="360" r:id="rId18"/>
    <p:sldId id="355" r:id="rId19"/>
    <p:sldId id="362" r:id="rId20"/>
    <p:sldId id="401" r:id="rId21"/>
    <p:sldId id="344" r:id="rId22"/>
    <p:sldId id="346" r:id="rId23"/>
    <p:sldId id="373" r:id="rId24"/>
    <p:sldId id="402" r:id="rId25"/>
    <p:sldId id="399" r:id="rId26"/>
    <p:sldId id="351" r:id="rId27"/>
    <p:sldId id="400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ic, Dee" initials="BD" lastIdx="5" clrIdx="0">
    <p:extLst>
      <p:ext uri="{19B8F6BF-5375-455C-9EA6-DF929625EA0E}">
        <p15:presenceInfo xmlns:p15="http://schemas.microsoft.com/office/powerpoint/2012/main" userId="S-1-5-21-956408747-3655594914-677496474-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6AA"/>
    <a:srgbClr val="00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360" y="56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FF207-EDF3-1A4E-894D-A6D228BF6713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C845A6-38B7-7740-8575-CE08D3214F28}">
      <dgm:prSet phldrT="[Text]" custT="1"/>
      <dgm:spPr>
        <a:solidFill>
          <a:srgbClr val="E4E300">
            <a:alpha val="67000"/>
          </a:srgbClr>
        </a:solidFill>
        <a:ln>
          <a:solidFill>
            <a:schemeClr val="tx1"/>
          </a:solidFill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3600" b="1" dirty="0">
              <a:solidFill>
                <a:srgbClr val="557372"/>
              </a:solidFill>
            </a:rPr>
            <a:t>School Security Program</a:t>
          </a:r>
        </a:p>
      </dgm:t>
    </dgm:pt>
    <dgm:pt modelId="{8C6A76C4-DA51-7F42-BA6E-A49C931ED39C}" type="parTrans" cxnId="{8E23FA2E-5B89-3C41-9DFC-2BE9A68D1902}">
      <dgm:prSet/>
      <dgm:spPr/>
      <dgm:t>
        <a:bodyPr/>
        <a:lstStyle/>
        <a:p>
          <a:endParaRPr lang="en-US"/>
        </a:p>
      </dgm:t>
    </dgm:pt>
    <dgm:pt modelId="{24C61967-1483-C24F-8776-D21C15F50270}" type="sibTrans" cxnId="{8E23FA2E-5B89-3C41-9DFC-2BE9A68D1902}">
      <dgm:prSet/>
      <dgm:spPr/>
      <dgm:t>
        <a:bodyPr/>
        <a:lstStyle/>
        <a:p>
          <a:endParaRPr lang="en-US"/>
        </a:p>
      </dgm:t>
    </dgm:pt>
    <dgm:pt modelId="{ED612E5C-D265-E541-AAC0-F4DCE727483B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Security Cameras</a:t>
          </a:r>
        </a:p>
      </dgm:t>
    </dgm:pt>
    <dgm:pt modelId="{253F7F4B-131D-BA4E-9588-687B760993F5}" type="parTrans" cxnId="{9805BDBD-6665-A14B-883C-B6078E26AEF0}">
      <dgm:prSet/>
      <dgm:spPr/>
      <dgm:t>
        <a:bodyPr/>
        <a:lstStyle/>
        <a:p>
          <a:endParaRPr lang="en-US"/>
        </a:p>
      </dgm:t>
    </dgm:pt>
    <dgm:pt modelId="{159E482F-F593-4440-B0F1-C7B371C99227}" type="sibTrans" cxnId="{9805BDBD-6665-A14B-883C-B6078E26AEF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5143B135-9935-AB44-A23B-CB2814115138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050" dirty="0"/>
            <a:t>Access Control &amp; Visitor Management</a:t>
          </a:r>
        </a:p>
      </dgm:t>
    </dgm:pt>
    <dgm:pt modelId="{DFC5159D-7549-DE46-BBEB-61B0716D6797}" type="parTrans" cxnId="{F8A4FE1F-A2C0-6A48-99E0-01A32B567D26}">
      <dgm:prSet/>
      <dgm:spPr/>
      <dgm:t>
        <a:bodyPr/>
        <a:lstStyle/>
        <a:p>
          <a:endParaRPr lang="en-US"/>
        </a:p>
      </dgm:t>
    </dgm:pt>
    <dgm:pt modelId="{A7616D81-AA55-614C-90E0-FA5FC7FB087F}" type="sibTrans" cxnId="{F8A4FE1F-A2C0-6A48-99E0-01A32B567D2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CC8A6C1-96A7-9340-AB16-4A373E5D7FC5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Alarm Monitoring</a:t>
          </a:r>
        </a:p>
      </dgm:t>
    </dgm:pt>
    <dgm:pt modelId="{EFB741C2-CF71-9945-BD61-1E8220E61FFA}" type="parTrans" cxnId="{387F6FCD-614A-8848-91C2-57B5C786C2D5}">
      <dgm:prSet/>
      <dgm:spPr/>
      <dgm:t>
        <a:bodyPr/>
        <a:lstStyle/>
        <a:p>
          <a:endParaRPr lang="en-US"/>
        </a:p>
      </dgm:t>
    </dgm:pt>
    <dgm:pt modelId="{CD1B30A4-1D66-9C41-85A2-C17DDA76B5FF}" type="sibTrans" cxnId="{387F6FCD-614A-8848-91C2-57B5C786C2D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78D233EB-F05D-9D4B-A7A4-1948FCA3BC08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Education Awareness &amp; Training</a:t>
          </a:r>
        </a:p>
      </dgm:t>
    </dgm:pt>
    <dgm:pt modelId="{76560045-8349-7D41-8A0F-B6D448B63FDE}" type="parTrans" cxnId="{BD54820A-E69F-C045-A82F-8C02D9A7DD51}">
      <dgm:prSet/>
      <dgm:spPr/>
      <dgm:t>
        <a:bodyPr/>
        <a:lstStyle/>
        <a:p>
          <a:endParaRPr lang="en-US"/>
        </a:p>
      </dgm:t>
    </dgm:pt>
    <dgm:pt modelId="{F684C9AA-D3FD-4B4A-A8B7-51329DC52DDF}" type="sibTrans" cxnId="{BD54820A-E69F-C045-A82F-8C02D9A7DD5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2CE6112C-F32F-0C44-A45E-F45BB55038B7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Lighting</a:t>
          </a:r>
        </a:p>
      </dgm:t>
    </dgm:pt>
    <dgm:pt modelId="{B0DD6194-C6B8-4548-9387-744938E8CA20}" type="parTrans" cxnId="{0E5710DC-F93A-C449-9D52-AE9E4E7D41AB}">
      <dgm:prSet/>
      <dgm:spPr/>
      <dgm:t>
        <a:bodyPr/>
        <a:lstStyle/>
        <a:p>
          <a:endParaRPr lang="en-US"/>
        </a:p>
      </dgm:t>
    </dgm:pt>
    <dgm:pt modelId="{E4C914C7-1EC7-2946-A3EE-FF3C6E425F09}" type="sibTrans" cxnId="{0E5710DC-F93A-C449-9D52-AE9E4E7D41AB}">
      <dgm:prSet/>
      <dgm:spPr/>
      <dgm:t>
        <a:bodyPr/>
        <a:lstStyle/>
        <a:p>
          <a:endParaRPr lang="en-US"/>
        </a:p>
      </dgm:t>
    </dgm:pt>
    <dgm:pt modelId="{068457AC-8583-8142-9525-65715D8D3691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Way-Finding</a:t>
          </a:r>
        </a:p>
      </dgm:t>
    </dgm:pt>
    <dgm:pt modelId="{A7805627-2558-D74F-ACA7-585C687F3A59}" type="parTrans" cxnId="{91A58EDF-D78C-594F-AEB1-D3E520B91FA0}">
      <dgm:prSet/>
      <dgm:spPr/>
      <dgm:t>
        <a:bodyPr/>
        <a:lstStyle/>
        <a:p>
          <a:endParaRPr lang="en-US"/>
        </a:p>
      </dgm:t>
    </dgm:pt>
    <dgm:pt modelId="{AD7C3DAE-B057-954E-A4E7-2F6624F65527}" type="sibTrans" cxnId="{91A58EDF-D78C-594F-AEB1-D3E520B91FA0}">
      <dgm:prSet/>
      <dgm:spPr/>
      <dgm:t>
        <a:bodyPr/>
        <a:lstStyle/>
        <a:p>
          <a:endParaRPr lang="en-US"/>
        </a:p>
      </dgm:t>
    </dgm:pt>
    <dgm:pt modelId="{558694E3-9A1A-444D-A9FF-7007C5766B68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Policy &amp; Standards</a:t>
          </a:r>
        </a:p>
      </dgm:t>
    </dgm:pt>
    <dgm:pt modelId="{9F71BB08-654D-2146-9AAC-3E45F3C3A0D3}" type="parTrans" cxnId="{0722D423-D495-584A-90C0-F37029A0F307}">
      <dgm:prSet/>
      <dgm:spPr/>
      <dgm:t>
        <a:bodyPr/>
        <a:lstStyle/>
        <a:p>
          <a:endParaRPr lang="en-US"/>
        </a:p>
      </dgm:t>
    </dgm:pt>
    <dgm:pt modelId="{4DF3708D-4A0A-F140-99D5-8974B5700157}" type="sibTrans" cxnId="{0722D423-D495-584A-90C0-F37029A0F307}">
      <dgm:prSet/>
      <dgm:spPr/>
      <dgm:t>
        <a:bodyPr/>
        <a:lstStyle/>
        <a:p>
          <a:endParaRPr lang="en-US"/>
        </a:p>
      </dgm:t>
    </dgm:pt>
    <dgm:pt modelId="{E292EE5E-34B1-4A4B-90F6-68F995B5D5BD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050" dirty="0"/>
            <a:t>Emergency Communication</a:t>
          </a:r>
        </a:p>
      </dgm:t>
    </dgm:pt>
    <dgm:pt modelId="{65F846F1-CFA4-7F4E-88FE-B59F48C9AA0F}" type="parTrans" cxnId="{6E00CE1E-BB1E-8943-A49B-9996A90E6B19}">
      <dgm:prSet/>
      <dgm:spPr/>
      <dgm:t>
        <a:bodyPr/>
        <a:lstStyle/>
        <a:p>
          <a:endParaRPr lang="en-US"/>
        </a:p>
      </dgm:t>
    </dgm:pt>
    <dgm:pt modelId="{28B54100-F1EB-544E-9F2E-A46609706AAA}" type="sibTrans" cxnId="{6E00CE1E-BB1E-8943-A49B-9996A90E6B19}">
      <dgm:prSet/>
      <dgm:spPr/>
      <dgm:t>
        <a:bodyPr/>
        <a:lstStyle/>
        <a:p>
          <a:endParaRPr lang="en-US"/>
        </a:p>
      </dgm:t>
    </dgm:pt>
    <dgm:pt modelId="{ADA4EE05-5EA9-0448-B254-56555CAB6473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Safety Surveys</a:t>
          </a:r>
        </a:p>
      </dgm:t>
    </dgm:pt>
    <dgm:pt modelId="{27F1312A-889F-0749-83BF-217565467477}" type="parTrans" cxnId="{0D8ED688-5787-B645-946D-442FE1A6D91E}">
      <dgm:prSet/>
      <dgm:spPr/>
      <dgm:t>
        <a:bodyPr/>
        <a:lstStyle/>
        <a:p>
          <a:endParaRPr lang="en-US"/>
        </a:p>
      </dgm:t>
    </dgm:pt>
    <dgm:pt modelId="{39BB0BC6-09B2-204A-B5EF-884B03E7FEBF}" type="sibTrans" cxnId="{0D8ED688-5787-B645-946D-442FE1A6D91E}">
      <dgm:prSet/>
      <dgm:spPr/>
      <dgm:t>
        <a:bodyPr/>
        <a:lstStyle/>
        <a:p>
          <a:endParaRPr lang="en-US"/>
        </a:p>
      </dgm:t>
    </dgm:pt>
    <dgm:pt modelId="{50532E77-8EC5-014C-8D56-82FDD75718ED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100" dirty="0"/>
            <a:t>Resiliency</a:t>
          </a:r>
        </a:p>
      </dgm:t>
    </dgm:pt>
    <dgm:pt modelId="{3DD52A8B-2042-C442-A33B-20C8CEFF7F82}" type="parTrans" cxnId="{960064B7-6E8D-BC4B-B646-1003E99627C4}">
      <dgm:prSet/>
      <dgm:spPr/>
      <dgm:t>
        <a:bodyPr/>
        <a:lstStyle/>
        <a:p>
          <a:endParaRPr lang="en-US"/>
        </a:p>
      </dgm:t>
    </dgm:pt>
    <dgm:pt modelId="{D956FEE5-86F3-754F-BBAD-2F212B32FF06}" type="sibTrans" cxnId="{960064B7-6E8D-BC4B-B646-1003E99627C4}">
      <dgm:prSet/>
      <dgm:spPr/>
      <dgm:t>
        <a:bodyPr/>
        <a:lstStyle/>
        <a:p>
          <a:endParaRPr lang="en-US"/>
        </a:p>
      </dgm:t>
    </dgm:pt>
    <dgm:pt modelId="{1756025C-0F93-1F40-9E4D-4CF62B00CCF1}">
      <dgm:prSet phldrT="[Text]" custT="1"/>
      <dgm:spPr>
        <a:solidFill>
          <a:srgbClr val="557372"/>
        </a:solidFill>
        <a:ln>
          <a:solidFill>
            <a:srgbClr val="E4E300"/>
          </a:solidFill>
        </a:ln>
      </dgm:spPr>
      <dgm:t>
        <a:bodyPr/>
        <a:lstStyle/>
        <a:p>
          <a:r>
            <a:rPr lang="en-US" sz="1050" dirty="0"/>
            <a:t>Continuous Improvement </a:t>
          </a:r>
        </a:p>
      </dgm:t>
    </dgm:pt>
    <dgm:pt modelId="{E00B5426-61E9-B643-B857-7C65E0C29342}" type="parTrans" cxnId="{34EB5EB5-3CFF-514D-8D1D-D2DA4B30EA4B}">
      <dgm:prSet/>
      <dgm:spPr/>
      <dgm:t>
        <a:bodyPr/>
        <a:lstStyle/>
        <a:p>
          <a:endParaRPr lang="en-US"/>
        </a:p>
      </dgm:t>
    </dgm:pt>
    <dgm:pt modelId="{48751844-69CE-9D42-B109-3281AFAE40F1}" type="sibTrans" cxnId="{34EB5EB5-3CFF-514D-8D1D-D2DA4B30EA4B}">
      <dgm:prSet/>
      <dgm:spPr/>
      <dgm:t>
        <a:bodyPr/>
        <a:lstStyle/>
        <a:p>
          <a:endParaRPr lang="en-US"/>
        </a:p>
      </dgm:t>
    </dgm:pt>
    <dgm:pt modelId="{90AA2A31-BEE6-D746-9708-CB79D1720D7E}" type="pres">
      <dgm:prSet presAssocID="{EA5FF207-EDF3-1A4E-894D-A6D228BF671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C1B6C2-4613-9D4E-A809-915AF260465C}" type="pres">
      <dgm:prSet presAssocID="{B3C845A6-38B7-7740-8575-CE08D3214F28}" presName="centerShape" presStyleLbl="node0" presStyleIdx="0" presStyleCnt="1" custScaleX="320781" custScaleY="310787"/>
      <dgm:spPr/>
    </dgm:pt>
    <dgm:pt modelId="{C772444F-2DFE-5141-A590-7B3CC101E2FD}" type="pres">
      <dgm:prSet presAssocID="{ED612E5C-D265-E541-AAC0-F4DCE727483B}" presName="node" presStyleLbl="node1" presStyleIdx="0" presStyleCnt="11" custScaleX="186240" custScaleY="186240" custRadScaleRad="100121">
        <dgm:presLayoutVars>
          <dgm:bulletEnabled val="1"/>
        </dgm:presLayoutVars>
      </dgm:prSet>
      <dgm:spPr/>
    </dgm:pt>
    <dgm:pt modelId="{6136B207-C9CA-624F-B299-73123BB560F8}" type="pres">
      <dgm:prSet presAssocID="{ED612E5C-D265-E541-AAC0-F4DCE727483B}" presName="dummy" presStyleCnt="0"/>
      <dgm:spPr/>
    </dgm:pt>
    <dgm:pt modelId="{EBAEB693-87C2-FC45-BA2D-E58EEBA3BD3C}" type="pres">
      <dgm:prSet presAssocID="{159E482F-F593-4440-B0F1-C7B371C99227}" presName="sibTrans" presStyleLbl="sibTrans2D1" presStyleIdx="0" presStyleCnt="11"/>
      <dgm:spPr/>
    </dgm:pt>
    <dgm:pt modelId="{5C4EBAEC-598B-994B-B10B-E2C21C10B125}" type="pres">
      <dgm:prSet presAssocID="{5143B135-9935-AB44-A23B-CB2814115138}" presName="node" presStyleLbl="node1" presStyleIdx="1" presStyleCnt="11" custScaleX="197360" custScaleY="175366" custRadScaleRad="99111" custRadScaleInc="3753">
        <dgm:presLayoutVars>
          <dgm:bulletEnabled val="1"/>
        </dgm:presLayoutVars>
      </dgm:prSet>
      <dgm:spPr/>
    </dgm:pt>
    <dgm:pt modelId="{14718A13-F8F7-F242-B4FA-35AF37263ADB}" type="pres">
      <dgm:prSet presAssocID="{5143B135-9935-AB44-A23B-CB2814115138}" presName="dummy" presStyleCnt="0"/>
      <dgm:spPr/>
    </dgm:pt>
    <dgm:pt modelId="{743A6C5C-4C2C-3443-B164-D16364B43078}" type="pres">
      <dgm:prSet presAssocID="{A7616D81-AA55-614C-90E0-FA5FC7FB087F}" presName="sibTrans" presStyleLbl="sibTrans2D1" presStyleIdx="1" presStyleCnt="11"/>
      <dgm:spPr/>
    </dgm:pt>
    <dgm:pt modelId="{0BD1431D-D46D-9E4D-B99D-CD0197CEDD53}" type="pres">
      <dgm:prSet presAssocID="{3CC8A6C1-96A7-9340-AB16-4A373E5D7FC5}" presName="node" presStyleLbl="node1" presStyleIdx="2" presStyleCnt="11" custScaleX="186240" custScaleY="186240" custRadScaleRad="97101" custRadScaleInc="27073">
        <dgm:presLayoutVars>
          <dgm:bulletEnabled val="1"/>
        </dgm:presLayoutVars>
      </dgm:prSet>
      <dgm:spPr/>
    </dgm:pt>
    <dgm:pt modelId="{3D934B36-1A19-BE44-9387-C8EFE7DE3E20}" type="pres">
      <dgm:prSet presAssocID="{3CC8A6C1-96A7-9340-AB16-4A373E5D7FC5}" presName="dummy" presStyleCnt="0"/>
      <dgm:spPr/>
    </dgm:pt>
    <dgm:pt modelId="{AFD5E354-06DD-634B-9725-B813CB7D0B2E}" type="pres">
      <dgm:prSet presAssocID="{CD1B30A4-1D66-9C41-85A2-C17DDA76B5FF}" presName="sibTrans" presStyleLbl="sibTrans2D1" presStyleIdx="2" presStyleCnt="11"/>
      <dgm:spPr/>
    </dgm:pt>
    <dgm:pt modelId="{5770766F-BC73-D343-B5E3-6959F7F4FAEB}" type="pres">
      <dgm:prSet presAssocID="{78D233EB-F05D-9D4B-A7A4-1948FCA3BC08}" presName="node" presStyleLbl="node1" presStyleIdx="3" presStyleCnt="11" custScaleX="186240" custScaleY="186240">
        <dgm:presLayoutVars>
          <dgm:bulletEnabled val="1"/>
        </dgm:presLayoutVars>
      </dgm:prSet>
      <dgm:spPr/>
    </dgm:pt>
    <dgm:pt modelId="{A6811157-2816-3443-895F-C1ECC75310A0}" type="pres">
      <dgm:prSet presAssocID="{78D233EB-F05D-9D4B-A7A4-1948FCA3BC08}" presName="dummy" presStyleCnt="0"/>
      <dgm:spPr/>
    </dgm:pt>
    <dgm:pt modelId="{EA525FC2-B9C8-9943-8384-4B827D4DB60E}" type="pres">
      <dgm:prSet presAssocID="{F684C9AA-D3FD-4B4A-A8B7-51329DC52DDF}" presName="sibTrans" presStyleLbl="sibTrans2D1" presStyleIdx="3" presStyleCnt="11"/>
      <dgm:spPr/>
    </dgm:pt>
    <dgm:pt modelId="{980407AA-BB8B-9244-9FB6-A02E31AB2480}" type="pres">
      <dgm:prSet presAssocID="{2CE6112C-F32F-0C44-A45E-F45BB55038B7}" presName="node" presStyleLbl="node1" presStyleIdx="4" presStyleCnt="11" custScaleX="186240" custScaleY="186240">
        <dgm:presLayoutVars>
          <dgm:bulletEnabled val="1"/>
        </dgm:presLayoutVars>
      </dgm:prSet>
      <dgm:spPr/>
    </dgm:pt>
    <dgm:pt modelId="{5C2A63C3-6191-174E-B6E6-0688B63C3CD2}" type="pres">
      <dgm:prSet presAssocID="{2CE6112C-F32F-0C44-A45E-F45BB55038B7}" presName="dummy" presStyleCnt="0"/>
      <dgm:spPr/>
    </dgm:pt>
    <dgm:pt modelId="{1C9BFAA4-A896-AF49-BE4D-CA89E3ADB174}" type="pres">
      <dgm:prSet presAssocID="{E4C914C7-1EC7-2946-A3EE-FF3C6E425F09}" presName="sibTrans" presStyleLbl="sibTrans2D1" presStyleIdx="4" presStyleCnt="11"/>
      <dgm:spPr/>
    </dgm:pt>
    <dgm:pt modelId="{0247FBFA-CA7B-2F45-AA58-CF294CFA1A20}" type="pres">
      <dgm:prSet presAssocID="{068457AC-8583-8142-9525-65715D8D3691}" presName="node" presStyleLbl="node1" presStyleIdx="5" presStyleCnt="11" custScaleX="186240" custScaleY="186240" custRadScaleRad="102644" custRadScaleInc="-11631">
        <dgm:presLayoutVars>
          <dgm:bulletEnabled val="1"/>
        </dgm:presLayoutVars>
      </dgm:prSet>
      <dgm:spPr/>
    </dgm:pt>
    <dgm:pt modelId="{D281698F-51C1-474D-93AF-93B6223DAD77}" type="pres">
      <dgm:prSet presAssocID="{068457AC-8583-8142-9525-65715D8D3691}" presName="dummy" presStyleCnt="0"/>
      <dgm:spPr/>
    </dgm:pt>
    <dgm:pt modelId="{34D5F19D-CAB1-AD49-8038-762D6ED7EF04}" type="pres">
      <dgm:prSet presAssocID="{AD7C3DAE-B057-954E-A4E7-2F6624F65527}" presName="sibTrans" presStyleLbl="sibTrans2D1" presStyleIdx="5" presStyleCnt="11"/>
      <dgm:spPr/>
    </dgm:pt>
    <dgm:pt modelId="{D2C945D7-9F39-284B-AC56-F1133EE1FC45}" type="pres">
      <dgm:prSet presAssocID="{558694E3-9A1A-444D-A9FF-7007C5766B68}" presName="node" presStyleLbl="node1" presStyleIdx="6" presStyleCnt="11" custScaleX="186240" custScaleY="186240" custRadScaleRad="108142" custRadScaleInc="-44258">
        <dgm:presLayoutVars>
          <dgm:bulletEnabled val="1"/>
        </dgm:presLayoutVars>
      </dgm:prSet>
      <dgm:spPr/>
    </dgm:pt>
    <dgm:pt modelId="{F62727A3-0674-FF4B-861C-CDF31E3FAA7A}" type="pres">
      <dgm:prSet presAssocID="{558694E3-9A1A-444D-A9FF-7007C5766B68}" presName="dummy" presStyleCnt="0"/>
      <dgm:spPr/>
    </dgm:pt>
    <dgm:pt modelId="{DD7C344B-6B17-1648-B275-AC00F6823D7E}" type="pres">
      <dgm:prSet presAssocID="{4DF3708D-4A0A-F140-99D5-8974B5700157}" presName="sibTrans" presStyleLbl="sibTrans2D1" presStyleIdx="6" presStyleCnt="11"/>
      <dgm:spPr/>
    </dgm:pt>
    <dgm:pt modelId="{36E53490-CA0D-FF4F-A91A-ABE168CAD7C3}" type="pres">
      <dgm:prSet presAssocID="{E292EE5E-34B1-4A4B-90F6-68F995B5D5BD}" presName="node" presStyleLbl="node1" presStyleIdx="7" presStyleCnt="11" custScaleX="248859" custScaleY="213831">
        <dgm:presLayoutVars>
          <dgm:bulletEnabled val="1"/>
        </dgm:presLayoutVars>
      </dgm:prSet>
      <dgm:spPr/>
    </dgm:pt>
    <dgm:pt modelId="{0396E354-B60C-6E42-A3A1-0D11CA00A2B6}" type="pres">
      <dgm:prSet presAssocID="{E292EE5E-34B1-4A4B-90F6-68F995B5D5BD}" presName="dummy" presStyleCnt="0"/>
      <dgm:spPr/>
    </dgm:pt>
    <dgm:pt modelId="{40056084-1245-7D43-B241-8DA97C0C1902}" type="pres">
      <dgm:prSet presAssocID="{28B54100-F1EB-544E-9F2E-A46609706AAA}" presName="sibTrans" presStyleLbl="sibTrans2D1" presStyleIdx="7" presStyleCnt="11"/>
      <dgm:spPr/>
    </dgm:pt>
    <dgm:pt modelId="{02774EA7-4CC0-D84B-9EE5-C55D1FFF2B45}" type="pres">
      <dgm:prSet presAssocID="{ADA4EE05-5EA9-0448-B254-56555CAB6473}" presName="node" presStyleLbl="node1" presStyleIdx="8" presStyleCnt="11" custScaleX="186240" custScaleY="186240">
        <dgm:presLayoutVars>
          <dgm:bulletEnabled val="1"/>
        </dgm:presLayoutVars>
      </dgm:prSet>
      <dgm:spPr/>
    </dgm:pt>
    <dgm:pt modelId="{F66F98C3-0CEB-A04C-809E-7194FEE9AD7D}" type="pres">
      <dgm:prSet presAssocID="{ADA4EE05-5EA9-0448-B254-56555CAB6473}" presName="dummy" presStyleCnt="0"/>
      <dgm:spPr/>
    </dgm:pt>
    <dgm:pt modelId="{5A213C85-C78E-4249-A3C3-8F647C4C4ED0}" type="pres">
      <dgm:prSet presAssocID="{39BB0BC6-09B2-204A-B5EF-884B03E7FEBF}" presName="sibTrans" presStyleLbl="sibTrans2D1" presStyleIdx="8" presStyleCnt="11"/>
      <dgm:spPr/>
    </dgm:pt>
    <dgm:pt modelId="{36B2146C-2E6D-2D44-896D-B09A187ADB4B}" type="pres">
      <dgm:prSet presAssocID="{50532E77-8EC5-014C-8D56-82FDD75718ED}" presName="node" presStyleLbl="node1" presStyleIdx="9" presStyleCnt="11" custScaleX="186240" custScaleY="186240">
        <dgm:presLayoutVars>
          <dgm:bulletEnabled val="1"/>
        </dgm:presLayoutVars>
      </dgm:prSet>
      <dgm:spPr/>
    </dgm:pt>
    <dgm:pt modelId="{4B1B21D4-18DB-A749-A550-F1BC0A8BED27}" type="pres">
      <dgm:prSet presAssocID="{50532E77-8EC5-014C-8D56-82FDD75718ED}" presName="dummy" presStyleCnt="0"/>
      <dgm:spPr/>
    </dgm:pt>
    <dgm:pt modelId="{6EC3FB83-CD27-8A4D-82E1-37A31B64455E}" type="pres">
      <dgm:prSet presAssocID="{D956FEE5-86F3-754F-BBAD-2F212B32FF06}" presName="sibTrans" presStyleLbl="sibTrans2D1" presStyleIdx="9" presStyleCnt="11"/>
      <dgm:spPr/>
    </dgm:pt>
    <dgm:pt modelId="{92EFDA48-84AD-C84E-8CE4-AA240CEDD525}" type="pres">
      <dgm:prSet presAssocID="{1756025C-0F93-1F40-9E4D-4CF62B00CCF1}" presName="node" presStyleLbl="node1" presStyleIdx="10" presStyleCnt="11" custScaleX="203210" custScaleY="181781">
        <dgm:presLayoutVars>
          <dgm:bulletEnabled val="1"/>
        </dgm:presLayoutVars>
      </dgm:prSet>
      <dgm:spPr/>
    </dgm:pt>
    <dgm:pt modelId="{8812DC33-759D-0044-A62A-F466523B224F}" type="pres">
      <dgm:prSet presAssocID="{1756025C-0F93-1F40-9E4D-4CF62B00CCF1}" presName="dummy" presStyleCnt="0"/>
      <dgm:spPr/>
    </dgm:pt>
    <dgm:pt modelId="{C70E0CB7-C134-7A49-8ECE-56E76165ADDE}" type="pres">
      <dgm:prSet presAssocID="{48751844-69CE-9D42-B109-3281AFAE40F1}" presName="sibTrans" presStyleLbl="sibTrans2D1" presStyleIdx="10" presStyleCnt="11"/>
      <dgm:spPr/>
    </dgm:pt>
  </dgm:ptLst>
  <dgm:cxnLst>
    <dgm:cxn modelId="{68DF0706-7917-854F-BF2E-24F5007D95E2}" type="presOf" srcId="{558694E3-9A1A-444D-A9FF-7007C5766B68}" destId="{D2C945D7-9F39-284B-AC56-F1133EE1FC45}" srcOrd="0" destOrd="0" presId="urn:microsoft.com/office/officeart/2005/8/layout/radial6"/>
    <dgm:cxn modelId="{BD54820A-E69F-C045-A82F-8C02D9A7DD51}" srcId="{B3C845A6-38B7-7740-8575-CE08D3214F28}" destId="{78D233EB-F05D-9D4B-A7A4-1948FCA3BC08}" srcOrd="3" destOrd="0" parTransId="{76560045-8349-7D41-8A0F-B6D448B63FDE}" sibTransId="{F684C9AA-D3FD-4B4A-A8B7-51329DC52DDF}"/>
    <dgm:cxn modelId="{9D3DD20E-644A-D948-93CC-D2BDBE88E2B2}" type="presOf" srcId="{2CE6112C-F32F-0C44-A45E-F45BB55038B7}" destId="{980407AA-BB8B-9244-9FB6-A02E31AB2480}" srcOrd="0" destOrd="0" presId="urn:microsoft.com/office/officeart/2005/8/layout/radial6"/>
    <dgm:cxn modelId="{FE2B2D10-5D5B-BB49-9653-5EDA4AE64B2E}" type="presOf" srcId="{D956FEE5-86F3-754F-BBAD-2F212B32FF06}" destId="{6EC3FB83-CD27-8A4D-82E1-37A31B64455E}" srcOrd="0" destOrd="0" presId="urn:microsoft.com/office/officeart/2005/8/layout/radial6"/>
    <dgm:cxn modelId="{34FDB112-6020-5545-A345-B12BE8FEF2DD}" type="presOf" srcId="{068457AC-8583-8142-9525-65715D8D3691}" destId="{0247FBFA-CA7B-2F45-AA58-CF294CFA1A20}" srcOrd="0" destOrd="0" presId="urn:microsoft.com/office/officeart/2005/8/layout/radial6"/>
    <dgm:cxn modelId="{9AFFCA12-D1F9-6544-81BA-851B058CA6F8}" type="presOf" srcId="{ADA4EE05-5EA9-0448-B254-56555CAB6473}" destId="{02774EA7-4CC0-D84B-9EE5-C55D1FFF2B45}" srcOrd="0" destOrd="0" presId="urn:microsoft.com/office/officeart/2005/8/layout/radial6"/>
    <dgm:cxn modelId="{6E00CE1E-BB1E-8943-A49B-9996A90E6B19}" srcId="{B3C845A6-38B7-7740-8575-CE08D3214F28}" destId="{E292EE5E-34B1-4A4B-90F6-68F995B5D5BD}" srcOrd="7" destOrd="0" parTransId="{65F846F1-CFA4-7F4E-88FE-B59F48C9AA0F}" sibTransId="{28B54100-F1EB-544E-9F2E-A46609706AAA}"/>
    <dgm:cxn modelId="{F8A4FE1F-A2C0-6A48-99E0-01A32B567D26}" srcId="{B3C845A6-38B7-7740-8575-CE08D3214F28}" destId="{5143B135-9935-AB44-A23B-CB2814115138}" srcOrd="1" destOrd="0" parTransId="{DFC5159D-7549-DE46-BBEB-61B0716D6797}" sibTransId="{A7616D81-AA55-614C-90E0-FA5FC7FB087F}"/>
    <dgm:cxn modelId="{0722D423-D495-584A-90C0-F37029A0F307}" srcId="{B3C845A6-38B7-7740-8575-CE08D3214F28}" destId="{558694E3-9A1A-444D-A9FF-7007C5766B68}" srcOrd="6" destOrd="0" parTransId="{9F71BB08-654D-2146-9AAC-3E45F3C3A0D3}" sibTransId="{4DF3708D-4A0A-F140-99D5-8974B5700157}"/>
    <dgm:cxn modelId="{52B46C29-A099-7642-AD91-584F3CA840D6}" type="presOf" srcId="{5143B135-9935-AB44-A23B-CB2814115138}" destId="{5C4EBAEC-598B-994B-B10B-E2C21C10B125}" srcOrd="0" destOrd="0" presId="urn:microsoft.com/office/officeart/2005/8/layout/radial6"/>
    <dgm:cxn modelId="{49B38D2A-C711-DE4C-9833-4909747472D7}" type="presOf" srcId="{B3C845A6-38B7-7740-8575-CE08D3214F28}" destId="{C0C1B6C2-4613-9D4E-A809-915AF260465C}" srcOrd="0" destOrd="0" presId="urn:microsoft.com/office/officeart/2005/8/layout/radial6"/>
    <dgm:cxn modelId="{8E23FA2E-5B89-3C41-9DFC-2BE9A68D1902}" srcId="{EA5FF207-EDF3-1A4E-894D-A6D228BF6713}" destId="{B3C845A6-38B7-7740-8575-CE08D3214F28}" srcOrd="0" destOrd="0" parTransId="{8C6A76C4-DA51-7F42-BA6E-A49C931ED39C}" sibTransId="{24C61967-1483-C24F-8776-D21C15F50270}"/>
    <dgm:cxn modelId="{391AFD3F-982E-FB49-9BB2-C30DC7B9AC8B}" type="presOf" srcId="{E292EE5E-34B1-4A4B-90F6-68F995B5D5BD}" destId="{36E53490-CA0D-FF4F-A91A-ABE168CAD7C3}" srcOrd="0" destOrd="0" presId="urn:microsoft.com/office/officeart/2005/8/layout/radial6"/>
    <dgm:cxn modelId="{B5CC315D-1DFB-6B4D-B10F-C26A21C50704}" type="presOf" srcId="{78D233EB-F05D-9D4B-A7A4-1948FCA3BC08}" destId="{5770766F-BC73-D343-B5E3-6959F7F4FAEB}" srcOrd="0" destOrd="0" presId="urn:microsoft.com/office/officeart/2005/8/layout/radial6"/>
    <dgm:cxn modelId="{2E106D66-AE6A-0C43-AE0F-25AEB89E6FA1}" type="presOf" srcId="{39BB0BC6-09B2-204A-B5EF-884B03E7FEBF}" destId="{5A213C85-C78E-4249-A3C3-8F647C4C4ED0}" srcOrd="0" destOrd="0" presId="urn:microsoft.com/office/officeart/2005/8/layout/radial6"/>
    <dgm:cxn modelId="{62D4A147-2E5E-6540-B1AF-D5A670DCD0FA}" type="presOf" srcId="{50532E77-8EC5-014C-8D56-82FDD75718ED}" destId="{36B2146C-2E6D-2D44-896D-B09A187ADB4B}" srcOrd="0" destOrd="0" presId="urn:microsoft.com/office/officeart/2005/8/layout/radial6"/>
    <dgm:cxn modelId="{D75BBD6D-3694-7D4E-A97B-B240EA614DE5}" type="presOf" srcId="{E4C914C7-1EC7-2946-A3EE-FF3C6E425F09}" destId="{1C9BFAA4-A896-AF49-BE4D-CA89E3ADB174}" srcOrd="0" destOrd="0" presId="urn:microsoft.com/office/officeart/2005/8/layout/radial6"/>
    <dgm:cxn modelId="{059B5185-9F80-EF4E-8C56-908326E10F12}" type="presOf" srcId="{28B54100-F1EB-544E-9F2E-A46609706AAA}" destId="{40056084-1245-7D43-B241-8DA97C0C1902}" srcOrd="0" destOrd="0" presId="urn:microsoft.com/office/officeart/2005/8/layout/radial6"/>
    <dgm:cxn modelId="{0D8ED688-5787-B645-946D-442FE1A6D91E}" srcId="{B3C845A6-38B7-7740-8575-CE08D3214F28}" destId="{ADA4EE05-5EA9-0448-B254-56555CAB6473}" srcOrd="8" destOrd="0" parTransId="{27F1312A-889F-0749-83BF-217565467477}" sibTransId="{39BB0BC6-09B2-204A-B5EF-884B03E7FEBF}"/>
    <dgm:cxn modelId="{0476D7A2-7F4F-654F-A55B-BE9ED080B2A6}" type="presOf" srcId="{3CC8A6C1-96A7-9340-AB16-4A373E5D7FC5}" destId="{0BD1431D-D46D-9E4D-B99D-CD0197CEDD53}" srcOrd="0" destOrd="0" presId="urn:microsoft.com/office/officeart/2005/8/layout/radial6"/>
    <dgm:cxn modelId="{D21BABA3-5C5C-3D49-B503-446B259BB0CD}" type="presOf" srcId="{CD1B30A4-1D66-9C41-85A2-C17DDA76B5FF}" destId="{AFD5E354-06DD-634B-9725-B813CB7D0B2E}" srcOrd="0" destOrd="0" presId="urn:microsoft.com/office/officeart/2005/8/layout/radial6"/>
    <dgm:cxn modelId="{6BDF80AB-CD1A-B14F-BD85-719E909791C0}" type="presOf" srcId="{A7616D81-AA55-614C-90E0-FA5FC7FB087F}" destId="{743A6C5C-4C2C-3443-B164-D16364B43078}" srcOrd="0" destOrd="0" presId="urn:microsoft.com/office/officeart/2005/8/layout/radial6"/>
    <dgm:cxn modelId="{CF677DB1-7F6C-4B46-A257-2E3AC77CFA14}" type="presOf" srcId="{1756025C-0F93-1F40-9E4D-4CF62B00CCF1}" destId="{92EFDA48-84AD-C84E-8CE4-AA240CEDD525}" srcOrd="0" destOrd="0" presId="urn:microsoft.com/office/officeart/2005/8/layout/radial6"/>
    <dgm:cxn modelId="{34EB5EB5-3CFF-514D-8D1D-D2DA4B30EA4B}" srcId="{B3C845A6-38B7-7740-8575-CE08D3214F28}" destId="{1756025C-0F93-1F40-9E4D-4CF62B00CCF1}" srcOrd="10" destOrd="0" parTransId="{E00B5426-61E9-B643-B857-7C65E0C29342}" sibTransId="{48751844-69CE-9D42-B109-3281AFAE40F1}"/>
    <dgm:cxn modelId="{960064B7-6E8D-BC4B-B646-1003E99627C4}" srcId="{B3C845A6-38B7-7740-8575-CE08D3214F28}" destId="{50532E77-8EC5-014C-8D56-82FDD75718ED}" srcOrd="9" destOrd="0" parTransId="{3DD52A8B-2042-C442-A33B-20C8CEFF7F82}" sibTransId="{D956FEE5-86F3-754F-BBAD-2F212B32FF06}"/>
    <dgm:cxn modelId="{9805BDBD-6665-A14B-883C-B6078E26AEF0}" srcId="{B3C845A6-38B7-7740-8575-CE08D3214F28}" destId="{ED612E5C-D265-E541-AAC0-F4DCE727483B}" srcOrd="0" destOrd="0" parTransId="{253F7F4B-131D-BA4E-9588-687B760993F5}" sibTransId="{159E482F-F593-4440-B0F1-C7B371C99227}"/>
    <dgm:cxn modelId="{71C67BC6-20B6-6B4F-8C7A-3415D252284E}" type="presOf" srcId="{4DF3708D-4A0A-F140-99D5-8974B5700157}" destId="{DD7C344B-6B17-1648-B275-AC00F6823D7E}" srcOrd="0" destOrd="0" presId="urn:microsoft.com/office/officeart/2005/8/layout/radial6"/>
    <dgm:cxn modelId="{847648C7-8618-574C-841F-6BCD4612B64F}" type="presOf" srcId="{EA5FF207-EDF3-1A4E-894D-A6D228BF6713}" destId="{90AA2A31-BEE6-D746-9708-CB79D1720D7E}" srcOrd="0" destOrd="0" presId="urn:microsoft.com/office/officeart/2005/8/layout/radial6"/>
    <dgm:cxn modelId="{387F6FCD-614A-8848-91C2-57B5C786C2D5}" srcId="{B3C845A6-38B7-7740-8575-CE08D3214F28}" destId="{3CC8A6C1-96A7-9340-AB16-4A373E5D7FC5}" srcOrd="2" destOrd="0" parTransId="{EFB741C2-CF71-9945-BD61-1E8220E61FFA}" sibTransId="{CD1B30A4-1D66-9C41-85A2-C17DDA76B5FF}"/>
    <dgm:cxn modelId="{0E5710DC-F93A-C449-9D52-AE9E4E7D41AB}" srcId="{B3C845A6-38B7-7740-8575-CE08D3214F28}" destId="{2CE6112C-F32F-0C44-A45E-F45BB55038B7}" srcOrd="4" destOrd="0" parTransId="{B0DD6194-C6B8-4548-9387-744938E8CA20}" sibTransId="{E4C914C7-1EC7-2946-A3EE-FF3C6E425F09}"/>
    <dgm:cxn modelId="{91A58EDF-D78C-594F-AEB1-D3E520B91FA0}" srcId="{B3C845A6-38B7-7740-8575-CE08D3214F28}" destId="{068457AC-8583-8142-9525-65715D8D3691}" srcOrd="5" destOrd="0" parTransId="{A7805627-2558-D74F-ACA7-585C687F3A59}" sibTransId="{AD7C3DAE-B057-954E-A4E7-2F6624F65527}"/>
    <dgm:cxn modelId="{B0E30DEB-640C-5343-9312-34733FDEA524}" type="presOf" srcId="{AD7C3DAE-B057-954E-A4E7-2F6624F65527}" destId="{34D5F19D-CAB1-AD49-8038-762D6ED7EF04}" srcOrd="0" destOrd="0" presId="urn:microsoft.com/office/officeart/2005/8/layout/radial6"/>
    <dgm:cxn modelId="{42F031ED-C6FF-7E4B-83F7-2F632786D468}" type="presOf" srcId="{F684C9AA-D3FD-4B4A-A8B7-51329DC52DDF}" destId="{EA525FC2-B9C8-9943-8384-4B827D4DB60E}" srcOrd="0" destOrd="0" presId="urn:microsoft.com/office/officeart/2005/8/layout/radial6"/>
    <dgm:cxn modelId="{4FA786EE-DC94-BE49-B39D-052C2AB77E59}" type="presOf" srcId="{ED612E5C-D265-E541-AAC0-F4DCE727483B}" destId="{C772444F-2DFE-5141-A590-7B3CC101E2FD}" srcOrd="0" destOrd="0" presId="urn:microsoft.com/office/officeart/2005/8/layout/radial6"/>
    <dgm:cxn modelId="{3ACBA7F2-A289-2848-A681-295EAF9D1953}" type="presOf" srcId="{159E482F-F593-4440-B0F1-C7B371C99227}" destId="{EBAEB693-87C2-FC45-BA2D-E58EEBA3BD3C}" srcOrd="0" destOrd="0" presId="urn:microsoft.com/office/officeart/2005/8/layout/radial6"/>
    <dgm:cxn modelId="{D1D468FA-759E-3C42-A8AC-61495044D468}" type="presOf" srcId="{48751844-69CE-9D42-B109-3281AFAE40F1}" destId="{C70E0CB7-C134-7A49-8ECE-56E76165ADDE}" srcOrd="0" destOrd="0" presId="urn:microsoft.com/office/officeart/2005/8/layout/radial6"/>
    <dgm:cxn modelId="{F369AA79-F60D-E242-B1E5-C971B0AEC8C8}" type="presParOf" srcId="{90AA2A31-BEE6-D746-9708-CB79D1720D7E}" destId="{C0C1B6C2-4613-9D4E-A809-915AF260465C}" srcOrd="0" destOrd="0" presId="urn:microsoft.com/office/officeart/2005/8/layout/radial6"/>
    <dgm:cxn modelId="{CFA66EED-340B-744C-9C97-17C6E1D216F1}" type="presParOf" srcId="{90AA2A31-BEE6-D746-9708-CB79D1720D7E}" destId="{C772444F-2DFE-5141-A590-7B3CC101E2FD}" srcOrd="1" destOrd="0" presId="urn:microsoft.com/office/officeart/2005/8/layout/radial6"/>
    <dgm:cxn modelId="{204130BE-6C39-7A42-8FE8-A5CAAB981E53}" type="presParOf" srcId="{90AA2A31-BEE6-D746-9708-CB79D1720D7E}" destId="{6136B207-C9CA-624F-B299-73123BB560F8}" srcOrd="2" destOrd="0" presId="urn:microsoft.com/office/officeart/2005/8/layout/radial6"/>
    <dgm:cxn modelId="{DE385E46-DFFE-8343-B45A-A78977B097C0}" type="presParOf" srcId="{90AA2A31-BEE6-D746-9708-CB79D1720D7E}" destId="{EBAEB693-87C2-FC45-BA2D-E58EEBA3BD3C}" srcOrd="3" destOrd="0" presId="urn:microsoft.com/office/officeart/2005/8/layout/radial6"/>
    <dgm:cxn modelId="{AD662EE6-51D6-E648-8DC9-366D73FF09A0}" type="presParOf" srcId="{90AA2A31-BEE6-D746-9708-CB79D1720D7E}" destId="{5C4EBAEC-598B-994B-B10B-E2C21C10B125}" srcOrd="4" destOrd="0" presId="urn:microsoft.com/office/officeart/2005/8/layout/radial6"/>
    <dgm:cxn modelId="{9AB2D8A8-79D4-EA4A-BF2D-8B1FC461DE95}" type="presParOf" srcId="{90AA2A31-BEE6-D746-9708-CB79D1720D7E}" destId="{14718A13-F8F7-F242-B4FA-35AF37263ADB}" srcOrd="5" destOrd="0" presId="urn:microsoft.com/office/officeart/2005/8/layout/radial6"/>
    <dgm:cxn modelId="{EFB265DF-2B13-6C4F-8994-254B0A6609A1}" type="presParOf" srcId="{90AA2A31-BEE6-D746-9708-CB79D1720D7E}" destId="{743A6C5C-4C2C-3443-B164-D16364B43078}" srcOrd="6" destOrd="0" presId="urn:microsoft.com/office/officeart/2005/8/layout/radial6"/>
    <dgm:cxn modelId="{B7F5DD8D-9B01-6A4F-91A5-C765FF9AC1D4}" type="presParOf" srcId="{90AA2A31-BEE6-D746-9708-CB79D1720D7E}" destId="{0BD1431D-D46D-9E4D-B99D-CD0197CEDD53}" srcOrd="7" destOrd="0" presId="urn:microsoft.com/office/officeart/2005/8/layout/radial6"/>
    <dgm:cxn modelId="{45E7D718-CC35-D04A-B125-EBA02F99B561}" type="presParOf" srcId="{90AA2A31-BEE6-D746-9708-CB79D1720D7E}" destId="{3D934B36-1A19-BE44-9387-C8EFE7DE3E20}" srcOrd="8" destOrd="0" presId="urn:microsoft.com/office/officeart/2005/8/layout/radial6"/>
    <dgm:cxn modelId="{B6C4D772-D940-9142-A606-32EF9379E31B}" type="presParOf" srcId="{90AA2A31-BEE6-D746-9708-CB79D1720D7E}" destId="{AFD5E354-06DD-634B-9725-B813CB7D0B2E}" srcOrd="9" destOrd="0" presId="urn:microsoft.com/office/officeart/2005/8/layout/radial6"/>
    <dgm:cxn modelId="{DA9961FF-A91F-F645-AEA6-C959E7929040}" type="presParOf" srcId="{90AA2A31-BEE6-D746-9708-CB79D1720D7E}" destId="{5770766F-BC73-D343-B5E3-6959F7F4FAEB}" srcOrd="10" destOrd="0" presId="urn:microsoft.com/office/officeart/2005/8/layout/radial6"/>
    <dgm:cxn modelId="{7BCDC1C9-D71B-4C4C-809E-93250BFBE6E2}" type="presParOf" srcId="{90AA2A31-BEE6-D746-9708-CB79D1720D7E}" destId="{A6811157-2816-3443-895F-C1ECC75310A0}" srcOrd="11" destOrd="0" presId="urn:microsoft.com/office/officeart/2005/8/layout/radial6"/>
    <dgm:cxn modelId="{23167523-0F79-C244-97F6-E4DA0D88BFDD}" type="presParOf" srcId="{90AA2A31-BEE6-D746-9708-CB79D1720D7E}" destId="{EA525FC2-B9C8-9943-8384-4B827D4DB60E}" srcOrd="12" destOrd="0" presId="urn:microsoft.com/office/officeart/2005/8/layout/radial6"/>
    <dgm:cxn modelId="{DE1B4B16-2F14-BC40-87DF-314BBA8894C7}" type="presParOf" srcId="{90AA2A31-BEE6-D746-9708-CB79D1720D7E}" destId="{980407AA-BB8B-9244-9FB6-A02E31AB2480}" srcOrd="13" destOrd="0" presId="urn:microsoft.com/office/officeart/2005/8/layout/radial6"/>
    <dgm:cxn modelId="{6136EAA8-DC40-A04E-BBE5-0A60842BFCBF}" type="presParOf" srcId="{90AA2A31-BEE6-D746-9708-CB79D1720D7E}" destId="{5C2A63C3-6191-174E-B6E6-0688B63C3CD2}" srcOrd="14" destOrd="0" presId="urn:microsoft.com/office/officeart/2005/8/layout/radial6"/>
    <dgm:cxn modelId="{B9852EE7-90F5-B245-89E9-8165B69692B9}" type="presParOf" srcId="{90AA2A31-BEE6-D746-9708-CB79D1720D7E}" destId="{1C9BFAA4-A896-AF49-BE4D-CA89E3ADB174}" srcOrd="15" destOrd="0" presId="urn:microsoft.com/office/officeart/2005/8/layout/radial6"/>
    <dgm:cxn modelId="{EB8DC8CC-3FAD-3941-B00D-5643F95E0F25}" type="presParOf" srcId="{90AA2A31-BEE6-D746-9708-CB79D1720D7E}" destId="{0247FBFA-CA7B-2F45-AA58-CF294CFA1A20}" srcOrd="16" destOrd="0" presId="urn:microsoft.com/office/officeart/2005/8/layout/radial6"/>
    <dgm:cxn modelId="{FFEC7C68-2194-0F4B-8B0C-E122D3738946}" type="presParOf" srcId="{90AA2A31-BEE6-D746-9708-CB79D1720D7E}" destId="{D281698F-51C1-474D-93AF-93B6223DAD77}" srcOrd="17" destOrd="0" presId="urn:microsoft.com/office/officeart/2005/8/layout/radial6"/>
    <dgm:cxn modelId="{8717527B-12DD-BE4C-9AA8-419FBD444C17}" type="presParOf" srcId="{90AA2A31-BEE6-D746-9708-CB79D1720D7E}" destId="{34D5F19D-CAB1-AD49-8038-762D6ED7EF04}" srcOrd="18" destOrd="0" presId="urn:microsoft.com/office/officeart/2005/8/layout/radial6"/>
    <dgm:cxn modelId="{E2C4466D-A49C-6149-B45A-BBF96618274E}" type="presParOf" srcId="{90AA2A31-BEE6-D746-9708-CB79D1720D7E}" destId="{D2C945D7-9F39-284B-AC56-F1133EE1FC45}" srcOrd="19" destOrd="0" presId="urn:microsoft.com/office/officeart/2005/8/layout/radial6"/>
    <dgm:cxn modelId="{81325A5F-F17C-4C4B-A2F5-B93E17A1F093}" type="presParOf" srcId="{90AA2A31-BEE6-D746-9708-CB79D1720D7E}" destId="{F62727A3-0674-FF4B-861C-CDF31E3FAA7A}" srcOrd="20" destOrd="0" presId="urn:microsoft.com/office/officeart/2005/8/layout/radial6"/>
    <dgm:cxn modelId="{62D2F78B-9F6F-2E4E-861C-631F9212F0BC}" type="presParOf" srcId="{90AA2A31-BEE6-D746-9708-CB79D1720D7E}" destId="{DD7C344B-6B17-1648-B275-AC00F6823D7E}" srcOrd="21" destOrd="0" presId="urn:microsoft.com/office/officeart/2005/8/layout/radial6"/>
    <dgm:cxn modelId="{0BC34F82-8679-ED42-92A7-49E5F63EB03D}" type="presParOf" srcId="{90AA2A31-BEE6-D746-9708-CB79D1720D7E}" destId="{36E53490-CA0D-FF4F-A91A-ABE168CAD7C3}" srcOrd="22" destOrd="0" presId="urn:microsoft.com/office/officeart/2005/8/layout/radial6"/>
    <dgm:cxn modelId="{CB2C3A6A-E547-704E-BAD5-13894FD61FED}" type="presParOf" srcId="{90AA2A31-BEE6-D746-9708-CB79D1720D7E}" destId="{0396E354-B60C-6E42-A3A1-0D11CA00A2B6}" srcOrd="23" destOrd="0" presId="urn:microsoft.com/office/officeart/2005/8/layout/radial6"/>
    <dgm:cxn modelId="{DDFAC14C-15AC-9843-A0DD-9840AFB8A66B}" type="presParOf" srcId="{90AA2A31-BEE6-D746-9708-CB79D1720D7E}" destId="{40056084-1245-7D43-B241-8DA97C0C1902}" srcOrd="24" destOrd="0" presId="urn:microsoft.com/office/officeart/2005/8/layout/radial6"/>
    <dgm:cxn modelId="{294B525D-3F28-1948-8595-48E7A5E5DDD1}" type="presParOf" srcId="{90AA2A31-BEE6-D746-9708-CB79D1720D7E}" destId="{02774EA7-4CC0-D84B-9EE5-C55D1FFF2B45}" srcOrd="25" destOrd="0" presId="urn:microsoft.com/office/officeart/2005/8/layout/radial6"/>
    <dgm:cxn modelId="{A6F6B0CB-7F24-9B4A-A8C9-7698D22F8C5B}" type="presParOf" srcId="{90AA2A31-BEE6-D746-9708-CB79D1720D7E}" destId="{F66F98C3-0CEB-A04C-809E-7194FEE9AD7D}" srcOrd="26" destOrd="0" presId="urn:microsoft.com/office/officeart/2005/8/layout/radial6"/>
    <dgm:cxn modelId="{6E077B38-BEBA-354F-B2C0-3D07C35F4F8D}" type="presParOf" srcId="{90AA2A31-BEE6-D746-9708-CB79D1720D7E}" destId="{5A213C85-C78E-4249-A3C3-8F647C4C4ED0}" srcOrd="27" destOrd="0" presId="urn:microsoft.com/office/officeart/2005/8/layout/radial6"/>
    <dgm:cxn modelId="{91CF6318-BD4A-7241-839E-2F3F75B622A2}" type="presParOf" srcId="{90AA2A31-BEE6-D746-9708-CB79D1720D7E}" destId="{36B2146C-2E6D-2D44-896D-B09A187ADB4B}" srcOrd="28" destOrd="0" presId="urn:microsoft.com/office/officeart/2005/8/layout/radial6"/>
    <dgm:cxn modelId="{837A013D-0B56-1145-8E18-F58D4FBE09D2}" type="presParOf" srcId="{90AA2A31-BEE6-D746-9708-CB79D1720D7E}" destId="{4B1B21D4-18DB-A749-A550-F1BC0A8BED27}" srcOrd="29" destOrd="0" presId="urn:microsoft.com/office/officeart/2005/8/layout/radial6"/>
    <dgm:cxn modelId="{0591C0D1-3747-AF4D-B1D8-39800DE99078}" type="presParOf" srcId="{90AA2A31-BEE6-D746-9708-CB79D1720D7E}" destId="{6EC3FB83-CD27-8A4D-82E1-37A31B64455E}" srcOrd="30" destOrd="0" presId="urn:microsoft.com/office/officeart/2005/8/layout/radial6"/>
    <dgm:cxn modelId="{9DCFBAD5-4C7E-ED41-849A-F0B0F6AAC8B7}" type="presParOf" srcId="{90AA2A31-BEE6-D746-9708-CB79D1720D7E}" destId="{92EFDA48-84AD-C84E-8CE4-AA240CEDD525}" srcOrd="31" destOrd="0" presId="urn:microsoft.com/office/officeart/2005/8/layout/radial6"/>
    <dgm:cxn modelId="{85993BB4-2107-314C-B044-2E19B4B3B324}" type="presParOf" srcId="{90AA2A31-BEE6-D746-9708-CB79D1720D7E}" destId="{8812DC33-759D-0044-A62A-F466523B224F}" srcOrd="32" destOrd="0" presId="urn:microsoft.com/office/officeart/2005/8/layout/radial6"/>
    <dgm:cxn modelId="{6B30495C-846D-5D4A-9770-57FCC6E7FA74}" type="presParOf" srcId="{90AA2A31-BEE6-D746-9708-CB79D1720D7E}" destId="{C70E0CB7-C134-7A49-8ECE-56E76165ADDE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0CB7-C134-7A49-8ECE-56E76165ADDE}">
      <dsp:nvSpPr>
        <dsp:cNvPr id="0" name=""/>
        <dsp:cNvSpPr/>
      </dsp:nvSpPr>
      <dsp:spPr>
        <a:xfrm>
          <a:off x="774134" y="252078"/>
          <a:ext cx="3115745" cy="3115745"/>
        </a:xfrm>
        <a:prstGeom prst="blockArc">
          <a:avLst>
            <a:gd name="adj1" fmla="val 14236364"/>
            <a:gd name="adj2" fmla="val 16200000"/>
            <a:gd name="adj3" fmla="val 25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3FB83-CD27-8A4D-82E1-37A31B64455E}">
      <dsp:nvSpPr>
        <dsp:cNvPr id="0" name=""/>
        <dsp:cNvSpPr/>
      </dsp:nvSpPr>
      <dsp:spPr>
        <a:xfrm>
          <a:off x="774134" y="252078"/>
          <a:ext cx="3115745" cy="3115745"/>
        </a:xfrm>
        <a:prstGeom prst="blockArc">
          <a:avLst>
            <a:gd name="adj1" fmla="val 12272727"/>
            <a:gd name="adj2" fmla="val 14236364"/>
            <a:gd name="adj3" fmla="val 25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13C85-C78E-4249-A3C3-8F647C4C4ED0}">
      <dsp:nvSpPr>
        <dsp:cNvPr id="0" name=""/>
        <dsp:cNvSpPr/>
      </dsp:nvSpPr>
      <dsp:spPr>
        <a:xfrm>
          <a:off x="774134" y="252078"/>
          <a:ext cx="3115745" cy="3115745"/>
        </a:xfrm>
        <a:prstGeom prst="blockArc">
          <a:avLst>
            <a:gd name="adj1" fmla="val 10309091"/>
            <a:gd name="adj2" fmla="val 12272727"/>
            <a:gd name="adj3" fmla="val 25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056084-1245-7D43-B241-8DA97C0C1902}">
      <dsp:nvSpPr>
        <dsp:cNvPr id="0" name=""/>
        <dsp:cNvSpPr/>
      </dsp:nvSpPr>
      <dsp:spPr>
        <a:xfrm>
          <a:off x="774134" y="252078"/>
          <a:ext cx="3115745" cy="3115745"/>
        </a:xfrm>
        <a:prstGeom prst="blockArc">
          <a:avLst>
            <a:gd name="adj1" fmla="val 8345455"/>
            <a:gd name="adj2" fmla="val 10309091"/>
            <a:gd name="adj3" fmla="val 25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7C344B-6B17-1648-B275-AC00F6823D7E}">
      <dsp:nvSpPr>
        <dsp:cNvPr id="0" name=""/>
        <dsp:cNvSpPr/>
      </dsp:nvSpPr>
      <dsp:spPr>
        <a:xfrm>
          <a:off x="745677" y="220145"/>
          <a:ext cx="3115745" cy="3115745"/>
        </a:xfrm>
        <a:prstGeom prst="blockArc">
          <a:avLst>
            <a:gd name="adj1" fmla="val 6084355"/>
            <a:gd name="adj2" fmla="val 8249868"/>
            <a:gd name="adj3" fmla="val 25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D5F19D-CAB1-AD49-8038-762D6ED7EF04}">
      <dsp:nvSpPr>
        <dsp:cNvPr id="0" name=""/>
        <dsp:cNvSpPr/>
      </dsp:nvSpPr>
      <dsp:spPr>
        <a:xfrm>
          <a:off x="846946" y="244167"/>
          <a:ext cx="3115745" cy="3115745"/>
        </a:xfrm>
        <a:prstGeom prst="blockArc">
          <a:avLst>
            <a:gd name="adj1" fmla="val 4483016"/>
            <a:gd name="adj2" fmla="val 6316984"/>
            <a:gd name="adj3" fmla="val 25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BFAA4-A896-AF49-BE4D-CA89E3ADB174}">
      <dsp:nvSpPr>
        <dsp:cNvPr id="0" name=""/>
        <dsp:cNvSpPr/>
      </dsp:nvSpPr>
      <dsp:spPr>
        <a:xfrm>
          <a:off x="757551" y="271539"/>
          <a:ext cx="3115745" cy="3115745"/>
        </a:xfrm>
        <a:prstGeom prst="blockArc">
          <a:avLst>
            <a:gd name="adj1" fmla="val 2397409"/>
            <a:gd name="adj2" fmla="val 4274061"/>
            <a:gd name="adj3" fmla="val 25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25FC2-B9C8-9943-8384-4B827D4DB60E}">
      <dsp:nvSpPr>
        <dsp:cNvPr id="0" name=""/>
        <dsp:cNvSpPr/>
      </dsp:nvSpPr>
      <dsp:spPr>
        <a:xfrm>
          <a:off x="774134" y="252078"/>
          <a:ext cx="3115745" cy="3115745"/>
        </a:xfrm>
        <a:prstGeom prst="blockArc">
          <a:avLst>
            <a:gd name="adj1" fmla="val 490909"/>
            <a:gd name="adj2" fmla="val 2454545"/>
            <a:gd name="adj3" fmla="val 2505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D5E354-06DD-634B-9725-B813CB7D0B2E}">
      <dsp:nvSpPr>
        <dsp:cNvPr id="0" name=""/>
        <dsp:cNvSpPr/>
      </dsp:nvSpPr>
      <dsp:spPr>
        <a:xfrm>
          <a:off x="763909" y="341821"/>
          <a:ext cx="3115745" cy="3115745"/>
        </a:xfrm>
        <a:prstGeom prst="blockArc">
          <a:avLst>
            <a:gd name="adj1" fmla="val 20126331"/>
            <a:gd name="adj2" fmla="val 289035"/>
            <a:gd name="adj3" fmla="val 2505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A6C5C-4C2C-3443-B164-D16364B43078}">
      <dsp:nvSpPr>
        <dsp:cNvPr id="0" name=""/>
        <dsp:cNvSpPr/>
      </dsp:nvSpPr>
      <dsp:spPr>
        <a:xfrm>
          <a:off x="718243" y="230593"/>
          <a:ext cx="3115745" cy="3115745"/>
        </a:xfrm>
        <a:prstGeom prst="blockArc">
          <a:avLst>
            <a:gd name="adj1" fmla="val 18319064"/>
            <a:gd name="adj2" fmla="val 20395093"/>
            <a:gd name="adj3" fmla="val 2505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EB693-87C2-FC45-BA2D-E58EEBA3BD3C}">
      <dsp:nvSpPr>
        <dsp:cNvPr id="0" name=""/>
        <dsp:cNvSpPr/>
      </dsp:nvSpPr>
      <dsp:spPr>
        <a:xfrm>
          <a:off x="749067" y="251874"/>
          <a:ext cx="3115745" cy="3115745"/>
        </a:xfrm>
        <a:prstGeom prst="blockArc">
          <a:avLst>
            <a:gd name="adj1" fmla="val 16256018"/>
            <a:gd name="adj2" fmla="val 18235358"/>
            <a:gd name="adj3" fmla="val 2505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1B6C2-4613-9D4E-A809-915AF260465C}">
      <dsp:nvSpPr>
        <dsp:cNvPr id="0" name=""/>
        <dsp:cNvSpPr/>
      </dsp:nvSpPr>
      <dsp:spPr>
        <a:xfrm>
          <a:off x="1090104" y="606740"/>
          <a:ext cx="2483804" cy="2406421"/>
        </a:xfrm>
        <a:prstGeom prst="ellipse">
          <a:avLst/>
        </a:prstGeom>
        <a:solidFill>
          <a:srgbClr val="E4E300">
            <a:alpha val="67000"/>
          </a:srgb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557372"/>
              </a:solidFill>
            </a:rPr>
            <a:t>School Security Program</a:t>
          </a:r>
        </a:p>
      </dsp:txBody>
      <dsp:txXfrm>
        <a:off x="1453849" y="959152"/>
        <a:ext cx="1756314" cy="1701597"/>
      </dsp:txXfrm>
    </dsp:sp>
    <dsp:sp modelId="{C772444F-2DFE-5141-A590-7B3CC101E2FD}">
      <dsp:nvSpPr>
        <dsp:cNvPr id="0" name=""/>
        <dsp:cNvSpPr/>
      </dsp:nvSpPr>
      <dsp:spPr>
        <a:xfrm>
          <a:off x="1827287" y="-233128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Security Cameras</a:t>
          </a:r>
        </a:p>
      </dsp:txBody>
      <dsp:txXfrm>
        <a:off x="1975116" y="-85299"/>
        <a:ext cx="713780" cy="713780"/>
      </dsp:txXfrm>
    </dsp:sp>
    <dsp:sp modelId="{5C4EBAEC-598B-994B-B10B-E2C21C10B125}">
      <dsp:nvSpPr>
        <dsp:cNvPr id="0" name=""/>
        <dsp:cNvSpPr/>
      </dsp:nvSpPr>
      <dsp:spPr>
        <a:xfrm>
          <a:off x="2630603" y="57977"/>
          <a:ext cx="1069709" cy="950500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Access Control &amp; Visitor Management</a:t>
          </a:r>
        </a:p>
      </dsp:txBody>
      <dsp:txXfrm>
        <a:off x="2787258" y="197175"/>
        <a:ext cx="756399" cy="672104"/>
      </dsp:txXfrm>
    </dsp:sp>
    <dsp:sp modelId="{0BD1431D-D46D-9E4D-B99D-CD0197CEDD53}">
      <dsp:nvSpPr>
        <dsp:cNvPr id="0" name=""/>
        <dsp:cNvSpPr/>
      </dsp:nvSpPr>
      <dsp:spPr>
        <a:xfrm>
          <a:off x="3216230" y="755534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Alarm Monitoring</a:t>
          </a:r>
        </a:p>
      </dsp:txBody>
      <dsp:txXfrm>
        <a:off x="3364059" y="903363"/>
        <a:ext cx="713780" cy="713780"/>
      </dsp:txXfrm>
    </dsp:sp>
    <dsp:sp modelId="{5770766F-BC73-D343-B5E3-6959F7F4FAEB}">
      <dsp:nvSpPr>
        <dsp:cNvPr id="0" name=""/>
        <dsp:cNvSpPr/>
      </dsp:nvSpPr>
      <dsp:spPr>
        <a:xfrm>
          <a:off x="3349990" y="1524163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Education Awareness &amp; Training</a:t>
          </a:r>
        </a:p>
      </dsp:txBody>
      <dsp:txXfrm>
        <a:off x="3497819" y="1671992"/>
        <a:ext cx="713780" cy="713780"/>
      </dsp:txXfrm>
    </dsp:sp>
    <dsp:sp modelId="{980407AA-BB8B-9244-9FB6-A02E31AB2480}">
      <dsp:nvSpPr>
        <dsp:cNvPr id="0" name=""/>
        <dsp:cNvSpPr/>
      </dsp:nvSpPr>
      <dsp:spPr>
        <a:xfrm>
          <a:off x="2989903" y="2312643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Lighting</a:t>
          </a:r>
        </a:p>
      </dsp:txBody>
      <dsp:txXfrm>
        <a:off x="3137732" y="2460472"/>
        <a:ext cx="713780" cy="713780"/>
      </dsp:txXfrm>
    </dsp:sp>
    <dsp:sp modelId="{0247FBFA-CA7B-2F45-AA58-CF294CFA1A20}">
      <dsp:nvSpPr>
        <dsp:cNvPr id="0" name=""/>
        <dsp:cNvSpPr/>
      </dsp:nvSpPr>
      <dsp:spPr>
        <a:xfrm>
          <a:off x="2305593" y="2781278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Way-Finding</a:t>
          </a:r>
        </a:p>
      </dsp:txBody>
      <dsp:txXfrm>
        <a:off x="2453422" y="2929107"/>
        <a:ext cx="713780" cy="713780"/>
      </dsp:txXfrm>
    </dsp:sp>
    <dsp:sp modelId="{D2C945D7-9F39-284B-AC56-F1133EE1FC45}">
      <dsp:nvSpPr>
        <dsp:cNvPr id="0" name=""/>
        <dsp:cNvSpPr/>
      </dsp:nvSpPr>
      <dsp:spPr>
        <a:xfrm>
          <a:off x="1494606" y="2781278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Policy &amp; Standards</a:t>
          </a:r>
        </a:p>
      </dsp:txBody>
      <dsp:txXfrm>
        <a:off x="1642435" y="2929107"/>
        <a:ext cx="713780" cy="713780"/>
      </dsp:txXfrm>
    </dsp:sp>
    <dsp:sp modelId="{36E53490-CA0D-FF4F-A91A-ABE168CAD7C3}">
      <dsp:nvSpPr>
        <dsp:cNvPr id="0" name=""/>
        <dsp:cNvSpPr/>
      </dsp:nvSpPr>
      <dsp:spPr>
        <a:xfrm>
          <a:off x="494971" y="2237871"/>
          <a:ext cx="1348839" cy="1158984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Emergency Communication</a:t>
          </a:r>
        </a:p>
      </dsp:txBody>
      <dsp:txXfrm>
        <a:off x="692504" y="2407600"/>
        <a:ext cx="953773" cy="819526"/>
      </dsp:txXfrm>
    </dsp:sp>
    <dsp:sp modelId="{02774EA7-4CC0-D84B-9EE5-C55D1FFF2B45}">
      <dsp:nvSpPr>
        <dsp:cNvPr id="0" name=""/>
        <dsp:cNvSpPr/>
      </dsp:nvSpPr>
      <dsp:spPr>
        <a:xfrm>
          <a:off x="304585" y="1524163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Safety Surveys</a:t>
          </a:r>
        </a:p>
      </dsp:txBody>
      <dsp:txXfrm>
        <a:off x="452414" y="1671992"/>
        <a:ext cx="713780" cy="713780"/>
      </dsp:txXfrm>
    </dsp:sp>
    <dsp:sp modelId="{36B2146C-2E6D-2D44-896D-B09A187ADB4B}">
      <dsp:nvSpPr>
        <dsp:cNvPr id="0" name=""/>
        <dsp:cNvSpPr/>
      </dsp:nvSpPr>
      <dsp:spPr>
        <a:xfrm>
          <a:off x="427945" y="666173"/>
          <a:ext cx="1009438" cy="1009438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Resiliency</a:t>
          </a:r>
        </a:p>
      </dsp:txBody>
      <dsp:txXfrm>
        <a:off x="575774" y="814002"/>
        <a:ext cx="713780" cy="713780"/>
      </dsp:txXfrm>
    </dsp:sp>
    <dsp:sp modelId="{92EFDA48-84AD-C84E-8CE4-AA240CEDD525}">
      <dsp:nvSpPr>
        <dsp:cNvPr id="0" name=""/>
        <dsp:cNvSpPr/>
      </dsp:nvSpPr>
      <dsp:spPr>
        <a:xfrm>
          <a:off x="949597" y="23164"/>
          <a:ext cx="1101417" cy="985270"/>
        </a:xfrm>
        <a:prstGeom prst="ellipse">
          <a:avLst/>
        </a:prstGeom>
        <a:solidFill>
          <a:srgbClr val="557372"/>
        </a:solidFill>
        <a:ln>
          <a:solidFill>
            <a:srgbClr val="E4E3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Continuous Improvement </a:t>
          </a:r>
        </a:p>
      </dsp:txBody>
      <dsp:txXfrm>
        <a:off x="1110896" y="167453"/>
        <a:ext cx="778819" cy="69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57DE2E-852B-4CF6-93DA-0BD9C841E32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510C92-262B-484D-B053-A5929C5D5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1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5F584F-60D3-4B3D-A41C-89537787A4C8}" type="datetimeFigureOut">
              <a:rPr lang="en-US" smtClean="0"/>
              <a:t>8/31/2022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840CED-3F5D-49D1-BFF5-D8B531DAF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4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5679136"/>
            <a:ext cx="12188825" cy="1178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561512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65926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05A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3628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4288" y="6369979"/>
            <a:ext cx="1308195" cy="454932"/>
          </a:xfrm>
        </p:spPr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56667" y="3832086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645775" y="122237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46" y="5843692"/>
            <a:ext cx="5811197" cy="86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8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9E9-DB1A-400F-A8ED-492A30204713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0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B7C7-F44E-460A-AFC2-2A95C4E6D2A3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3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876C-564D-40BD-9BE6-85374B1AB70A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8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41FF-76E3-4F39-92BB-5453563D60C0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87" y="6426801"/>
            <a:ext cx="2906960" cy="4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1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196D-D85A-46CE-A880-D5287DA09D2C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52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A430-8487-47E9-908A-15E053A42720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61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CFF7-3426-41B1-B5B2-21535444F696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6796-DA08-44A9-9B67-E173DFB304EB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87" y="6426801"/>
            <a:ext cx="2906960" cy="4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42EDAC-79D1-4286-8BE5-D4E2C7131F31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9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24281"/>
            <a:ext cx="12188825" cy="24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360273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-20548"/>
            <a:ext cx="12191985" cy="4373719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BDF7-E790-4C68-A651-2FCB57B5F259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57F416-593D-425B-962D-E323D74B2EE3}" type="datetime1">
              <a:rPr lang="en-US" smtClean="0"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801FEA-74CB-4EFA-8C10-8D0B232C99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87" y="6426801"/>
            <a:ext cx="2906960" cy="4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afety.vermont.gov/" TargetMode="External"/><Relationship Id="rId2" Type="http://schemas.openxmlformats.org/officeDocument/2006/relationships/hyperlink" Target="https://twitter.com/vted_safesch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mailto:sunni.Eriksen@Vermont.gov" TargetMode="External"/><Relationship Id="rId4" Type="http://schemas.openxmlformats.org/officeDocument/2006/relationships/hyperlink" Target="mailto:revans@margolishealy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50" y="708916"/>
            <a:ext cx="10759098" cy="3143584"/>
          </a:xfrm>
        </p:spPr>
        <p:txBody>
          <a:bodyPr>
            <a:normAutofit/>
          </a:bodyPr>
          <a:lstStyle/>
          <a:p>
            <a:pPr algn="ctr"/>
            <a:r>
              <a:rPr lang="en-US" sz="7600" dirty="0"/>
              <a:t>Active Shooter Response</a:t>
            </a:r>
            <a:br>
              <a:rPr lang="en-US" sz="7600" dirty="0"/>
            </a:br>
            <a:r>
              <a:rPr lang="en-US" sz="7600" dirty="0"/>
              <a:t>Run-Hide-Fight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950" y="4003558"/>
            <a:ext cx="10058400" cy="1965727"/>
          </a:xfrm>
        </p:spPr>
        <p:txBody>
          <a:bodyPr/>
          <a:lstStyle/>
          <a:p>
            <a:pPr algn="ctr"/>
            <a:endParaRPr lang="en-US" cap="none" dirty="0"/>
          </a:p>
          <a:p>
            <a:pPr algn="ctr"/>
            <a:r>
              <a:rPr lang="en-US" cap="none" dirty="0"/>
              <a:t>Faculty and Staff Training </a:t>
            </a:r>
          </a:p>
          <a:p>
            <a:pPr algn="ctr"/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7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618593" y="252919"/>
            <a:ext cx="9806152" cy="569719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The importance</a:t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 of </a:t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SITUATIONAL AWARENESS</a:t>
            </a:r>
            <a:br>
              <a:rPr lang="en-US" sz="6600" dirty="0">
                <a:solidFill>
                  <a:srgbClr val="FF0000"/>
                </a:solidFill>
              </a:rPr>
            </a:br>
            <a:br>
              <a:rPr lang="en-US" sz="6600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/>
              <a:t>How will I know what to do in any emergency?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2" y="488950"/>
            <a:ext cx="3238500" cy="1409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7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enhance the traditional Lockdown?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Past incidents taught us that we needed to have other options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situations are over in 3-8 minutes requiring immediate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may be happening in one part of the building, may not be happening in another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Same crisis MAY require different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5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Elements of Options-Based Response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latin typeface="+mj-lt"/>
              </a:rPr>
              <a:t>All adults in the building are empowered to use information at their disposal to make the most appropriate decision about their actions</a:t>
            </a:r>
          </a:p>
          <a:p>
            <a:pPr marL="201168" lvl="1" indent="0">
              <a:buNone/>
            </a:pP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Provides each adult with options depending on the nature of the threat</a:t>
            </a:r>
          </a:p>
          <a:p>
            <a:pPr marL="201168" lvl="1" indent="0">
              <a:buNone/>
            </a:pP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Distributes responsibility for personal safety and decision making</a:t>
            </a:r>
          </a:p>
          <a:p>
            <a:pPr marL="201168" lvl="1" indent="0">
              <a:buNone/>
            </a:pP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Allows for faster notification to all staff of a potential active threat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1845734"/>
            <a:ext cx="621143" cy="6237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77" y="2646804"/>
            <a:ext cx="653093" cy="65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994" y="3408271"/>
            <a:ext cx="675217" cy="672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019" y="4189001"/>
            <a:ext cx="691192" cy="6941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we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Trained Mind</a:t>
            </a:r>
          </a:p>
          <a:p>
            <a:pPr lvl="1"/>
            <a:r>
              <a:rPr lang="en-US" sz="2000" dirty="0">
                <a:latin typeface="+mj-lt"/>
              </a:rPr>
              <a:t>Anxious</a:t>
            </a:r>
          </a:p>
          <a:p>
            <a:pPr lvl="1"/>
            <a:r>
              <a:rPr lang="en-US" sz="2000" dirty="0">
                <a:latin typeface="+mj-lt"/>
              </a:rPr>
              <a:t>Recall what they’ve learned</a:t>
            </a:r>
          </a:p>
          <a:p>
            <a:pPr lvl="1"/>
            <a:r>
              <a:rPr lang="en-US" sz="2000" dirty="0">
                <a:latin typeface="+mj-lt"/>
              </a:rPr>
              <a:t>Preparing to act as rehearsed</a:t>
            </a:r>
          </a:p>
          <a:p>
            <a:pPr lvl="1"/>
            <a:r>
              <a:rPr lang="en-US" sz="2000" dirty="0">
                <a:latin typeface="+mj-lt"/>
              </a:rPr>
              <a:t>Takes decisive action</a:t>
            </a:r>
          </a:p>
          <a:p>
            <a:pPr lvl="1"/>
            <a:endParaRPr lang="en-US" sz="2000" dirty="0">
              <a:latin typeface="+mj-lt"/>
            </a:endParaRPr>
          </a:p>
          <a:p>
            <a:pPr marL="201168" lvl="1" indent="0">
              <a:buNone/>
            </a:pPr>
            <a:r>
              <a:rPr lang="en-US" sz="2000" dirty="0">
                <a:latin typeface="+mj-lt"/>
              </a:rPr>
              <a:t>Untrained Mind</a:t>
            </a:r>
          </a:p>
          <a:p>
            <a:pPr lvl="1"/>
            <a:r>
              <a:rPr lang="en-US" sz="2000" dirty="0">
                <a:latin typeface="+mj-lt"/>
              </a:rPr>
              <a:t>Panic</a:t>
            </a:r>
          </a:p>
          <a:p>
            <a:pPr lvl="1"/>
            <a:r>
              <a:rPr lang="en-US" sz="2000" dirty="0">
                <a:latin typeface="+mj-lt"/>
              </a:rPr>
              <a:t>Disbelief &amp; Denial</a:t>
            </a:r>
          </a:p>
          <a:p>
            <a:pPr lvl="1"/>
            <a:r>
              <a:rPr lang="en-US" sz="2000" dirty="0">
                <a:latin typeface="+mj-lt"/>
              </a:rPr>
              <a:t>Shock</a:t>
            </a:r>
          </a:p>
          <a:p>
            <a:pPr lvl="1"/>
            <a:r>
              <a:rPr lang="en-US" sz="2000" dirty="0">
                <a:latin typeface="+mj-lt"/>
              </a:rPr>
              <a:t>Freezes/Hesitates</a:t>
            </a:r>
          </a:p>
        </p:txBody>
      </p:sp>
      <p:pic>
        <p:nvPicPr>
          <p:cNvPr id="5" name="Picture 4" descr="Brain biology may dictate social networ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39" y="2785851"/>
            <a:ext cx="2143125" cy="2143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0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flying with 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Airline Flight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Fasten seatbelt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Oxygen mask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Life vest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Identify exits (One nearest may be behind you!)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Aisle path lighting</a:t>
            </a:r>
            <a:endParaRPr lang="en-US" b="1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Fire Drill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Turn off lights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Close windows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Close doors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Walk single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Be silent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Meet at warehouse, etc.</a:t>
            </a:r>
          </a:p>
        </p:txBody>
      </p:sp>
      <p:pic>
        <p:nvPicPr>
          <p:cNvPr id="13" name="Picture 12" descr="Aircraft Icon Icon A5 Crash #2518 - Free Icons and P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48" y="0"/>
            <a:ext cx="3197679" cy="31976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8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Run, Hide, Fight</a:t>
            </a:r>
            <a:br>
              <a:rPr lang="en-US" dirty="0"/>
            </a:br>
            <a:r>
              <a:rPr lang="en-US" sz="1800" dirty="0"/>
              <a:t>Similar to Hide Out, Get Out, Take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Concept is to: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Run</a:t>
            </a:r>
            <a:r>
              <a:rPr lang="en-US" dirty="0">
                <a:latin typeface="+mj-lt"/>
              </a:rPr>
              <a:t> – if you can safely escape the area of the threat, you must make a decision based on the best information available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Hide</a:t>
            </a:r>
            <a:r>
              <a:rPr lang="en-US" dirty="0">
                <a:latin typeface="+mj-lt"/>
              </a:rPr>
              <a:t> – find a safe location to hide and avoid detection and potentially reinforce </a:t>
            </a:r>
            <a:r>
              <a:rPr lang="en-US" dirty="0"/>
              <a:t>or </a:t>
            </a:r>
            <a:r>
              <a:rPr lang="en-US" dirty="0">
                <a:latin typeface="+mj-lt"/>
              </a:rPr>
              <a:t>“harden” your location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Fight</a:t>
            </a:r>
            <a:r>
              <a:rPr lang="en-US" dirty="0">
                <a:latin typeface="+mj-lt"/>
              </a:rPr>
              <a:t> – when faced with no other option, you may need to confront an active threat with the resolve that you will survive the encounter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RUN-HIDE-FIGHT?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RUN, HIDE, FIGHT is the US Department of Homeland Security’s recommended emergency response protocol.</a:t>
            </a:r>
          </a:p>
          <a:p>
            <a:endParaRPr lang="en-US" dirty="0"/>
          </a:p>
          <a:p>
            <a:r>
              <a:rPr lang="en-US" dirty="0"/>
              <a:t>                   Does NOT replace current safety protocols or regular drills already in place                 	      such as LOCKDOWN or EVACUATION.</a:t>
            </a:r>
          </a:p>
          <a:p>
            <a:endParaRPr lang="en-US" dirty="0"/>
          </a:p>
          <a:p>
            <a:r>
              <a:rPr lang="en-US" dirty="0"/>
              <a:t>                   </a:t>
            </a:r>
          </a:p>
          <a:p>
            <a:r>
              <a:rPr lang="en-US" dirty="0"/>
              <a:t>                  DOES give additional tools that may be used to respond in an ACTIVE 	   	     THREAT SITUATION.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18" y="2833197"/>
            <a:ext cx="1024217" cy="10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8" y="4430400"/>
            <a:ext cx="865707" cy="8657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9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Can be faculty or student initiated</a:t>
            </a:r>
          </a:p>
          <a:p>
            <a:pPr lvl="1"/>
            <a:r>
              <a:rPr lang="en-US" sz="2000" dirty="0"/>
              <a:t>Have an escape route and plan that includes identified assembly areas located a safe distance away from the incident (Accountability)</a:t>
            </a:r>
          </a:p>
          <a:p>
            <a:pPr lvl="1"/>
            <a:r>
              <a:rPr lang="en-US" sz="2000" dirty="0"/>
              <a:t>Leave personal belongings behind</a:t>
            </a:r>
          </a:p>
          <a:p>
            <a:pPr lvl="1"/>
            <a:r>
              <a:rPr lang="en-US" sz="2000" dirty="0"/>
              <a:t>Ensure those with mobility challenges or other disabilities are cared for</a:t>
            </a:r>
          </a:p>
          <a:p>
            <a:pPr lvl="1"/>
            <a:r>
              <a:rPr lang="en-US" sz="2000" dirty="0"/>
              <a:t>Must be prepared to change evacuation/run routes based on situational awareness</a:t>
            </a:r>
          </a:p>
          <a:p>
            <a:pPr lvl="1"/>
            <a:r>
              <a:rPr lang="en-US" sz="2000" dirty="0"/>
              <a:t>Be prepared to transition to a lockdown /hide or fight option based or situational awareness</a:t>
            </a:r>
          </a:p>
          <a:p>
            <a:pPr lvl="1"/>
            <a:r>
              <a:rPr lang="en-US" sz="2000" dirty="0"/>
              <a:t>Keep your hands visible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44" y="156129"/>
            <a:ext cx="1670136" cy="1581231"/>
          </a:xfrm>
          <a:prstGeom prst="rect">
            <a:avLst/>
          </a:prstGeom>
        </p:spPr>
      </p:pic>
      <p:pic>
        <p:nvPicPr>
          <p:cNvPr id="8" name="Picture 7" descr="Run, hide, fight: Tips on surviving a mass shooting -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12" y="4304963"/>
            <a:ext cx="4137942" cy="2012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2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 and Reinforce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Takes steps to barricade, reinforce or fortify your location</a:t>
            </a:r>
          </a:p>
          <a:p>
            <a:pPr lvl="1"/>
            <a:r>
              <a:rPr lang="en-US" sz="2000" dirty="0"/>
              <a:t>Hide in an area out of the perpetrator’s view</a:t>
            </a:r>
          </a:p>
          <a:p>
            <a:pPr lvl="1"/>
            <a:r>
              <a:rPr lang="en-US" sz="2000" dirty="0"/>
              <a:t>Lock doors and use items such as desks, chairs, bookshelves to barricade the door</a:t>
            </a:r>
          </a:p>
          <a:p>
            <a:pPr lvl="1"/>
            <a:r>
              <a:rPr lang="en-US" sz="2000" dirty="0"/>
              <a:t>Silence cell phones </a:t>
            </a:r>
          </a:p>
          <a:p>
            <a:pPr lvl="1"/>
            <a:r>
              <a:rPr lang="en-US" sz="2000" dirty="0"/>
              <a:t>Ensure these areas are identified through training</a:t>
            </a:r>
          </a:p>
          <a:p>
            <a:pPr lvl="1"/>
            <a:endParaRPr lang="en-US" sz="2000" dirty="0"/>
          </a:p>
          <a:p>
            <a:pPr marL="201168" lvl="1" indent="0">
              <a:buNone/>
            </a:pPr>
            <a:endParaRPr lang="en-US" sz="2000" b="1" dirty="0"/>
          </a:p>
          <a:p>
            <a:pPr marL="201168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39" y="49262"/>
            <a:ext cx="1771741" cy="1625684"/>
          </a:xfrm>
          <a:prstGeom prst="rect">
            <a:avLst/>
          </a:prstGeom>
        </p:spPr>
      </p:pic>
      <p:pic>
        <p:nvPicPr>
          <p:cNvPr id="5" name="Picture 4" descr="Texan video a lesson in shooting surviv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91" y="3725106"/>
            <a:ext cx="3084819" cy="1735211"/>
          </a:xfrm>
          <a:prstGeom prst="rect">
            <a:avLst/>
          </a:prstGeom>
        </p:spPr>
      </p:pic>
      <p:pic>
        <p:nvPicPr>
          <p:cNvPr id="6" name="Picture 5" descr="Should Teachers Train To Fight Shooters? | WFA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3" y="3592864"/>
            <a:ext cx="2616718" cy="23846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9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07140"/>
            <a:ext cx="9928297" cy="112488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Fight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Last option for survival </a:t>
            </a:r>
          </a:p>
          <a:p>
            <a:pPr lvl="1"/>
            <a:r>
              <a:rPr lang="en-US" sz="2000" dirty="0"/>
              <a:t>Taking back control of the situation</a:t>
            </a:r>
          </a:p>
          <a:p>
            <a:pPr lvl="1"/>
            <a:r>
              <a:rPr lang="en-US" sz="2000" dirty="0"/>
              <a:t>Must assess individual capabilities</a:t>
            </a:r>
          </a:p>
          <a:p>
            <a:pPr lvl="1"/>
            <a:r>
              <a:rPr lang="en-US" sz="2000" dirty="0"/>
              <a:t>Enhance survivability by utilizing available resources (fire extinguisher, books, heavy objects) to defend or protect yourself and incapacitate the perpetrator</a:t>
            </a:r>
          </a:p>
          <a:p>
            <a:pPr lvl="1"/>
            <a:r>
              <a:rPr lang="en-US" sz="2000" dirty="0"/>
              <a:t>Consider developing a plan with others in your location to determine the best options for your survival (Swarming, distraction)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95" y="60240"/>
            <a:ext cx="1651085" cy="1619333"/>
          </a:xfrm>
          <a:prstGeom prst="rect">
            <a:avLst/>
          </a:prstGeom>
        </p:spPr>
      </p:pic>
      <p:pic>
        <p:nvPicPr>
          <p:cNvPr id="5" name="Picture 4" descr="Alabama issues a disturbing PSA - Salon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5" y="4143121"/>
            <a:ext cx="2701596" cy="15975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1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34878"/>
            <a:ext cx="10058400" cy="4023360"/>
          </a:xfrm>
        </p:spPr>
        <p:txBody>
          <a:bodyPr/>
          <a:lstStyle/>
          <a:p>
            <a:r>
              <a:rPr lang="en-US" dirty="0">
                <a:latin typeface="+mj-lt"/>
              </a:rPr>
              <a:t>1. Discuss importance of “options based” response to a violent intruder</a:t>
            </a:r>
          </a:p>
          <a:p>
            <a:r>
              <a:rPr lang="en-US" dirty="0">
                <a:latin typeface="+mj-lt"/>
              </a:rPr>
              <a:t>2. Review past response methodologies and the need for change</a:t>
            </a:r>
            <a:endParaRPr lang="en-US" sz="2000" dirty="0">
              <a:latin typeface="+mj-lt"/>
            </a:endParaRPr>
          </a:p>
          <a:p>
            <a:r>
              <a:rPr lang="en-US" dirty="0"/>
              <a:t>3</a:t>
            </a:r>
            <a:r>
              <a:rPr lang="en-US" dirty="0">
                <a:latin typeface="+mj-lt"/>
              </a:rPr>
              <a:t>. Identify personal responsibilities and situational awareness</a:t>
            </a:r>
          </a:p>
          <a:p>
            <a:r>
              <a:rPr lang="en-US" dirty="0"/>
              <a:t>4. Review law enforcement actions upon their arrival</a:t>
            </a:r>
          </a:p>
          <a:p>
            <a:r>
              <a:rPr lang="en-US" dirty="0">
                <a:latin typeface="+mj-lt"/>
              </a:rPr>
              <a:t>5. Impacts of this type of training on our school communities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Turn and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the most important factors that come into play in making the decision to Run, Hide or Fight?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should you do if you don’t know where the threat 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can I do to ensure I am taking care of myself and others during this type of response?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4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Police Response to an Incident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9687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The police mission is to stop the suspect as soon as possible.</a:t>
            </a:r>
          </a:p>
          <a:p>
            <a:pPr lvl="1"/>
            <a:r>
              <a:rPr lang="en-US" sz="2000" dirty="0"/>
              <a:t>They will proceed directly to the area where the last shots were heard</a:t>
            </a:r>
          </a:p>
          <a:p>
            <a:pPr lvl="3"/>
            <a:r>
              <a:rPr lang="en-US" sz="2000" dirty="0"/>
              <a:t>The first officer on the scene will respond to the threat</a:t>
            </a:r>
          </a:p>
          <a:p>
            <a:pPr lvl="3"/>
            <a:r>
              <a:rPr lang="en-US" sz="2000" dirty="0"/>
              <a:t>Officers may wear regular patrol uniforms or external bulletproof vests, Kevlar helmets and other tactical equipment</a:t>
            </a:r>
          </a:p>
          <a:p>
            <a:pPr lvl="3"/>
            <a:r>
              <a:rPr lang="en-US" sz="2000" dirty="0"/>
              <a:t>Officers may shout commands, and may push individuals to the ground for their safety</a:t>
            </a:r>
          </a:p>
          <a:p>
            <a:pPr lvl="2"/>
            <a:endParaRPr lang="en-US" sz="1600" dirty="0"/>
          </a:p>
        </p:txBody>
      </p:sp>
      <p:pic>
        <p:nvPicPr>
          <p:cNvPr id="4" name="Picture 3" descr="Tactical Vest BLACK For Army Military SWAT POLICE Holste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38" y="4377713"/>
            <a:ext cx="1947042" cy="1947042"/>
          </a:xfrm>
          <a:prstGeom prst="rect">
            <a:avLst/>
          </a:prstGeom>
        </p:spPr>
      </p:pic>
      <p:pic>
        <p:nvPicPr>
          <p:cNvPr id="5" name="Picture 4" descr="At least 17 dead in Florida high school shooting | La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455701"/>
            <a:ext cx="2686599" cy="17910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96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Review the </a:t>
            </a:r>
            <a:r>
              <a:rPr lang="en-US" sz="2000" b="1" u="sng" dirty="0"/>
              <a:t>ACTIVE THREAT PROCEDURE FOR YOUR SCHOOL</a:t>
            </a:r>
          </a:p>
          <a:p>
            <a:pPr marL="201168" lvl="1" indent="0">
              <a:buNone/>
            </a:pPr>
            <a:endParaRPr lang="en-US" sz="2000" b="1" u="sng" dirty="0"/>
          </a:p>
          <a:p>
            <a:pPr marL="382588" lvl="1" indent="-182563"/>
            <a:r>
              <a:rPr lang="en-US" dirty="0"/>
              <a:t>Re-examine your teaching spaces and evacuation routes thinking about three possible responses: 	</a:t>
            </a:r>
          </a:p>
          <a:p>
            <a:pPr marL="574675" lvl="2" indent="0"/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RUN</a:t>
            </a:r>
          </a:p>
          <a:p>
            <a:pPr marL="574675" lvl="2" indent="0"/>
            <a:r>
              <a:rPr lang="en-US" sz="2000" dirty="0">
                <a:solidFill>
                  <a:srgbClr val="FF0000"/>
                </a:solidFill>
              </a:rPr>
              <a:t> HIDE</a:t>
            </a:r>
          </a:p>
          <a:p>
            <a:pPr marL="574675" lvl="2" indent="0"/>
            <a:r>
              <a:rPr lang="en-US" sz="2000" dirty="0">
                <a:solidFill>
                  <a:srgbClr val="FF0000"/>
                </a:solidFill>
              </a:rPr>
              <a:t> FIGHT</a:t>
            </a:r>
          </a:p>
          <a:p>
            <a:pPr marL="384048" lvl="2" indent="0">
              <a:buNone/>
            </a:pPr>
            <a:endParaRPr lang="en-US" sz="2000" dirty="0"/>
          </a:p>
          <a:p>
            <a:pPr lvl="1"/>
            <a:r>
              <a:rPr lang="en-US" dirty="0"/>
              <a:t>Ensure processes are in place to notify the entire school community of this type of threat. Staff responsible for making these notifications should practice using the schools emergency notification systems.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10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Tragedy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strategies for your school to enhance readiness, response, and recovery to help the school community in the event of a tragedy </a:t>
            </a:r>
          </a:p>
          <a:p>
            <a:pPr lvl="1"/>
            <a:r>
              <a:rPr lang="en-US" dirty="0"/>
              <a:t>Be prepared before a crisis happens</a:t>
            </a:r>
          </a:p>
          <a:p>
            <a:pPr lvl="1"/>
            <a:r>
              <a:rPr lang="en-US" dirty="0"/>
              <a:t>The immediate response influences long-term recovery</a:t>
            </a:r>
          </a:p>
          <a:p>
            <a:pPr lvl="1"/>
            <a:r>
              <a:rPr lang="en-US" dirty="0"/>
              <a:t>Provide adequate, appropriate and sustainable mental health supports your school and community resources</a:t>
            </a:r>
          </a:p>
          <a:p>
            <a:pPr lvl="1"/>
            <a:r>
              <a:rPr lang="en-US" dirty="0"/>
              <a:t>Be prepared to address a variety of reactions over the long-term</a:t>
            </a:r>
          </a:p>
          <a:p>
            <a:pPr lvl="1"/>
            <a:r>
              <a:rPr lang="en-US" dirty="0"/>
              <a:t>Seek to find a “new normal” – things may not be the same following an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Turn and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any challenges you have with what you have learned.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if you feel more empowered to make individual life saving decisions? If not, why not?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you identify any future training needs to ensure your school is better prepared to respond to a violent intruder.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9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18276"/>
            <a:ext cx="10058400" cy="4023360"/>
          </a:xfrm>
        </p:spPr>
        <p:txBody>
          <a:bodyPr/>
          <a:lstStyle/>
          <a:p>
            <a:r>
              <a:rPr lang="en-US" dirty="0"/>
              <a:t>What are your best </a:t>
            </a:r>
            <a:r>
              <a:rPr lang="en-US" u="sng" dirty="0"/>
              <a:t>exit</a:t>
            </a:r>
            <a:r>
              <a:rPr lang="en-US" dirty="0"/>
              <a:t> options for your classroom or teaching space? (Remember to think about more than just one exit route in case your main pathway to exit is blocked or unsafe to use.)</a:t>
            </a:r>
          </a:p>
          <a:p>
            <a:r>
              <a:rPr lang="en-US" dirty="0"/>
              <a:t>How would you reinforce your classroom, teaching space or office if you were in a situation that would lead you to opt for the Hide action?</a:t>
            </a:r>
          </a:p>
          <a:p>
            <a:r>
              <a:rPr lang="en-US" dirty="0"/>
              <a:t>Think about what items in your classroom or teaching space are readily available if you are in a situation that leads you to the Fight option.  </a:t>
            </a:r>
          </a:p>
          <a:p>
            <a:r>
              <a:rPr lang="en-US" dirty="0"/>
              <a:t>Review the (15 minute) Run Hide Fight training video contained in the “Resources” section of the presentation.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93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9452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12" y="2930697"/>
            <a:ext cx="5489736" cy="12418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/>
              <a:t>Where is the safest place to be during an emergency?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3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734" y="1900835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                  </a:t>
            </a:r>
          </a:p>
          <a:p>
            <a:pPr marL="336953" lvl="2" indent="0">
              <a:buClr>
                <a:srgbClr val="C2CD23"/>
              </a:buClr>
              <a:buNone/>
            </a:pPr>
            <a:endParaRPr lang="en-US" sz="1600" dirty="0">
              <a:solidFill>
                <a:srgbClr val="597B7B"/>
              </a:solidFill>
            </a:endParaRPr>
          </a:p>
          <a:p>
            <a:pPr marL="115888" lvl="2" indent="0">
              <a:buClr>
                <a:srgbClr val="C2CD23"/>
              </a:buClr>
              <a:buNone/>
            </a:pPr>
            <a:r>
              <a:rPr lang="en-US" sz="1600" dirty="0">
                <a:solidFill>
                  <a:srgbClr val="597B7B"/>
                </a:solidFill>
              </a:rPr>
              <a:t>Vermont Agency of Education and DPS Twitter Feed </a:t>
            </a:r>
            <a:r>
              <a:rPr lang="en-US" sz="1600" dirty="0">
                <a:solidFill>
                  <a:srgbClr val="597B7B"/>
                </a:solidFill>
                <a:hlinkClick r:id="rId2"/>
              </a:rPr>
              <a:t>https://twitter.com/vted_safeschool</a:t>
            </a:r>
            <a:endParaRPr lang="en-US" sz="1600" dirty="0">
              <a:solidFill>
                <a:srgbClr val="597B7B"/>
              </a:solidFill>
            </a:endParaRPr>
          </a:p>
          <a:p>
            <a:r>
              <a:rPr lang="en-US" sz="1600" dirty="0"/>
              <a:t>Vermont School Safety Web Site: </a:t>
            </a:r>
            <a:r>
              <a:rPr lang="en-US" sz="1600" dirty="0">
                <a:hlinkClick r:id="rId3"/>
              </a:rPr>
              <a:t>https://schoolsafety.vermont.gov/</a:t>
            </a:r>
            <a:endParaRPr lang="en-US" sz="1600" dirty="0"/>
          </a:p>
          <a:p>
            <a:r>
              <a:rPr lang="en-US" sz="1600" dirty="0"/>
              <a:t>Rob Evans:  Director of K12 Services and Vermont School Safety Liaison </a:t>
            </a:r>
            <a:r>
              <a:rPr lang="en-US" sz="1600" dirty="0">
                <a:latin typeface="+mj-lt"/>
                <a:hlinkClick r:id="rId4"/>
              </a:rPr>
              <a:t>revans@margolishealy.com</a:t>
            </a:r>
            <a:endParaRPr lang="en-US" sz="1600" dirty="0">
              <a:latin typeface="+mj-lt"/>
            </a:endParaRPr>
          </a:p>
          <a:p>
            <a:r>
              <a:rPr lang="en-US" sz="1600" dirty="0"/>
              <a:t>Sunni Eriksen, Vermont Emergency Management </a:t>
            </a:r>
            <a:r>
              <a:rPr lang="en-US" sz="1600" dirty="0">
                <a:hlinkClick r:id="rId5"/>
              </a:rPr>
              <a:t>sunni.Eriksen@Vermont.gov</a:t>
            </a:r>
            <a:endParaRPr lang="en-US" sz="1600" dirty="0"/>
          </a:p>
          <a:p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1470025" lvl="8" indent="0">
              <a:buNone/>
            </a:pP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lvl="7"/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80" y="2261556"/>
            <a:ext cx="801964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Care of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lvl="1" indent="-285750"/>
            <a:r>
              <a:rPr lang="en-US" sz="2000" dirty="0">
                <a:latin typeface="+mj-lt"/>
              </a:rPr>
              <a:t>These are critical issues to discuss as school professionals</a:t>
            </a:r>
          </a:p>
          <a:p>
            <a:pPr marL="292608" lvl="1" indent="0">
              <a:buNone/>
            </a:pPr>
            <a:endParaRPr lang="en-US" sz="2000" dirty="0">
              <a:latin typeface="+mj-lt"/>
            </a:endParaRPr>
          </a:p>
          <a:p>
            <a:pPr marL="578358" lvl="1" indent="-285750"/>
            <a:r>
              <a:rPr lang="en-US" sz="2000" dirty="0">
                <a:latin typeface="+mj-lt"/>
              </a:rPr>
              <a:t>It is understood that the topic could and will  make some of us uncomfortable</a:t>
            </a:r>
          </a:p>
          <a:p>
            <a:pPr marL="292608" lvl="1" indent="0">
              <a:buNone/>
            </a:pPr>
            <a:endParaRPr lang="en-US" sz="2000" dirty="0">
              <a:latin typeface="+mj-lt"/>
            </a:endParaRPr>
          </a:p>
          <a:p>
            <a:pPr marL="578358" lvl="1" indent="-285750"/>
            <a:r>
              <a:rPr lang="en-US" sz="2000" dirty="0">
                <a:latin typeface="+mj-lt"/>
              </a:rPr>
              <a:t>If you are having a strong response, please pay attention to it and take care of your emotional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7BC97D-F4B9-48E4-B3A5-4E80F8901DAB}" type="slidenum"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557372"/>
                </a:solidFill>
                <a:effectLst/>
                <a:uLnTx/>
                <a:uFillTx/>
                <a:latin typeface="Geneva" pitchFamily="1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750" b="0" i="0" u="none" strike="noStrike" kern="1200" cap="none" spc="0" normalizeH="0" baseline="0" noProof="0" dirty="0">
              <a:ln>
                <a:noFill/>
              </a:ln>
              <a:solidFill>
                <a:srgbClr val="557372"/>
              </a:solidFill>
              <a:effectLst/>
              <a:uLnTx/>
              <a:uFillTx/>
              <a:latin typeface="Geneva" pitchFamily="1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2754313" y="387240"/>
            <a:ext cx="6302959" cy="433388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latin typeface="Palatino Linotype" panose="02040502050505030304" pitchFamily="18" charset="0"/>
                <a:cs typeface="Geneva" pitchFamily="1" charset="0"/>
              </a:rPr>
              <a:t>The Evolving School Safety Landscape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763993" y="1740243"/>
          <a:ext cx="4664014" cy="35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54313" y="1522413"/>
            <a:ext cx="1128712" cy="1135062"/>
            <a:chOff x="1333501" y="-67854"/>
            <a:chExt cx="1506179" cy="1515653"/>
          </a:xfrm>
        </p:grpSpPr>
        <p:sp>
          <p:nvSpPr>
            <p:cNvPr id="7" name="Oval 6"/>
            <p:cNvSpPr/>
            <p:nvPr/>
          </p:nvSpPr>
          <p:spPr>
            <a:xfrm>
              <a:off x="1333501" y="-67854"/>
              <a:ext cx="1506179" cy="1515653"/>
            </a:xfrm>
            <a:prstGeom prst="ellipse">
              <a:avLst/>
            </a:prstGeom>
            <a:solidFill>
              <a:srgbClr val="557372"/>
            </a:solidFill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553814" y="154724"/>
              <a:ext cx="1126987" cy="107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Cyber Threats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 flipV="1">
            <a:off x="3838576" y="2330451"/>
            <a:ext cx="1249363" cy="550863"/>
          </a:xfrm>
          <a:prstGeom prst="straightConnector1">
            <a:avLst/>
          </a:prstGeom>
          <a:ln w="28575" cmpd="sng">
            <a:solidFill>
              <a:srgbClr val="55737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333029" y="3349269"/>
            <a:ext cx="1034771" cy="1069661"/>
            <a:chOff x="1412502" y="107250"/>
            <a:chExt cx="1297017" cy="1187000"/>
          </a:xfrm>
        </p:grpSpPr>
        <p:sp>
          <p:nvSpPr>
            <p:cNvPr id="16" name="Oval 15"/>
            <p:cNvSpPr/>
            <p:nvPr/>
          </p:nvSpPr>
          <p:spPr>
            <a:xfrm>
              <a:off x="1412502" y="107250"/>
              <a:ext cx="1297017" cy="1187000"/>
            </a:xfrm>
            <a:prstGeom prst="ellipse">
              <a:avLst/>
            </a:prstGeom>
            <a:solidFill>
              <a:srgbClr val="557372"/>
            </a:solidFill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524218" y="183533"/>
              <a:ext cx="1065553" cy="1071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Criminal Mischief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8123839" y="3940350"/>
            <a:ext cx="248409" cy="5896"/>
          </a:xfrm>
          <a:prstGeom prst="straightConnector1">
            <a:avLst/>
          </a:prstGeom>
          <a:ln w="28575" cmpd="sng">
            <a:solidFill>
              <a:srgbClr val="55737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193006" y="1555737"/>
            <a:ext cx="1055419" cy="1111071"/>
            <a:chOff x="1141995" y="78285"/>
            <a:chExt cx="1476391" cy="1513118"/>
          </a:xfrm>
        </p:grpSpPr>
        <p:sp>
          <p:nvSpPr>
            <p:cNvPr id="25" name="Oval 24"/>
            <p:cNvSpPr/>
            <p:nvPr/>
          </p:nvSpPr>
          <p:spPr>
            <a:xfrm>
              <a:off x="1141995" y="78285"/>
              <a:ext cx="1467139" cy="1513118"/>
            </a:xfrm>
            <a:prstGeom prst="ellipse">
              <a:avLst/>
            </a:prstGeom>
            <a:solidFill>
              <a:srgbClr val="557372"/>
            </a:solidFill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School Violence</a:t>
              </a:r>
            </a:p>
          </p:txBody>
        </p:sp>
        <p:sp>
          <p:nvSpPr>
            <p:cNvPr id="26" name="Oval 4"/>
            <p:cNvSpPr/>
            <p:nvPr/>
          </p:nvSpPr>
          <p:spPr>
            <a:xfrm>
              <a:off x="1554409" y="154304"/>
              <a:ext cx="1063977" cy="1072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7510464" y="2330451"/>
            <a:ext cx="737580" cy="327024"/>
          </a:xfrm>
          <a:prstGeom prst="straightConnector1">
            <a:avLst/>
          </a:prstGeom>
          <a:ln w="28575" cmpd="sng">
            <a:solidFill>
              <a:srgbClr val="55737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4"/>
          <p:cNvSpPr/>
          <p:nvPr/>
        </p:nvSpPr>
        <p:spPr bwMode="auto">
          <a:xfrm>
            <a:off x="8145695" y="4072281"/>
            <a:ext cx="798513" cy="812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" tIns="13335" rIns="13335" bIns="13335" spcCol="1270" anchor="ctr"/>
          <a:lstStyle/>
          <a:p>
            <a:pPr marL="0" marR="0" lvl="0" indent="0" algn="ctr" defTabSz="45005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>
            <a:endCxn id="47" idx="6"/>
          </p:cNvCxnSpPr>
          <p:nvPr/>
        </p:nvCxnSpPr>
        <p:spPr>
          <a:xfrm flipH="1" flipV="1">
            <a:off x="3883025" y="3957540"/>
            <a:ext cx="965200" cy="11112"/>
          </a:xfrm>
          <a:prstGeom prst="straightConnector1">
            <a:avLst/>
          </a:prstGeom>
          <a:ln w="28575" cmpd="sng">
            <a:solidFill>
              <a:srgbClr val="55737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754313" y="3390803"/>
            <a:ext cx="1128712" cy="1135063"/>
            <a:chOff x="1173518" y="-67854"/>
            <a:chExt cx="1506179" cy="1515653"/>
          </a:xfrm>
        </p:grpSpPr>
        <p:sp>
          <p:nvSpPr>
            <p:cNvPr id="47" name="Oval 46"/>
            <p:cNvSpPr/>
            <p:nvPr/>
          </p:nvSpPr>
          <p:spPr>
            <a:xfrm>
              <a:off x="1173518" y="-67854"/>
              <a:ext cx="1506179" cy="1515653"/>
            </a:xfrm>
            <a:prstGeom prst="ellipse">
              <a:avLst/>
            </a:prstGeom>
            <a:solidFill>
              <a:srgbClr val="557372"/>
            </a:solidFill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/>
            <p:cNvSpPr/>
            <p:nvPr/>
          </p:nvSpPr>
          <p:spPr>
            <a:xfrm>
              <a:off x="1393831" y="154725"/>
              <a:ext cx="1065553" cy="1070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Severe Weather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9272822" y="4313555"/>
            <a:ext cx="1320345" cy="1237060"/>
            <a:chOff x="1333501" y="-67854"/>
            <a:chExt cx="1506179" cy="1515653"/>
          </a:xfrm>
          <a:solidFill>
            <a:srgbClr val="F27426"/>
          </a:solidFill>
        </p:grpSpPr>
        <p:sp>
          <p:nvSpPr>
            <p:cNvPr id="30" name="Oval 29"/>
            <p:cNvSpPr/>
            <p:nvPr/>
          </p:nvSpPr>
          <p:spPr>
            <a:xfrm>
              <a:off x="1333501" y="-67854"/>
              <a:ext cx="1506179" cy="1515653"/>
            </a:xfrm>
            <a:prstGeom prst="ellipse">
              <a:avLst/>
            </a:prstGeom>
            <a:grpFill/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1522289" y="247335"/>
              <a:ext cx="1215654" cy="8725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RESPONSE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541032" y="4337231"/>
            <a:ext cx="1321715" cy="1222539"/>
            <a:chOff x="1333501" y="-67854"/>
            <a:chExt cx="1506179" cy="1515653"/>
          </a:xfrm>
          <a:solidFill>
            <a:srgbClr val="00B050"/>
          </a:solidFill>
        </p:grpSpPr>
        <p:sp>
          <p:nvSpPr>
            <p:cNvPr id="37" name="Oval 36"/>
            <p:cNvSpPr/>
            <p:nvPr/>
          </p:nvSpPr>
          <p:spPr>
            <a:xfrm>
              <a:off x="1333501" y="-67854"/>
              <a:ext cx="1506179" cy="1515653"/>
            </a:xfrm>
            <a:prstGeom prst="ellipse">
              <a:avLst/>
            </a:prstGeom>
            <a:grpFill/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/>
            <p:cNvSpPr/>
            <p:nvPr/>
          </p:nvSpPr>
          <p:spPr>
            <a:xfrm>
              <a:off x="1529114" y="205510"/>
              <a:ext cx="1136970" cy="90219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RECOVERY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1580509" y="918117"/>
            <a:ext cx="1129903" cy="1135856"/>
            <a:chOff x="1333501" y="-67854"/>
            <a:chExt cx="1506179" cy="1515653"/>
          </a:xfrm>
          <a:solidFill>
            <a:srgbClr val="FF0000"/>
          </a:solidFill>
        </p:grpSpPr>
        <p:sp>
          <p:nvSpPr>
            <p:cNvPr id="50" name="Oval 49"/>
            <p:cNvSpPr/>
            <p:nvPr/>
          </p:nvSpPr>
          <p:spPr>
            <a:xfrm>
              <a:off x="1333501" y="-67854"/>
              <a:ext cx="1506179" cy="1515653"/>
            </a:xfrm>
            <a:prstGeom prst="ellipse">
              <a:avLst/>
            </a:prstGeom>
            <a:grpFill/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1521632" y="281857"/>
              <a:ext cx="1178774" cy="8162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PREVENTION MITIGATION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9284139" y="819151"/>
            <a:ext cx="1309028" cy="1283639"/>
            <a:chOff x="1333501" y="-67854"/>
            <a:chExt cx="1506179" cy="1515653"/>
          </a:xfrm>
          <a:solidFill>
            <a:srgbClr val="FFFF00"/>
          </a:solidFill>
        </p:grpSpPr>
        <p:sp>
          <p:nvSpPr>
            <p:cNvPr id="54" name="Oval 53"/>
            <p:cNvSpPr/>
            <p:nvPr/>
          </p:nvSpPr>
          <p:spPr>
            <a:xfrm>
              <a:off x="1333501" y="-67854"/>
              <a:ext cx="1506179" cy="1515653"/>
            </a:xfrm>
            <a:prstGeom prst="ellipse">
              <a:avLst/>
            </a:prstGeom>
            <a:grpFill/>
            <a:ln>
              <a:solidFill>
                <a:srgbClr val="E4E3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1537178" y="137889"/>
              <a:ext cx="1146187" cy="9428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marL="0" marR="0" lvl="0" indent="0" algn="ctr" defTabSz="45005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A8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PREPAREDNESS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2836864" y="1379539"/>
            <a:ext cx="6459537" cy="41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048875" y="2170114"/>
            <a:ext cx="1588" cy="2154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28876" y="5549901"/>
            <a:ext cx="7199313" cy="9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06613" y="2089150"/>
            <a:ext cx="0" cy="2247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86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75" y="180975"/>
            <a:ext cx="68770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Active Threat?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74943"/>
            <a:ext cx="10058400" cy="402336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Active Threat </a:t>
            </a:r>
            <a:r>
              <a:rPr lang="en-US" dirty="0"/>
              <a:t>is defined as a violent situation in which a person(s) is, or appears ready to be, actively engaged in killing or attempting to kill others on school property.  In most cases, this active threat involves an active threat using a firearm(s) and displaying no pattern or method for selection of victims.  In some cases, active threats involve other weapons and /or improvised explosive devices intended to cause harm to victims or to impede police and emergency responders.  These devices may detonate immediately, have a delayed detonation fuse, or may detonate on contact.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School Violence: 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Active threat situations involving a shooter are highly fluid, as incidents evolve quickly and are unpredictable </a:t>
            </a:r>
          </a:p>
          <a:p>
            <a:pPr marL="201168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The active threat continues until stopped by law enforcement, suicide, or other intervention</a:t>
            </a:r>
          </a:p>
          <a:p>
            <a:pPr marL="201168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Often the active threat situation is over BEFORE law enforcement or first responders arrive on the scene</a:t>
            </a:r>
          </a:p>
          <a:p>
            <a:pPr marL="201168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THE MOMENTS BETWEEN WHEN AN ACTIVE THREAT BEGINS AND WHEN HELP ARRIVES ONSITE ARE CRITICAL AND OUR RESPONSE CAN SAVE 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4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Traditional Law Enforcement Response to a Violent Intruder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288" y="1852613"/>
            <a:ext cx="8667750" cy="401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8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are we headed?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20800" algn="l"/>
              </a:tabLst>
            </a:pPr>
            <a:r>
              <a:rPr lang="en-US" dirty="0">
                <a:latin typeface="+mj-lt"/>
              </a:rPr>
              <a:t>Options-Based	Response  to Violent Intruders</a:t>
            </a:r>
          </a:p>
          <a:p>
            <a:pPr algn="ctr"/>
            <a:endParaRPr lang="en-US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No one-size response action fits every situation</a:t>
            </a:r>
          </a:p>
          <a:p>
            <a:pPr marL="201168" lvl="1" indent="0">
              <a:buNone/>
            </a:pPr>
            <a:endParaRPr lang="en-US" sz="2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Individual life-saving options</a:t>
            </a:r>
          </a:p>
          <a:p>
            <a:pPr marL="201168" lvl="1" indent="0">
              <a:buNone/>
            </a:pPr>
            <a:endParaRPr lang="en-US" sz="2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importance of situational awareness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998" y="4621319"/>
            <a:ext cx="180975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46" y="3000860"/>
            <a:ext cx="1971675" cy="12668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1FEA-74CB-4EFA-8C10-8D0B232C99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590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ha">
      <a:dk1>
        <a:srgbClr val="005A84"/>
      </a:dk1>
      <a:lt1>
        <a:srgbClr val="FFFFFF"/>
      </a:lt1>
      <a:dk2>
        <a:srgbClr val="005A84"/>
      </a:dk2>
      <a:lt2>
        <a:srgbClr val="FFFFFF"/>
      </a:lt2>
      <a:accent1>
        <a:srgbClr val="C2CD23"/>
      </a:accent1>
      <a:accent2>
        <a:srgbClr val="939BA1"/>
      </a:accent2>
      <a:accent3>
        <a:srgbClr val="597B7B"/>
      </a:accent3>
      <a:accent4>
        <a:srgbClr val="005A84"/>
      </a:accent4>
      <a:accent5>
        <a:srgbClr val="FFFFFF"/>
      </a:accent5>
      <a:accent6>
        <a:srgbClr val="005A84"/>
      </a:accent6>
      <a:hlink>
        <a:srgbClr val="C2CD23"/>
      </a:hlink>
      <a:folHlink>
        <a:srgbClr val="597B7B"/>
      </a:folHlink>
    </a:clrScheme>
    <a:fontScheme name="Custom 1">
      <a:majorFont>
        <a:latin typeface="Palatino Linotype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11598</TotalTime>
  <Words>1518</Words>
  <Application>Microsoft Office PowerPoint</Application>
  <PresentationFormat>Widescreen</PresentationFormat>
  <Paragraphs>206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Geneva</vt:lpstr>
      <vt:lpstr>Palatino Linotype</vt:lpstr>
      <vt:lpstr>Retrospect</vt:lpstr>
      <vt:lpstr>Active Shooter Response Run-Hide-Fight</vt:lpstr>
      <vt:lpstr>Goals</vt:lpstr>
      <vt:lpstr>Take Care of Yourself</vt:lpstr>
      <vt:lpstr>The Evolving School Safety Landscape</vt:lpstr>
      <vt:lpstr>PowerPoint Presentation</vt:lpstr>
      <vt:lpstr>What is an Active Threat?</vt:lpstr>
      <vt:lpstr>School Violence: What we know</vt:lpstr>
      <vt:lpstr>Traditional Law Enforcement Response to a Violent Intruder</vt:lpstr>
      <vt:lpstr>Where are we headed?</vt:lpstr>
      <vt:lpstr>            The importance  of  SITUATIONAL AWARENESS   How will I know what to do in any emergency?</vt:lpstr>
      <vt:lpstr>Why enhance the traditional Lockdown?</vt:lpstr>
      <vt:lpstr>Key Elements of Options-Based Response </vt:lpstr>
      <vt:lpstr>Why do we do this?</vt:lpstr>
      <vt:lpstr>Thank you for flying with …</vt:lpstr>
      <vt:lpstr>Run, Hide, Fight Similar to Hide Out, Get Out, Take Out</vt:lpstr>
      <vt:lpstr>What is RUN-HIDE-FIGHT?</vt:lpstr>
      <vt:lpstr>Run</vt:lpstr>
      <vt:lpstr>Hide and Reinforce</vt:lpstr>
      <vt:lpstr>    Fight </vt:lpstr>
      <vt:lpstr>Turn and Talk</vt:lpstr>
      <vt:lpstr>Police Response to an Incident </vt:lpstr>
      <vt:lpstr>Next Steps</vt:lpstr>
      <vt:lpstr>Post Tragedy Response</vt:lpstr>
      <vt:lpstr>Turn and Talk</vt:lpstr>
      <vt:lpstr>Takeaways   </vt:lpstr>
      <vt:lpstr>    Where is the safest place to be during an emergency? </vt:lpstr>
      <vt:lpstr>Resources and Connections</vt:lpstr>
    </vt:vector>
  </TitlesOfParts>
  <Company>Cozen O'Connor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Julie</dc:creator>
  <cp:lastModifiedBy>Eriksen, Sunni</cp:lastModifiedBy>
  <cp:revision>255</cp:revision>
  <cp:lastPrinted>2019-12-17T14:48:27Z</cp:lastPrinted>
  <dcterms:created xsi:type="dcterms:W3CDTF">2019-06-01T18:47:12Z</dcterms:created>
  <dcterms:modified xsi:type="dcterms:W3CDTF">2022-08-31T16:03:52Z</dcterms:modified>
</cp:coreProperties>
</file>