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6.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61"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9" r:id="rId23"/>
    <p:sldId id="282" r:id="rId24"/>
    <p:sldId id="283" r:id="rId25"/>
    <p:sldId id="284" r:id="rId26"/>
    <p:sldId id="285" r:id="rId27"/>
    <p:sldId id="286" r:id="rId28"/>
    <p:sldId id="287" r:id="rId29"/>
    <p:sldId id="288" r:id="rId30"/>
    <p:sldId id="25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76AA"/>
    <a:srgbClr val="005A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273" autoAdjust="0"/>
    <p:restoredTop sz="94660"/>
  </p:normalViewPr>
  <p:slideViewPr>
    <p:cSldViewPr snapToGrid="0" showGuides="1">
      <p:cViewPr varScale="1">
        <p:scale>
          <a:sx n="103" d="100"/>
          <a:sy n="103" d="100"/>
        </p:scale>
        <p:origin x="126" y="72"/>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A7AFB236-FFD0-4CD9-941C-7D6086DA362F}"/>
    <pc:docChg chg="modSld">
      <pc:chgData name="" userId="" providerId="" clId="Web-{A7AFB236-FFD0-4CD9-941C-7D6086DA362F}" dt="2019-08-23T13:52:06.224" v="25" actId="20577"/>
      <pc:docMkLst>
        <pc:docMk/>
      </pc:docMkLst>
      <pc:sldChg chg="modSp">
        <pc:chgData name="" userId="" providerId="" clId="Web-{A7AFB236-FFD0-4CD9-941C-7D6086DA362F}" dt="2019-08-23T13:51:08.238" v="0" actId="20577"/>
        <pc:sldMkLst>
          <pc:docMk/>
          <pc:sldMk cId="2490125429" sldId="278"/>
        </pc:sldMkLst>
        <pc:spChg chg="mod">
          <ac:chgData name="" userId="" providerId="" clId="Web-{A7AFB236-FFD0-4CD9-941C-7D6086DA362F}" dt="2019-08-23T13:51:08.238" v="0" actId="20577"/>
          <ac:spMkLst>
            <pc:docMk/>
            <pc:sldMk cId="2490125429" sldId="278"/>
            <ac:spMk id="3" creationId="{00000000-0000-0000-0000-000000000000}"/>
          </ac:spMkLst>
        </pc:spChg>
      </pc:sldChg>
      <pc:sldChg chg="modSp">
        <pc:chgData name="" userId="" providerId="" clId="Web-{A7AFB236-FFD0-4CD9-941C-7D6086DA362F}" dt="2019-08-23T13:52:06.209" v="24" actId="20577"/>
        <pc:sldMkLst>
          <pc:docMk/>
          <pc:sldMk cId="3285528609" sldId="285"/>
        </pc:sldMkLst>
        <pc:spChg chg="mod">
          <ac:chgData name="" userId="" providerId="" clId="Web-{A7AFB236-FFD0-4CD9-941C-7D6086DA362F}" dt="2019-08-23T13:52:06.209" v="24" actId="20577"/>
          <ac:spMkLst>
            <pc:docMk/>
            <pc:sldMk cId="3285528609" sldId="285"/>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F584F-60D3-4B3D-A41C-89537787A4C8}" type="datetimeFigureOut">
              <a:rPr lang="en-US" smtClean="0"/>
              <a:t>8/26/2019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40CED-3F5D-49D1-BFF5-D8B531DAF1A5}" type="slidenum">
              <a:rPr lang="en-US" smtClean="0"/>
              <a:t>‹#›</a:t>
            </a:fld>
            <a:endParaRPr lang="en-US" dirty="0"/>
          </a:p>
        </p:txBody>
      </p:sp>
    </p:spTree>
    <p:extLst>
      <p:ext uri="{BB962C8B-B14F-4D97-AF65-F5344CB8AC3E}">
        <p14:creationId xmlns:p14="http://schemas.microsoft.com/office/powerpoint/2010/main" val="1913045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40134-ADA7-0644-8A91-676C4CD59DF9}" type="slidenum">
              <a:rPr lang="en-US" smtClean="0"/>
              <a:t>9</a:t>
            </a:fld>
            <a:endParaRPr lang="en-US" dirty="0"/>
          </a:p>
        </p:txBody>
      </p:sp>
    </p:spTree>
    <p:extLst>
      <p:ext uri="{BB962C8B-B14F-4D97-AF65-F5344CB8AC3E}">
        <p14:creationId xmlns:p14="http://schemas.microsoft.com/office/powerpoint/2010/main" val="2898211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40134-ADA7-0644-8A91-676C4CD59DF9}" type="slidenum">
              <a:rPr lang="en-US" smtClean="0"/>
              <a:t>21</a:t>
            </a:fld>
            <a:endParaRPr lang="en-US" dirty="0"/>
          </a:p>
        </p:txBody>
      </p:sp>
    </p:spTree>
    <p:extLst>
      <p:ext uri="{BB962C8B-B14F-4D97-AF65-F5344CB8AC3E}">
        <p14:creationId xmlns:p14="http://schemas.microsoft.com/office/powerpoint/2010/main" val="36740798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3175" y="5679136"/>
            <a:ext cx="12188825" cy="1178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5615128"/>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0051" y="265926"/>
            <a:ext cx="10058400" cy="3566160"/>
          </a:xfrm>
        </p:spPr>
        <p:txBody>
          <a:bodyPr anchor="b">
            <a:normAutofit/>
          </a:bodyPr>
          <a:lstStyle>
            <a:lvl1pPr algn="l">
              <a:lnSpc>
                <a:spcPct val="85000"/>
              </a:lnSpc>
              <a:defRPr sz="8000" spc="-50" baseline="0">
                <a:solidFill>
                  <a:srgbClr val="005A84"/>
                </a:solidFill>
              </a:defRPr>
            </a:lvl1pPr>
          </a:lstStyle>
          <a:p>
            <a:r>
              <a:rPr lang="en-US" dirty="0"/>
              <a:t>Click to edit Master title style</a:t>
            </a:r>
          </a:p>
        </p:txBody>
      </p:sp>
      <p:sp>
        <p:nvSpPr>
          <p:cNvPr id="3" name="Subtitle 2"/>
          <p:cNvSpPr>
            <a:spLocks noGrp="1"/>
          </p:cNvSpPr>
          <p:nvPr>
            <p:ph type="subTitle" idx="1"/>
          </p:nvPr>
        </p:nvSpPr>
        <p:spPr>
          <a:xfrm>
            <a:off x="1100051" y="4036281"/>
            <a:ext cx="10058400" cy="1143000"/>
          </a:xfrm>
        </p:spPr>
        <p:txBody>
          <a:bodyPr lIns="91440" rIns="91440">
            <a:normAutofit/>
          </a:bodyPr>
          <a:lstStyle>
            <a:lvl1pPr marL="0" indent="0" algn="l">
              <a:buNone/>
              <a:defRPr sz="2400" cap="all" spc="200" baseline="0">
                <a:solidFill>
                  <a:schemeClr val="accent3"/>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904288" y="6369979"/>
            <a:ext cx="1308195" cy="454932"/>
          </a:xfrm>
        </p:spPr>
        <p:txBody>
          <a:bodyPr/>
          <a:lstStyle/>
          <a:p>
            <a:fld id="{E8801FEA-74CB-4EFA-8C10-8D0B232C99B9}" type="slidenum">
              <a:rPr lang="en-US" smtClean="0"/>
              <a:t>‹#›</a:t>
            </a:fld>
            <a:endParaRPr lang="en-US" dirty="0"/>
          </a:p>
        </p:txBody>
      </p:sp>
      <p:cxnSp>
        <p:nvCxnSpPr>
          <p:cNvPr id="9" name="Straight Connector 8"/>
          <p:cNvCxnSpPr/>
          <p:nvPr/>
        </p:nvCxnSpPr>
        <p:spPr>
          <a:xfrm>
            <a:off x="1156667" y="3832086"/>
            <a:ext cx="9875520"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sz="quarter" idx="13"/>
          </p:nvPr>
        </p:nvSpPr>
        <p:spPr>
          <a:xfrm>
            <a:off x="10645775" y="1222375"/>
            <a:ext cx="9144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5446" y="5843692"/>
            <a:ext cx="5811197" cy="8649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44330" y="5548006"/>
            <a:ext cx="2343904" cy="1284119"/>
          </a:xfrm>
          <a:prstGeom prst="rect">
            <a:avLst/>
          </a:prstGeom>
        </p:spPr>
      </p:pic>
    </p:spTree>
    <p:extLst>
      <p:ext uri="{BB962C8B-B14F-4D97-AF65-F5344CB8AC3E}">
        <p14:creationId xmlns:p14="http://schemas.microsoft.com/office/powerpoint/2010/main" val="1826088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cxnSp>
        <p:nvCxnSpPr>
          <p:cNvPr id="7" name="Straight Connector 6"/>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503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spTree>
    <p:extLst>
      <p:ext uri="{BB962C8B-B14F-4D97-AF65-F5344CB8AC3E}">
        <p14:creationId xmlns:p14="http://schemas.microsoft.com/office/powerpoint/2010/main" val="624832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5428"/>
            <a:ext cx="10363200" cy="1470183"/>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387241"/>
            <a:ext cx="8534400" cy="1753077"/>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a:t>Click to edit Master subtitle style</a:t>
            </a:r>
          </a:p>
        </p:txBody>
      </p:sp>
    </p:spTree>
    <p:extLst>
      <p:ext uri="{BB962C8B-B14F-4D97-AF65-F5344CB8AC3E}">
        <p14:creationId xmlns:p14="http://schemas.microsoft.com/office/powerpoint/2010/main" val="128528132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cxnSp>
        <p:nvCxnSpPr>
          <p:cNvPr id="7" name="Straight Connector 6"/>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082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accent3"/>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cxnSp>
        <p:nvCxnSpPr>
          <p:cNvPr id="9" name="Straight Connector 8"/>
          <p:cNvCxnSpPr/>
          <p:nvPr/>
        </p:nvCxnSpPr>
        <p:spPr>
          <a:xfrm>
            <a:off x="1207658" y="4343400"/>
            <a:ext cx="987552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3487" y="6426801"/>
            <a:ext cx="2906960" cy="431199"/>
          </a:xfrm>
          <a:prstGeom prst="rect">
            <a:avLst/>
          </a:prstGeom>
        </p:spPr>
      </p:pic>
    </p:spTree>
    <p:extLst>
      <p:ext uri="{BB962C8B-B14F-4D97-AF65-F5344CB8AC3E}">
        <p14:creationId xmlns:p14="http://schemas.microsoft.com/office/powerpoint/2010/main" val="3266519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E8801FEA-74CB-4EFA-8C10-8D0B232C99B9}" type="slidenum">
              <a:rPr lang="en-US" smtClean="0"/>
              <a:t>‹#›</a:t>
            </a:fld>
            <a:endParaRPr lang="en-US" dirty="0"/>
          </a:p>
        </p:txBody>
      </p:sp>
      <p:cxnSp>
        <p:nvCxnSpPr>
          <p:cNvPr id="9" name="Straight Connector 8"/>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525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E8801FEA-74CB-4EFA-8C10-8D0B232C99B9}" type="slidenum">
              <a:rPr lang="en-US" smtClean="0"/>
              <a:t>‹#›</a:t>
            </a:fld>
            <a:endParaRPr lang="en-US" dirty="0"/>
          </a:p>
        </p:txBody>
      </p:sp>
      <p:cxnSp>
        <p:nvCxnSpPr>
          <p:cNvPr id="11" name="Straight Connector 10"/>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617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E8801FEA-74CB-4EFA-8C10-8D0B232C99B9}" type="slidenum">
              <a:rPr lang="en-US" smtClean="0"/>
              <a:t>‹#›</a:t>
            </a:fld>
            <a:endParaRPr lang="en-US" dirty="0"/>
          </a:p>
        </p:txBody>
      </p:sp>
      <p:cxnSp>
        <p:nvCxnSpPr>
          <p:cNvPr id="6" name="Straight Connector 5"/>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91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E8801FEA-74CB-4EFA-8C10-8D0B232C99B9}"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3487" y="6426801"/>
            <a:ext cx="2906960" cy="431199"/>
          </a:xfrm>
          <a:prstGeom prst="rect">
            <a:avLst/>
          </a:prstGeom>
        </p:spPr>
      </p:pic>
    </p:spTree>
    <p:extLst>
      <p:ext uri="{BB962C8B-B14F-4D97-AF65-F5344CB8AC3E}">
        <p14:creationId xmlns:p14="http://schemas.microsoft.com/office/powerpoint/2010/main" val="4251085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8801FEA-74CB-4EFA-8C10-8D0B232C99B9}" type="slidenum">
              <a:rPr lang="en-US" smtClean="0"/>
              <a:t>‹#›</a:t>
            </a:fld>
            <a:endParaRPr lang="en-US" dirty="0"/>
          </a:p>
        </p:txBody>
      </p:sp>
    </p:spTree>
    <p:extLst>
      <p:ext uri="{BB962C8B-B14F-4D97-AF65-F5344CB8AC3E}">
        <p14:creationId xmlns:p14="http://schemas.microsoft.com/office/powerpoint/2010/main" val="3437296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424281"/>
            <a:ext cx="12188825" cy="2433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360273"/>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20548"/>
            <a:ext cx="12191985" cy="4373719"/>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801FEA-74CB-4EFA-8C10-8D0B232C99B9}" type="slidenum">
              <a:rPr lang="en-US" smtClean="0"/>
              <a:t>‹#›</a:t>
            </a:fld>
            <a:endParaRPr lang="en-US" dirty="0"/>
          </a:p>
        </p:txBody>
      </p:sp>
    </p:spTree>
    <p:extLst>
      <p:ext uri="{BB962C8B-B14F-4D97-AF65-F5344CB8AC3E}">
        <p14:creationId xmlns:p14="http://schemas.microsoft.com/office/powerpoint/2010/main" val="1462598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9000" b="-19000"/>
          </a:stretch>
        </a:blip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8801FEA-74CB-4EFA-8C10-8D0B232C99B9}" type="slidenum">
              <a:rPr lang="en-US" smtClean="0"/>
              <a:t>‹#›</a:t>
            </a:fld>
            <a:endParaRPr lang="en-US" dirty="0"/>
          </a:p>
        </p:txBody>
      </p:sp>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273487" y="6426801"/>
            <a:ext cx="2906960" cy="431199"/>
          </a:xfrm>
          <a:prstGeom prst="rect">
            <a:avLst/>
          </a:prstGeom>
        </p:spPr>
      </p:pic>
      <p:pic>
        <p:nvPicPr>
          <p:cNvPr id="8" name="Pictur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931334" y="5508142"/>
            <a:ext cx="2166863" cy="1187126"/>
          </a:xfrm>
          <a:prstGeom prst="rect">
            <a:avLst/>
          </a:prstGeom>
        </p:spPr>
      </p:pic>
    </p:spTree>
    <p:extLst>
      <p:ext uri="{BB962C8B-B14F-4D97-AF65-F5344CB8AC3E}">
        <p14:creationId xmlns:p14="http://schemas.microsoft.com/office/powerpoint/2010/main" val="23768360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dt="0"/>
  <p:txStyles>
    <p:titleStyle>
      <a:lvl1pPr algn="l" defTabSz="914400" rtl="0" eaLnBrk="1" latinLnBrk="0" hangingPunct="1">
        <a:lnSpc>
          <a:spcPct val="85000"/>
        </a:lnSpc>
        <a:spcBef>
          <a:spcPct val="0"/>
        </a:spcBef>
        <a:buNone/>
        <a:defRPr sz="4800" kern="1200" spc="-50" baseline="0">
          <a:solidFill>
            <a:schemeClr val="tx1"/>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accent3"/>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accent3"/>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3"/>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3"/>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3"/>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twitter.com/vted_safeschool" TargetMode="External"/><Relationship Id="rId2" Type="http://schemas.openxmlformats.org/officeDocument/2006/relationships/hyperlink" Target="https://schoolsafety.vermont.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510749"/>
            <a:ext cx="7772400" cy="1918252"/>
          </a:xfrm>
        </p:spPr>
        <p:txBody>
          <a:bodyPr/>
          <a:lstStyle/>
          <a:p>
            <a:r>
              <a:rPr lang="en-US" dirty="0">
                <a:latin typeface="Palatino Linotype" panose="02040502050505030304" pitchFamily="18" charset="0"/>
              </a:rPr>
              <a:t>Reunification</a:t>
            </a:r>
            <a:br>
              <a:rPr lang="en-US" dirty="0">
                <a:latin typeface="Palatino Linotype" panose="02040502050505030304" pitchFamily="18" charset="0"/>
              </a:rPr>
            </a:br>
            <a:r>
              <a:rPr lang="en-US" dirty="0">
                <a:latin typeface="Palatino Linotype" panose="02040502050505030304" pitchFamily="18" charset="0"/>
              </a:rPr>
              <a:t>Due to Hazmat Release</a:t>
            </a:r>
          </a:p>
        </p:txBody>
      </p:sp>
      <p:sp>
        <p:nvSpPr>
          <p:cNvPr id="3" name="Subtitle 2"/>
          <p:cNvSpPr>
            <a:spLocks noGrp="1"/>
          </p:cNvSpPr>
          <p:nvPr>
            <p:ph type="subTitle" idx="1"/>
          </p:nvPr>
        </p:nvSpPr>
        <p:spPr/>
        <p:txBody>
          <a:bodyPr/>
          <a:lstStyle/>
          <a:p>
            <a:r>
              <a:rPr lang="en-US" dirty="0">
                <a:latin typeface="Palatino Linotype" panose="02040502050505030304" pitchFamily="18" charset="0"/>
              </a:rPr>
              <a:t>Tabletop Exercise</a:t>
            </a:r>
          </a:p>
        </p:txBody>
      </p:sp>
    </p:spTree>
    <p:extLst>
      <p:ext uri="{BB962C8B-B14F-4D97-AF65-F5344CB8AC3E}">
        <p14:creationId xmlns:p14="http://schemas.microsoft.com/office/powerpoint/2010/main" val="120778472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Palatino Linotype" panose="02040502050505030304" pitchFamily="18" charset="0"/>
              </a:rPr>
              <a:t>Assumptions and Artificialities </a:t>
            </a:r>
          </a:p>
        </p:txBody>
      </p:sp>
      <p:sp>
        <p:nvSpPr>
          <p:cNvPr id="13" name="Content Placeholder 12"/>
          <p:cNvSpPr>
            <a:spLocks noGrp="1"/>
          </p:cNvSpPr>
          <p:nvPr>
            <p:ph idx="1"/>
          </p:nvPr>
        </p:nvSpPr>
        <p:spPr>
          <a:xfrm>
            <a:off x="2392680" y="1669775"/>
            <a:ext cx="7360920" cy="4055617"/>
          </a:xfrm>
        </p:spPr>
        <p:txBody>
          <a:bodyPr/>
          <a:lstStyle/>
          <a:p>
            <a:endParaRPr lang="en-US" dirty="0">
              <a:latin typeface="Palatino Linotype" panose="02040502050505030304" pitchFamily="18" charset="0"/>
            </a:endParaRPr>
          </a:p>
          <a:p>
            <a:r>
              <a:rPr lang="en-US" dirty="0">
                <a:latin typeface="Palatino Linotype" panose="02040502050505030304" pitchFamily="18" charset="0"/>
              </a:rPr>
              <a:t>The exercise is conducted in a no-fault learning environment wherein capabilities, plans, systems and processes will be evaluated.</a:t>
            </a:r>
          </a:p>
          <a:p>
            <a:r>
              <a:rPr lang="en-US" dirty="0">
                <a:latin typeface="Palatino Linotype" panose="02040502050505030304" pitchFamily="18" charset="0"/>
              </a:rPr>
              <a:t>Participants respond to the TTX scenario events and other exercise information from the perspective of their school’s current policies, plans, processes and capabilities.</a:t>
            </a:r>
          </a:p>
          <a:p>
            <a:r>
              <a:rPr lang="en-US" dirty="0">
                <a:latin typeface="Palatino Linotype" panose="02040502050505030304" pitchFamily="18" charset="0"/>
              </a:rPr>
              <a:t>The exercise scenario is plausible, and events occur as they are presented in the TTX scenario, allowing for artificialities.</a:t>
            </a:r>
          </a:p>
          <a:p>
            <a:r>
              <a:rPr lang="en-US" dirty="0">
                <a:latin typeface="Palatino Linotype" panose="02040502050505030304" pitchFamily="18" charset="0"/>
              </a:rPr>
              <a:t>All players receive information at the same time.</a:t>
            </a:r>
          </a:p>
          <a:p>
            <a:endParaRPr lang="en-US" dirty="0"/>
          </a:p>
        </p:txBody>
      </p:sp>
    </p:spTree>
    <p:extLst>
      <p:ext uri="{BB962C8B-B14F-4D97-AF65-F5344CB8AC3E}">
        <p14:creationId xmlns:p14="http://schemas.microsoft.com/office/powerpoint/2010/main" val="3610307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Exercise Schedule</a:t>
            </a:r>
          </a:p>
        </p:txBody>
      </p:sp>
      <p:sp>
        <p:nvSpPr>
          <p:cNvPr id="5" name="Content Placeholder 4"/>
          <p:cNvSpPr>
            <a:spLocks noGrp="1"/>
          </p:cNvSpPr>
          <p:nvPr>
            <p:ph idx="1"/>
          </p:nvPr>
        </p:nvSpPr>
        <p:spPr>
          <a:xfrm>
            <a:off x="1698170" y="1483567"/>
            <a:ext cx="6991621" cy="4889241"/>
          </a:xfrm>
        </p:spPr>
        <p:txBody>
          <a:bodyPr>
            <a:normAutofit lnSpcReduction="10000"/>
          </a:bodyPr>
          <a:lstStyle/>
          <a:p>
            <a:endParaRPr lang="en-US" sz="1100" dirty="0">
              <a:latin typeface="Franklin Gothic Book" panose="020B0503020102020204" pitchFamily="34" charset="0"/>
            </a:endParaRPr>
          </a:p>
          <a:p>
            <a:r>
              <a:rPr lang="en-US" sz="1400" dirty="0">
                <a:latin typeface="Palatino Linotype" panose="02040502050505030304" pitchFamily="18" charset="0"/>
              </a:rPr>
              <a:t>Exercise Logistics and Set-up				</a:t>
            </a:r>
          </a:p>
          <a:p>
            <a:r>
              <a:rPr lang="en-US" sz="1400" dirty="0">
                <a:latin typeface="Palatino Linotype" panose="02040502050505030304" pitchFamily="18" charset="0"/>
              </a:rPr>
              <a:t>Registration				</a:t>
            </a:r>
          </a:p>
          <a:p>
            <a:r>
              <a:rPr lang="en-US" sz="1400" dirty="0">
                <a:latin typeface="Palatino Linotype" panose="02040502050505030304" pitchFamily="18" charset="0"/>
              </a:rPr>
              <a:t>Welcome and Introductions				</a:t>
            </a:r>
          </a:p>
          <a:p>
            <a:r>
              <a:rPr lang="en-US" sz="1400" dirty="0">
                <a:latin typeface="Palatino Linotype" panose="02040502050505030304" pitchFamily="18" charset="0"/>
              </a:rPr>
              <a:t>Exercise Overview					</a:t>
            </a:r>
          </a:p>
          <a:p>
            <a:r>
              <a:rPr lang="en-US" sz="1400" dirty="0">
                <a:latin typeface="Palatino Linotype" panose="02040502050505030304" pitchFamily="18" charset="0"/>
              </a:rPr>
              <a:t>Module 1: Initial Response – Scenario Background 			</a:t>
            </a:r>
          </a:p>
          <a:p>
            <a:r>
              <a:rPr lang="en-US" sz="1400" dirty="0">
                <a:latin typeface="Palatino Linotype" panose="02040502050505030304" pitchFamily="18" charset="0"/>
              </a:rPr>
              <a:t>Break					</a:t>
            </a:r>
          </a:p>
          <a:p>
            <a:r>
              <a:rPr lang="en-US" sz="1400" dirty="0">
                <a:latin typeface="Palatino Linotype" panose="02040502050505030304" pitchFamily="18" charset="0"/>
              </a:rPr>
              <a:t>Module 2: Response 			</a:t>
            </a:r>
          </a:p>
          <a:p>
            <a:r>
              <a:rPr lang="en-US" sz="1400" dirty="0">
                <a:latin typeface="Palatino Linotype" panose="02040502050505030304" pitchFamily="18" charset="0"/>
              </a:rPr>
              <a:t>Module 3: Scenario Update			</a:t>
            </a:r>
          </a:p>
          <a:p>
            <a:r>
              <a:rPr lang="en-US" sz="1400" dirty="0">
                <a:latin typeface="Palatino Linotype" panose="02040502050505030304" pitchFamily="18" charset="0"/>
              </a:rPr>
              <a:t>Module 4: Recovery </a:t>
            </a:r>
          </a:p>
          <a:p>
            <a:r>
              <a:rPr lang="en-US" sz="1400" dirty="0">
                <a:latin typeface="Palatino Linotype" panose="02040502050505030304" pitchFamily="18" charset="0"/>
              </a:rPr>
              <a:t>Break					</a:t>
            </a:r>
          </a:p>
          <a:p>
            <a:r>
              <a:rPr lang="en-US" sz="1400" dirty="0">
                <a:latin typeface="Palatino Linotype" panose="02040502050505030304" pitchFamily="18" charset="0"/>
              </a:rPr>
              <a:t>Hot Wash					</a:t>
            </a:r>
          </a:p>
          <a:p>
            <a:r>
              <a:rPr lang="en-US" sz="1400" dirty="0">
                <a:latin typeface="Palatino Linotype" panose="02040502050505030304" pitchFamily="18" charset="0"/>
              </a:rPr>
              <a:t>Closing Comments					</a:t>
            </a:r>
          </a:p>
          <a:p>
            <a:r>
              <a:rPr lang="en-US" sz="1400" dirty="0">
                <a:latin typeface="Palatino Linotype" panose="02040502050505030304" pitchFamily="18" charset="0"/>
              </a:rPr>
              <a:t>Debrief 	</a:t>
            </a:r>
            <a:r>
              <a:rPr lang="en-US" sz="1400" dirty="0">
                <a:latin typeface="Franklin Gothic Book" panose="020B0503020102020204" pitchFamily="34" charset="0"/>
              </a:rPr>
              <a:t>		</a:t>
            </a:r>
          </a:p>
          <a:p>
            <a:endParaRPr lang="en-US" sz="1400" dirty="0"/>
          </a:p>
        </p:txBody>
      </p:sp>
    </p:spTree>
    <p:extLst>
      <p:ext uri="{BB962C8B-B14F-4D97-AF65-F5344CB8AC3E}">
        <p14:creationId xmlns:p14="http://schemas.microsoft.com/office/powerpoint/2010/main" val="1028866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lstStyle/>
          <a:p>
            <a:r>
              <a:rPr lang="en-US" dirty="0">
                <a:latin typeface="Palatino Linotype" panose="02040502050505030304" pitchFamily="18" charset="0"/>
              </a:rPr>
              <a:t>Tabletop Processes</a:t>
            </a:r>
          </a:p>
        </p:txBody>
      </p:sp>
      <p:sp>
        <p:nvSpPr>
          <p:cNvPr id="18435" name="Rectangle 3"/>
          <p:cNvSpPr>
            <a:spLocks noGrp="1" noChangeArrowheads="1"/>
          </p:cNvSpPr>
          <p:nvPr>
            <p:ph type="body" idx="1"/>
          </p:nvPr>
        </p:nvSpPr>
        <p:spPr>
          <a:xfrm>
            <a:off x="1097280" y="1904741"/>
            <a:ext cx="7360920" cy="5105400"/>
          </a:xfrm>
        </p:spPr>
        <p:txBody>
          <a:bodyPr/>
          <a:lstStyle/>
          <a:p>
            <a:pPr>
              <a:lnSpc>
                <a:spcPct val="90000"/>
              </a:lnSpc>
            </a:pPr>
            <a:endParaRPr lang="en-US" sz="800" dirty="0"/>
          </a:p>
          <a:p>
            <a:pPr>
              <a:lnSpc>
                <a:spcPct val="90000"/>
              </a:lnSpc>
            </a:pPr>
            <a:r>
              <a:rPr lang="en-US" dirty="0">
                <a:latin typeface="Palatino Linotype" panose="02040502050505030304" pitchFamily="18" charset="0"/>
              </a:rPr>
              <a:t>A scenario and update statements will be used to generate discussion of probable response actions.</a:t>
            </a:r>
          </a:p>
          <a:p>
            <a:pPr>
              <a:lnSpc>
                <a:spcPct val="90000"/>
              </a:lnSpc>
            </a:pPr>
            <a:r>
              <a:rPr lang="en-US" dirty="0">
                <a:latin typeface="Palatino Linotype" panose="02040502050505030304" pitchFamily="18" charset="0"/>
              </a:rPr>
              <a:t>Participants will provide situational responses based on established procedures and plans. The Emergency Operations Plan (should be) available for reference. Other than maps and diagrams, no  additional materials will be provided.</a:t>
            </a:r>
          </a:p>
          <a:p>
            <a:pPr>
              <a:lnSpc>
                <a:spcPct val="90000"/>
              </a:lnSpc>
            </a:pPr>
            <a:r>
              <a:rPr lang="en-US" dirty="0">
                <a:latin typeface="Palatino Linotype" panose="02040502050505030304" pitchFamily="18" charset="0"/>
              </a:rPr>
              <a:t>The exercise will conclude with development of action steps needed to support future mitigation and preparedness efforts.</a:t>
            </a:r>
          </a:p>
          <a:p>
            <a:pPr>
              <a:lnSpc>
                <a:spcPct val="90000"/>
              </a:lnSpc>
            </a:pPr>
            <a:endParaRPr lang="en-US" sz="2400" dirty="0"/>
          </a:p>
        </p:txBody>
      </p:sp>
    </p:spTree>
    <p:extLst>
      <p:ext uri="{BB962C8B-B14F-4D97-AF65-F5344CB8AC3E}">
        <p14:creationId xmlns:p14="http://schemas.microsoft.com/office/powerpoint/2010/main" val="1337982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lstStyle/>
          <a:p>
            <a:r>
              <a:rPr lang="en-US" b="0" dirty="0">
                <a:latin typeface="Palatino Linotype" panose="02040502050505030304" pitchFamily="18" charset="0"/>
              </a:rPr>
              <a:t>Exercise Guidelines</a:t>
            </a:r>
          </a:p>
        </p:txBody>
      </p:sp>
      <p:sp>
        <p:nvSpPr>
          <p:cNvPr id="6147" name="Rectangle 3"/>
          <p:cNvSpPr>
            <a:spLocks noGrp="1" noChangeArrowheads="1"/>
          </p:cNvSpPr>
          <p:nvPr>
            <p:ph type="body" idx="1"/>
          </p:nvPr>
        </p:nvSpPr>
        <p:spPr>
          <a:xfrm>
            <a:off x="1221221" y="2315858"/>
            <a:ext cx="7360920" cy="4826000"/>
          </a:xfrm>
        </p:spPr>
        <p:txBody>
          <a:bodyPr/>
          <a:lstStyle/>
          <a:p>
            <a:pPr>
              <a:lnSpc>
                <a:spcPct val="80000"/>
              </a:lnSpc>
            </a:pPr>
            <a:r>
              <a:rPr lang="en-US" dirty="0">
                <a:latin typeface="Palatino Linotype" panose="02040502050505030304" pitchFamily="18" charset="0"/>
              </a:rPr>
              <a:t>Respond based on your knowledge of your school plans and capabilities.</a:t>
            </a:r>
          </a:p>
          <a:p>
            <a:pPr>
              <a:lnSpc>
                <a:spcPct val="80000"/>
              </a:lnSpc>
            </a:pPr>
            <a:r>
              <a:rPr lang="en-US" dirty="0">
                <a:latin typeface="Palatino Linotype" panose="02040502050505030304" pitchFamily="18" charset="0"/>
              </a:rPr>
              <a:t>Discuss and present multiple options and possible solutions.</a:t>
            </a:r>
          </a:p>
          <a:p>
            <a:pPr>
              <a:lnSpc>
                <a:spcPct val="80000"/>
              </a:lnSpc>
            </a:pPr>
            <a:r>
              <a:rPr lang="en-US" dirty="0">
                <a:latin typeface="Palatino Linotype" panose="02040502050505030304" pitchFamily="18" charset="0"/>
              </a:rPr>
              <a:t>Be aware that each phase will not have complete resolution. Any issues that cannot be resolved within a reasonable period of time will be tabled as an after-action item.</a:t>
            </a:r>
          </a:p>
          <a:p>
            <a:pPr>
              <a:lnSpc>
                <a:spcPct val="80000"/>
              </a:lnSpc>
            </a:pPr>
            <a:r>
              <a:rPr lang="en-US" dirty="0">
                <a:latin typeface="Palatino Linotype" panose="02040502050505030304" pitchFamily="18" charset="0"/>
              </a:rPr>
              <a:t>If more information is needed, ask.  </a:t>
            </a:r>
          </a:p>
          <a:p>
            <a:pPr>
              <a:lnSpc>
                <a:spcPct val="80000"/>
              </a:lnSpc>
            </a:pPr>
            <a:r>
              <a:rPr lang="en-US" dirty="0">
                <a:latin typeface="Palatino Linotype" panose="02040502050505030304" pitchFamily="18" charset="0"/>
              </a:rPr>
              <a:t>Assume any agencies that are requested are initiating their response plans.</a:t>
            </a:r>
          </a:p>
        </p:txBody>
      </p:sp>
    </p:spTree>
    <p:extLst>
      <p:ext uri="{BB962C8B-B14F-4D97-AF65-F5344CB8AC3E}">
        <p14:creationId xmlns:p14="http://schemas.microsoft.com/office/powerpoint/2010/main" val="384505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Palatino Linotype" panose="02040502050505030304" pitchFamily="18" charset="0"/>
              </a:rPr>
              <a:t>Module 1</a:t>
            </a:r>
          </a:p>
        </p:txBody>
      </p:sp>
      <p:sp>
        <p:nvSpPr>
          <p:cNvPr id="3" name="Subtitle 2"/>
          <p:cNvSpPr>
            <a:spLocks noGrp="1"/>
          </p:cNvSpPr>
          <p:nvPr>
            <p:ph type="subTitle" idx="1"/>
          </p:nvPr>
        </p:nvSpPr>
        <p:spPr/>
        <p:txBody>
          <a:bodyPr/>
          <a:lstStyle/>
          <a:p>
            <a:r>
              <a:rPr lang="en-US" dirty="0">
                <a:latin typeface="Palatino Linotype" panose="02040502050505030304" pitchFamily="18" charset="0"/>
              </a:rPr>
              <a:t>Initial Response: </a:t>
            </a:r>
          </a:p>
          <a:p>
            <a:r>
              <a:rPr lang="en-US" dirty="0">
                <a:latin typeface="Palatino Linotype" panose="02040502050505030304" pitchFamily="18" charset="0"/>
              </a:rPr>
              <a:t>Scenario Background</a:t>
            </a:r>
          </a:p>
        </p:txBody>
      </p:sp>
    </p:spTree>
    <p:extLst>
      <p:ext uri="{BB962C8B-B14F-4D97-AF65-F5344CB8AC3E}">
        <p14:creationId xmlns:p14="http://schemas.microsoft.com/office/powerpoint/2010/main" val="123698880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a:xfrm>
            <a:off x="4306958" y="423450"/>
            <a:ext cx="6018143" cy="514350"/>
          </a:xfrm>
        </p:spPr>
        <p:txBody>
          <a:bodyPr/>
          <a:lstStyle/>
          <a:p>
            <a:r>
              <a:rPr lang="en-US" sz="2400" dirty="0">
                <a:latin typeface="Palatino Linotype" panose="02040502050505030304" pitchFamily="18" charset="0"/>
              </a:rPr>
              <a:t>Date: November 4</a:t>
            </a:r>
            <a:r>
              <a:rPr lang="en-US" sz="2400" baseline="30000" dirty="0">
                <a:latin typeface="Palatino Linotype" panose="02040502050505030304" pitchFamily="18" charset="0"/>
              </a:rPr>
              <a:t>th</a:t>
            </a:r>
            <a:r>
              <a:rPr lang="en-US" sz="2400" dirty="0">
                <a:latin typeface="Palatino Linotype" panose="02040502050505030304" pitchFamily="18" charset="0"/>
              </a:rPr>
              <a:t> 	Time: 2:00  pm</a:t>
            </a:r>
          </a:p>
        </p:txBody>
      </p:sp>
      <p:sp>
        <p:nvSpPr>
          <p:cNvPr id="7171" name="Rectangle 3"/>
          <p:cNvSpPr>
            <a:spLocks noGrp="1" noChangeArrowheads="1"/>
          </p:cNvSpPr>
          <p:nvPr>
            <p:ph type="body" idx="1"/>
          </p:nvPr>
        </p:nvSpPr>
        <p:spPr>
          <a:xfrm>
            <a:off x="2275581" y="1749231"/>
            <a:ext cx="7360920" cy="4724400"/>
          </a:xfrm>
        </p:spPr>
        <p:txBody>
          <a:bodyPr/>
          <a:lstStyle/>
          <a:p>
            <a:endParaRPr lang="en-US" dirty="0">
              <a:latin typeface="Palatino Linotype" panose="02040502050505030304" pitchFamily="18" charset="0"/>
            </a:endParaRPr>
          </a:p>
          <a:p>
            <a:r>
              <a:rPr lang="en-US" dirty="0">
                <a:latin typeface="Palatino Linotype" panose="02040502050505030304" pitchFamily="18" charset="0"/>
              </a:rPr>
              <a:t>It is a clear, sunny Monday in November. At approximately 2:00 p.m. the school receives a call from the local fire department dispatcher advising that a hazardous materials incident </a:t>
            </a:r>
            <a:r>
              <a:rPr lang="en-US" dirty="0" smtClean="0">
                <a:latin typeface="Palatino Linotype" panose="02040502050505030304" pitchFamily="18" charset="0"/>
              </a:rPr>
              <a:t>has occurred near the school. </a:t>
            </a:r>
            <a:endParaRPr lang="en-US" dirty="0">
              <a:latin typeface="Palatino Linotype" panose="02040502050505030304" pitchFamily="18" charset="0"/>
            </a:endParaRPr>
          </a:p>
          <a:p>
            <a:r>
              <a:rPr lang="en-US" dirty="0">
                <a:latin typeface="Palatino Linotype" panose="02040502050505030304" pitchFamily="18" charset="0"/>
              </a:rPr>
              <a:t>Additionally, the dispatcher  advises that depending upon the wind conditions, the school could be at risk from the fumes in the air.</a:t>
            </a:r>
          </a:p>
          <a:p>
            <a:pPr marL="194308" indent="0">
              <a:buNone/>
            </a:pPr>
            <a:endParaRPr lang="en-US" dirty="0">
              <a:latin typeface="Palatino Linotype" panose="02040502050505030304" pitchFamily="18" charset="0"/>
            </a:endParaRPr>
          </a:p>
          <a:p>
            <a:pPr>
              <a:lnSpc>
                <a:spcPct val="90000"/>
              </a:lnSpc>
            </a:pPr>
            <a:endParaRPr lang="en-US" dirty="0"/>
          </a:p>
        </p:txBody>
      </p:sp>
    </p:spTree>
    <p:extLst>
      <p:ext uri="{BB962C8B-B14F-4D97-AF65-F5344CB8AC3E}">
        <p14:creationId xmlns:p14="http://schemas.microsoft.com/office/powerpoint/2010/main" val="3549074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pill Response Solutions for HAZMAT First Responder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416175" y="1950862"/>
            <a:ext cx="7359650" cy="3184877"/>
          </a:xfrm>
        </p:spPr>
      </p:pic>
    </p:spTree>
    <p:extLst>
      <p:ext uri="{BB962C8B-B14F-4D97-AF65-F5344CB8AC3E}">
        <p14:creationId xmlns:p14="http://schemas.microsoft.com/office/powerpoint/2010/main" val="1888368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p:txBody>
          <a:bodyPr/>
          <a:lstStyle/>
          <a:p>
            <a:r>
              <a:rPr lang="en-US" b="0" dirty="0"/>
              <a:t>Discussion</a:t>
            </a:r>
          </a:p>
        </p:txBody>
      </p:sp>
      <p:sp>
        <p:nvSpPr>
          <p:cNvPr id="10243" name="Rectangle 3"/>
          <p:cNvSpPr>
            <a:spLocks noGrp="1" noChangeArrowheads="1"/>
          </p:cNvSpPr>
          <p:nvPr>
            <p:ph type="body" idx="1"/>
          </p:nvPr>
        </p:nvSpPr>
        <p:spPr>
          <a:xfrm>
            <a:off x="1097280" y="1737360"/>
            <a:ext cx="7493508" cy="4721029"/>
          </a:xfrm>
        </p:spPr>
        <p:txBody>
          <a:bodyPr/>
          <a:lstStyle/>
          <a:p>
            <a:pPr marL="0" indent="0">
              <a:buNone/>
            </a:pPr>
            <a:endParaRPr lang="en-US" dirty="0">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With the information provided, what immediate action will be taken based on your EOP? </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Is this a situation in which evacuation of the school would be </a:t>
            </a:r>
            <a:r>
              <a:rPr lang="en-US" dirty="0" smtClean="0">
                <a:latin typeface="Palatino Linotype" panose="02040502050505030304" pitchFamily="18" charset="0"/>
                <a:cs typeface="Arial" panose="020B0604020202020204" pitchFamily="34" charset="0"/>
              </a:rPr>
              <a:t>considered, or are there other options?</a:t>
            </a:r>
            <a:endParaRPr lang="en-US" dirty="0">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If </a:t>
            </a:r>
            <a:r>
              <a:rPr lang="en-US" dirty="0" smtClean="0">
                <a:latin typeface="Palatino Linotype" panose="02040502050505030304" pitchFamily="18" charset="0"/>
                <a:cs typeface="Arial" panose="020B0604020202020204" pitchFamily="34" charset="0"/>
              </a:rPr>
              <a:t>evacuation is chosen, where </a:t>
            </a:r>
            <a:r>
              <a:rPr lang="en-US" dirty="0">
                <a:latin typeface="Palatino Linotype" panose="02040502050505030304" pitchFamily="18" charset="0"/>
                <a:cs typeface="Arial" panose="020B0604020202020204" pitchFamily="34" charset="0"/>
              </a:rPr>
              <a:t>would students, faculty and staff be evacuated to?</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What is the transportation plan to get them there?</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Who will be involved in </a:t>
            </a:r>
            <a:r>
              <a:rPr lang="en-US" dirty="0" smtClean="0">
                <a:latin typeface="Palatino Linotype" panose="02040502050505030304" pitchFamily="18" charset="0"/>
                <a:cs typeface="Arial" panose="020B0604020202020204" pitchFamily="34" charset="0"/>
              </a:rPr>
              <a:t>this </a:t>
            </a:r>
            <a:r>
              <a:rPr lang="en-US" dirty="0">
                <a:latin typeface="Palatino Linotype" panose="02040502050505030304" pitchFamily="18" charset="0"/>
                <a:cs typeface="Arial" panose="020B0604020202020204" pitchFamily="34" charset="0"/>
              </a:rPr>
              <a:t>decision making process?</a:t>
            </a:r>
          </a:p>
          <a:p>
            <a:pPr marL="308607" lvl="1" indent="0">
              <a:buNone/>
            </a:pPr>
            <a:endParaRPr lang="en-US" sz="2000" dirty="0">
              <a:latin typeface="Palatino Linotype" panose="02040502050505030304" pitchFamily="18" charset="0"/>
            </a:endParaRPr>
          </a:p>
          <a:p>
            <a:pPr marL="194308" indent="0">
              <a:buNone/>
            </a:pPr>
            <a:endParaRPr lang="en-US" dirty="0">
              <a:latin typeface="Palatino Linotype" panose="02040502050505030304" pitchFamily="18" charset="0"/>
            </a:endParaRPr>
          </a:p>
        </p:txBody>
      </p:sp>
    </p:spTree>
    <p:extLst>
      <p:ext uri="{BB962C8B-B14F-4D97-AF65-F5344CB8AC3E}">
        <p14:creationId xmlns:p14="http://schemas.microsoft.com/office/powerpoint/2010/main" val="1080987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62595" y="2601514"/>
            <a:ext cx="10058400" cy="4023360"/>
          </a:xfrm>
        </p:spPr>
        <p:txBody>
          <a:bodyPr vert="horz" lIns="0" tIns="45720" rIns="0" bIns="45720" rtlCol="0" anchor="t">
            <a:normAutofit/>
          </a:bodyPr>
          <a:lstStyle/>
          <a:p>
            <a:pPr marL="288925" indent="-288925">
              <a:buFont typeface="Arial" panose="020B0604020202020204" pitchFamily="34" charset="0"/>
              <a:buChar char="•"/>
            </a:pPr>
            <a:r>
              <a:rPr lang="en-US" dirty="0">
                <a:latin typeface="Palatino Linotype" panose="02040502050505030304" pitchFamily="18" charset="0"/>
              </a:rPr>
              <a:t>Will coordination take place with other schools in the district?  </a:t>
            </a:r>
          </a:p>
          <a:p>
            <a:pPr marL="288925" indent="-288925">
              <a:buFont typeface="Arial" panose="020B0604020202020204" pitchFamily="34" charset="0"/>
              <a:buChar char="•"/>
            </a:pPr>
            <a:r>
              <a:rPr lang="en-US" dirty="0">
                <a:latin typeface="Palatino Linotype" panose="02040502050505030304" pitchFamily="18" charset="0"/>
              </a:rPr>
              <a:t>What will be the method of communication and coordination?  Who is responsible?</a:t>
            </a:r>
          </a:p>
          <a:p>
            <a:pPr marL="288925" indent="-288925">
              <a:buFont typeface="Arial" panose="020B0604020202020204" pitchFamily="34" charset="0"/>
              <a:buChar char="•"/>
            </a:pPr>
            <a:r>
              <a:rPr lang="en-US" dirty="0">
                <a:latin typeface="Palatino Linotype" panose="02040502050505030304" pitchFamily="18" charset="0"/>
              </a:rPr>
              <a:t>How will communication be continued with emergency first responders?  </a:t>
            </a:r>
          </a:p>
          <a:p>
            <a:pPr marL="288925" indent="-288925">
              <a:buFont typeface="Arial" panose="020B0604020202020204" pitchFamily="34" charset="0"/>
              <a:buChar char="•"/>
            </a:pPr>
            <a:r>
              <a:rPr lang="en-US" dirty="0">
                <a:latin typeface="Palatino Linotype" panose="02040502050505030304" pitchFamily="18" charset="0"/>
              </a:rPr>
              <a:t>Who is responsible for communicating with first responders?</a:t>
            </a:r>
          </a:p>
          <a:p>
            <a:pPr marL="288925" indent="-288925">
              <a:buFont typeface="Arial" panose="020B0604020202020204" pitchFamily="34" charset="0"/>
              <a:buChar char="•"/>
            </a:pPr>
            <a:r>
              <a:rPr lang="en-US" dirty="0">
                <a:latin typeface="Palatino Linotype"/>
              </a:rPr>
              <a:t>What is the school’s social media policy during a situation like this?</a:t>
            </a:r>
            <a:r>
              <a:rPr lang="en-US" u="sng" dirty="0">
                <a:latin typeface="Palatino Linotype" panose="02040502050505030304" pitchFamily="18" charset="0"/>
              </a:rPr>
              <a:t/>
            </a:r>
            <a:br>
              <a:rPr lang="en-US" u="sng" dirty="0">
                <a:latin typeface="Palatino Linotype" panose="02040502050505030304" pitchFamily="18" charset="0"/>
              </a:rPr>
            </a:br>
            <a:endParaRPr lang="en-US" u="sng" dirty="0">
              <a:latin typeface="Palatino Linotype" panose="02040502050505030304" pitchFamily="18" charset="0"/>
            </a:endParaRPr>
          </a:p>
        </p:txBody>
      </p:sp>
    </p:spTree>
    <p:extLst>
      <p:ext uri="{BB962C8B-B14F-4D97-AF65-F5344CB8AC3E}">
        <p14:creationId xmlns:p14="http://schemas.microsoft.com/office/powerpoint/2010/main" val="2490125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540" y="342900"/>
            <a:ext cx="7360920" cy="3962400"/>
          </a:xfrm>
        </p:spPr>
        <p:txBody>
          <a:bodyPr/>
          <a:lstStyle/>
          <a:p>
            <a:r>
              <a:rPr lang="en-US" dirty="0">
                <a:latin typeface="Palatino Linotype" panose="02040502050505030304" pitchFamily="18" charset="0"/>
              </a:rPr>
              <a:t>Module 2: </a:t>
            </a:r>
            <a:br>
              <a:rPr lang="en-US" dirty="0">
                <a:latin typeface="Palatino Linotype" panose="02040502050505030304" pitchFamily="18" charset="0"/>
              </a:rPr>
            </a:br>
            <a:r>
              <a:rPr lang="en-US" dirty="0">
                <a:latin typeface="Palatino Linotype" panose="02040502050505030304" pitchFamily="18" charset="0"/>
              </a:rPr>
              <a:t>Response </a:t>
            </a:r>
          </a:p>
        </p:txBody>
      </p:sp>
    </p:spTree>
    <p:extLst>
      <p:ext uri="{BB962C8B-B14F-4D97-AF65-F5344CB8AC3E}">
        <p14:creationId xmlns:p14="http://schemas.microsoft.com/office/powerpoint/2010/main" val="371206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Exercise Agenda</a:t>
            </a:r>
          </a:p>
        </p:txBody>
      </p:sp>
      <p:sp>
        <p:nvSpPr>
          <p:cNvPr id="3" name="Content Placeholder 2"/>
          <p:cNvSpPr>
            <a:spLocks noGrp="1"/>
          </p:cNvSpPr>
          <p:nvPr>
            <p:ph idx="1"/>
          </p:nvPr>
        </p:nvSpPr>
        <p:spPr>
          <a:xfrm>
            <a:off x="1097280" y="1737360"/>
            <a:ext cx="7360920" cy="5860243"/>
          </a:xfrm>
        </p:spPr>
        <p:txBody>
          <a:bodyPr/>
          <a:lstStyle/>
          <a:p>
            <a:pPr>
              <a:buSzPct val="142000"/>
            </a:pPr>
            <a:r>
              <a:rPr lang="en-US" sz="1400" dirty="0">
                <a:latin typeface="+mj-lt"/>
              </a:rPr>
              <a:t>Welcome and Introductions</a:t>
            </a:r>
          </a:p>
          <a:p>
            <a:pPr lvl="1">
              <a:buSzPct val="142000"/>
            </a:pPr>
            <a:r>
              <a:rPr lang="en-US" sz="1400" dirty="0">
                <a:latin typeface="+mj-lt"/>
              </a:rPr>
              <a:t>Housekeeping	</a:t>
            </a:r>
          </a:p>
          <a:p>
            <a:r>
              <a:rPr lang="en-US" sz="1400" dirty="0">
                <a:latin typeface="+mj-lt"/>
              </a:rPr>
              <a:t>Exercise Overview</a:t>
            </a:r>
          </a:p>
          <a:p>
            <a:pPr lvl="1"/>
            <a:r>
              <a:rPr lang="en-US" sz="1400" dirty="0">
                <a:latin typeface="+mj-lt"/>
              </a:rPr>
              <a:t>Goals                                                                    </a:t>
            </a:r>
          </a:p>
          <a:p>
            <a:pPr lvl="1"/>
            <a:r>
              <a:rPr lang="en-US" sz="1400" dirty="0">
                <a:latin typeface="+mj-lt"/>
              </a:rPr>
              <a:t>Rules</a:t>
            </a:r>
          </a:p>
          <a:p>
            <a:pPr lvl="1"/>
            <a:r>
              <a:rPr lang="en-US" sz="1400" dirty="0">
                <a:latin typeface="+mj-lt"/>
              </a:rPr>
              <a:t>Objectives/Core Capabilities                       </a:t>
            </a:r>
          </a:p>
          <a:p>
            <a:pPr lvl="1"/>
            <a:r>
              <a:rPr lang="en-US" sz="1400" dirty="0">
                <a:latin typeface="+mj-lt"/>
              </a:rPr>
              <a:t> Assumptions and Artificialities</a:t>
            </a:r>
          </a:p>
          <a:p>
            <a:pPr lvl="1"/>
            <a:r>
              <a:rPr lang="en-US" sz="1400" dirty="0">
                <a:latin typeface="+mj-lt"/>
              </a:rPr>
              <a:t>Roles and Responsibilities                       </a:t>
            </a:r>
          </a:p>
          <a:p>
            <a:pPr lvl="1"/>
            <a:r>
              <a:rPr lang="en-US" sz="1400" dirty="0">
                <a:latin typeface="+mj-lt"/>
              </a:rPr>
              <a:t> Schedule</a:t>
            </a:r>
          </a:p>
          <a:p>
            <a:pPr lvl="1"/>
            <a:r>
              <a:rPr lang="en-US" sz="1400" dirty="0">
                <a:latin typeface="+mj-lt"/>
              </a:rPr>
              <a:t>Structure</a:t>
            </a:r>
          </a:p>
          <a:p>
            <a:r>
              <a:rPr lang="en-US" sz="1400" dirty="0">
                <a:latin typeface="+mj-lt"/>
              </a:rPr>
              <a:t>Scenario-Driven Exercise </a:t>
            </a:r>
          </a:p>
          <a:p>
            <a:pPr lvl="1"/>
            <a:r>
              <a:rPr lang="en-US" sz="1400" dirty="0">
                <a:latin typeface="+mj-lt"/>
              </a:rPr>
              <a:t>Facilitated Discussion in Four Modules</a:t>
            </a:r>
          </a:p>
          <a:p>
            <a:r>
              <a:rPr lang="en-US" sz="1400" dirty="0">
                <a:latin typeface="+mj-lt"/>
              </a:rPr>
              <a:t>Hot Wash </a:t>
            </a:r>
          </a:p>
          <a:p>
            <a:r>
              <a:rPr lang="en-US" sz="1400" dirty="0">
                <a:latin typeface="+mj-lt"/>
              </a:rPr>
              <a:t>Closing Comments</a:t>
            </a:r>
          </a:p>
          <a:p>
            <a:r>
              <a:rPr lang="en-US" sz="1400" dirty="0">
                <a:latin typeface="+mj-lt"/>
              </a:rPr>
              <a:t>Debrief </a:t>
            </a:r>
          </a:p>
          <a:p>
            <a:endParaRPr lang="en-US" sz="1200" dirty="0"/>
          </a:p>
        </p:txBody>
      </p:sp>
    </p:spTree>
    <p:extLst>
      <p:ext uri="{BB962C8B-B14F-4D97-AF65-F5344CB8AC3E}">
        <p14:creationId xmlns:p14="http://schemas.microsoft.com/office/powerpoint/2010/main" val="1826192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r>
              <a:rPr lang="en-US" sz="3200" dirty="0">
                <a:latin typeface="Palatino Linotype" panose="02040502050505030304" pitchFamily="18" charset="0"/>
              </a:rPr>
              <a:t>Date:		Time:</a:t>
            </a:r>
          </a:p>
        </p:txBody>
      </p:sp>
      <p:sp>
        <p:nvSpPr>
          <p:cNvPr id="9219" name="Rectangle 3"/>
          <p:cNvSpPr>
            <a:spLocks noGrp="1" noChangeArrowheads="1"/>
          </p:cNvSpPr>
          <p:nvPr>
            <p:ph type="body" idx="1"/>
          </p:nvPr>
        </p:nvSpPr>
        <p:spPr>
          <a:xfrm>
            <a:off x="1097280" y="2735735"/>
            <a:ext cx="7772400" cy="4937125"/>
          </a:xfrm>
        </p:spPr>
        <p:txBody>
          <a:bodyPr/>
          <a:lstStyle/>
          <a:p>
            <a:r>
              <a:rPr lang="en-US" dirty="0">
                <a:latin typeface="Palatino Linotype" panose="02040502050505030304" pitchFamily="18" charset="0"/>
              </a:rPr>
              <a:t>The school is instructed by the fire department to evacuate to a location outside the immediate threat area.  </a:t>
            </a:r>
          </a:p>
          <a:p>
            <a:r>
              <a:rPr lang="en-US" dirty="0">
                <a:latin typeface="Palatino Linotype" panose="02040502050505030304" pitchFamily="18" charset="0"/>
              </a:rPr>
              <a:t>Two other schools in the district are evacuating due to the situation. </a:t>
            </a:r>
          </a:p>
          <a:p>
            <a:r>
              <a:rPr lang="en-US" dirty="0">
                <a:latin typeface="Palatino Linotype" panose="02040502050505030304" pitchFamily="18" charset="0"/>
              </a:rPr>
              <a:t>Local police, EMS, and the fire department have responded to those schools to assist in the evacuation of students. </a:t>
            </a:r>
          </a:p>
        </p:txBody>
      </p:sp>
    </p:spTree>
    <p:extLst>
      <p:ext uri="{BB962C8B-B14F-4D97-AF65-F5344CB8AC3E}">
        <p14:creationId xmlns:p14="http://schemas.microsoft.com/office/powerpoint/2010/main" val="1486378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r>
              <a:rPr lang="en-US" b="0" dirty="0">
                <a:latin typeface="Palatino Linotype" panose="02040502050505030304" pitchFamily="18" charset="0"/>
              </a:rPr>
              <a:t>Discussion</a:t>
            </a:r>
          </a:p>
        </p:txBody>
      </p:sp>
      <p:sp>
        <p:nvSpPr>
          <p:cNvPr id="8195" name="Rectangle 3"/>
          <p:cNvSpPr>
            <a:spLocks noGrp="1" noChangeArrowheads="1"/>
          </p:cNvSpPr>
          <p:nvPr>
            <p:ph type="body" idx="1"/>
          </p:nvPr>
        </p:nvSpPr>
        <p:spPr>
          <a:xfrm>
            <a:off x="1097280" y="748072"/>
            <a:ext cx="7360920" cy="5724939"/>
          </a:xfrm>
        </p:spPr>
        <p:txBody>
          <a:bodyPr/>
          <a:lstStyle/>
          <a:p>
            <a:pPr marL="571500" indent="-571500">
              <a:buFont typeface="Arial" panose="020B0604020202020204" pitchFamily="34" charset="0"/>
              <a:buChar char="•"/>
            </a:pPr>
            <a:endParaRPr lang="en-US" dirty="0">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latin typeface="Palatino Linotype" panose="02040502050505030304" pitchFamily="18" charset="0"/>
              <a:cs typeface="Arial" panose="020B0604020202020204" pitchFamily="34" charset="0"/>
            </a:endParaRPr>
          </a:p>
          <a:p>
            <a:pPr marL="0" indent="0">
              <a:buNone/>
            </a:pPr>
            <a:endParaRPr lang="en-US" dirty="0">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What are your procedures for transporting students away from the school during school hours? </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Are the buses available and able to transport all students and staff as needed?  </a:t>
            </a:r>
          </a:p>
          <a:p>
            <a:pPr marL="571500" indent="-571500">
              <a:buFont typeface="Arial" panose="020B0604020202020204" pitchFamily="34" charset="0"/>
              <a:buChar char="•"/>
            </a:pPr>
            <a:r>
              <a:rPr lang="en-US" dirty="0" smtClean="0">
                <a:latin typeface="Palatino Linotype" panose="02040502050505030304" pitchFamily="18" charset="0"/>
                <a:cs typeface="Arial" panose="020B0604020202020204" pitchFamily="34" charset="0"/>
              </a:rPr>
              <a:t>What/where </a:t>
            </a:r>
            <a:r>
              <a:rPr lang="en-US" dirty="0">
                <a:latin typeface="Palatino Linotype" panose="02040502050505030304" pitchFamily="18" charset="0"/>
                <a:cs typeface="Arial" panose="020B0604020202020204" pitchFamily="34" charset="0"/>
              </a:rPr>
              <a:t>are the reunification sites established in the current emergency plan? </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Is there at least one site far enough away from the school to allow for an incident such as this?  </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What is your procedure for notifying and documenting the reunification of students and parents?   </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How are parents notified of the incident and the procedure for picking up their children? </a:t>
            </a:r>
          </a:p>
          <a:p>
            <a:pPr marL="308607" lvl="1" indent="0">
              <a:buNone/>
            </a:pPr>
            <a:endParaRPr lang="en-US" sz="2000" dirty="0">
              <a:cs typeface="Arial" panose="020B0604020202020204" pitchFamily="34" charset="0"/>
            </a:endParaRPr>
          </a:p>
          <a:p>
            <a:endParaRPr lang="en-US" dirty="0"/>
          </a:p>
        </p:txBody>
      </p:sp>
    </p:spTree>
    <p:extLst>
      <p:ext uri="{BB962C8B-B14F-4D97-AF65-F5344CB8AC3E}">
        <p14:creationId xmlns:p14="http://schemas.microsoft.com/office/powerpoint/2010/main" val="516955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52938" y="286603"/>
            <a:ext cx="9802741" cy="4565315"/>
          </a:xfrm>
        </p:spPr>
        <p:txBody>
          <a:bodyPr>
            <a:normAutofit/>
          </a:bodyPr>
          <a:lstStyle/>
          <a:p>
            <a:pPr algn="ctr"/>
            <a:r>
              <a:rPr lang="en-US" dirty="0" smtClean="0"/>
              <a:t>Take time now to draft your communication to parents regarding the situation, plan of action and reunification procedures.</a:t>
            </a:r>
            <a:endParaRPr lang="en-US" dirty="0"/>
          </a:p>
        </p:txBody>
      </p:sp>
    </p:spTree>
    <p:extLst>
      <p:ext uri="{BB962C8B-B14F-4D97-AF65-F5344CB8AC3E}">
        <p14:creationId xmlns:p14="http://schemas.microsoft.com/office/powerpoint/2010/main" val="2861006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r>
              <a:rPr lang="en-US" b="0" dirty="0">
                <a:latin typeface="Palatino Linotype" panose="02040502050505030304" pitchFamily="18" charset="0"/>
              </a:rPr>
              <a:t>Discussion</a:t>
            </a:r>
          </a:p>
        </p:txBody>
      </p:sp>
      <p:sp>
        <p:nvSpPr>
          <p:cNvPr id="12291" name="Rectangle 3"/>
          <p:cNvSpPr>
            <a:spLocks noGrp="1" noChangeArrowheads="1"/>
          </p:cNvSpPr>
          <p:nvPr>
            <p:ph type="body" idx="1"/>
          </p:nvPr>
        </p:nvSpPr>
        <p:spPr>
          <a:xfrm>
            <a:off x="1202561" y="-202164"/>
            <a:ext cx="7360920" cy="5143500"/>
          </a:xfrm>
        </p:spPr>
        <p:txBody>
          <a:bodyPr>
            <a:normAutofit fontScale="92500" lnSpcReduction="10000"/>
          </a:bodyPr>
          <a:lstStyle/>
          <a:p>
            <a:pPr marL="0" indent="0">
              <a:buNone/>
            </a:pPr>
            <a:endParaRPr lang="en-US" dirty="0">
              <a:solidFill>
                <a:srgbClr val="507372"/>
              </a:solidFill>
              <a:latin typeface="Palatino Linotype" panose="02040502050505030304" pitchFamily="18" charset="0"/>
              <a:cs typeface="Arial" panose="020B0604020202020204" pitchFamily="34" charset="0"/>
            </a:endParaRPr>
          </a:p>
          <a:p>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571500" indent="-571500">
              <a:lnSpc>
                <a:spcPct val="110000"/>
              </a:lnSpc>
              <a:buFont typeface="Arial" panose="020B0604020202020204" pitchFamily="34" charset="0"/>
              <a:buChar char="•"/>
            </a:pPr>
            <a:r>
              <a:rPr lang="en-US" dirty="0">
                <a:solidFill>
                  <a:srgbClr val="507372"/>
                </a:solidFill>
                <a:latin typeface="Palatino Linotype" panose="02040502050505030304" pitchFamily="18" charset="0"/>
                <a:cs typeface="Arial" panose="020B0604020202020204" pitchFamily="34" charset="0"/>
              </a:rPr>
              <a:t>In the past have you had a conversation with emergency first responders about where to assemble in an emergency like this? </a:t>
            </a:r>
          </a:p>
          <a:p>
            <a:pPr marL="571500" indent="-571500">
              <a:buFont typeface="Arial" panose="020B0604020202020204" pitchFamily="34" charset="0"/>
              <a:buChar char="•"/>
            </a:pPr>
            <a:r>
              <a:rPr lang="en-US" dirty="0">
                <a:solidFill>
                  <a:srgbClr val="507372"/>
                </a:solidFill>
                <a:latin typeface="Palatino Linotype" panose="02040502050505030304" pitchFamily="18" charset="0"/>
                <a:cs typeface="Arial" panose="020B0604020202020204" pitchFamily="34" charset="0"/>
              </a:rPr>
              <a:t>Have you thought about establishing  a unified command? </a:t>
            </a:r>
          </a:p>
          <a:p>
            <a:pPr marL="571500" indent="-571500">
              <a:buFont typeface="Arial" panose="020B0604020202020204" pitchFamily="34" charset="0"/>
              <a:buChar char="•"/>
            </a:pPr>
            <a:r>
              <a:rPr lang="en-US" dirty="0">
                <a:solidFill>
                  <a:srgbClr val="507372"/>
                </a:solidFill>
                <a:latin typeface="Palatino Linotype" panose="02040502050505030304" pitchFamily="18" charset="0"/>
                <a:cs typeface="Arial" panose="020B0604020202020204" pitchFamily="34" charset="0"/>
              </a:rPr>
              <a:t>If so, who would be included in that command? </a:t>
            </a:r>
          </a:p>
          <a:p>
            <a:pPr marL="571500" indent="-571500">
              <a:lnSpc>
                <a:spcPct val="110000"/>
              </a:lnSpc>
              <a:buFont typeface="Arial" panose="020B0604020202020204" pitchFamily="34" charset="0"/>
              <a:buChar char="•"/>
            </a:pPr>
            <a:r>
              <a:rPr lang="en-US" dirty="0">
                <a:solidFill>
                  <a:srgbClr val="507372"/>
                </a:solidFill>
                <a:latin typeface="Palatino Linotype" panose="02040502050505030304" pitchFamily="18" charset="0"/>
                <a:cs typeface="Arial" panose="020B0604020202020204" pitchFamily="34" charset="0"/>
              </a:rPr>
              <a:t>What planning have you done to ensure that your teachers faculty, staff, and students are prepared to deal with a potential incident like this? </a:t>
            </a:r>
          </a:p>
          <a:p>
            <a:pPr marL="0" indent="0">
              <a:buNone/>
            </a:pPr>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0" indent="0">
              <a:buNone/>
            </a:pPr>
            <a:endParaRPr lang="en-US" dirty="0">
              <a:solidFill>
                <a:srgbClr val="507372"/>
              </a:solidFill>
              <a:latin typeface="Palatino Linotype" panose="02040502050505030304" pitchFamily="18" charset="0"/>
            </a:endParaRPr>
          </a:p>
          <a:p>
            <a:pPr>
              <a:lnSpc>
                <a:spcPct val="80000"/>
              </a:lnSpc>
            </a:pPr>
            <a:endParaRPr lang="en-US" sz="1800" dirty="0"/>
          </a:p>
        </p:txBody>
      </p:sp>
    </p:spTree>
    <p:extLst>
      <p:ext uri="{BB962C8B-B14F-4D97-AF65-F5344CB8AC3E}">
        <p14:creationId xmlns:p14="http://schemas.microsoft.com/office/powerpoint/2010/main" val="1608127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540" y="342900"/>
            <a:ext cx="7360920" cy="3638550"/>
          </a:xfrm>
        </p:spPr>
        <p:txBody>
          <a:bodyPr/>
          <a:lstStyle/>
          <a:p>
            <a:r>
              <a:rPr lang="en-US" dirty="0">
                <a:latin typeface="Palatino Linotype" panose="02040502050505030304" pitchFamily="18" charset="0"/>
              </a:rPr>
              <a:t>Module 3: </a:t>
            </a:r>
            <a:br>
              <a:rPr lang="en-US" dirty="0">
                <a:latin typeface="Palatino Linotype" panose="02040502050505030304" pitchFamily="18" charset="0"/>
              </a:rPr>
            </a:br>
            <a:r>
              <a:rPr lang="en-US" dirty="0">
                <a:latin typeface="Palatino Linotype" panose="02040502050505030304" pitchFamily="18" charset="0"/>
              </a:rPr>
              <a:t>Recovery</a:t>
            </a:r>
          </a:p>
        </p:txBody>
      </p:sp>
    </p:spTree>
    <p:extLst>
      <p:ext uri="{BB962C8B-B14F-4D97-AF65-F5344CB8AC3E}">
        <p14:creationId xmlns:p14="http://schemas.microsoft.com/office/powerpoint/2010/main" val="289352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Situation Update</a:t>
            </a:r>
          </a:p>
        </p:txBody>
      </p:sp>
      <p:sp>
        <p:nvSpPr>
          <p:cNvPr id="3" name="Content Placeholder 2"/>
          <p:cNvSpPr>
            <a:spLocks noGrp="1"/>
          </p:cNvSpPr>
          <p:nvPr>
            <p:ph idx="1"/>
          </p:nvPr>
        </p:nvSpPr>
        <p:spPr>
          <a:xfrm>
            <a:off x="1097280" y="2536200"/>
            <a:ext cx="10058400" cy="4023360"/>
          </a:xfrm>
        </p:spPr>
        <p:txBody>
          <a:bodyPr/>
          <a:lstStyle/>
          <a:p>
            <a:r>
              <a:rPr lang="en-US" dirty="0">
                <a:latin typeface="Palatino Linotype" panose="02040502050505030304" pitchFamily="18" charset="0"/>
              </a:rPr>
              <a:t>The media has been airing live feed of the hazmat  situation near the school.  </a:t>
            </a:r>
          </a:p>
          <a:p>
            <a:r>
              <a:rPr lang="en-US" dirty="0">
                <a:latin typeface="Palatino Linotype" panose="02040502050505030304" pitchFamily="18" charset="0"/>
              </a:rPr>
              <a:t>The school is now receiving telephone calls from concerned parents trying to find out about their children.</a:t>
            </a:r>
          </a:p>
          <a:p>
            <a:r>
              <a:rPr lang="en-US" dirty="0">
                <a:latin typeface="Palatino Linotype" panose="02040502050505030304" pitchFamily="18" charset="0"/>
              </a:rPr>
              <a:t>Parents have started to arrive at the school in an attempt to get their children.  </a:t>
            </a:r>
          </a:p>
        </p:txBody>
      </p:sp>
    </p:spTree>
    <p:extLst>
      <p:ext uri="{BB962C8B-B14F-4D97-AF65-F5344CB8AC3E}">
        <p14:creationId xmlns:p14="http://schemas.microsoft.com/office/powerpoint/2010/main" val="219328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a:xfrm>
            <a:off x="1097280" y="1446244"/>
            <a:ext cx="7360920" cy="6447868"/>
          </a:xfrm>
        </p:spPr>
        <p:txBody>
          <a:bodyPr vert="horz" lIns="0" tIns="45720" rIns="0" bIns="45720" rtlCol="0" anchor="t">
            <a:normAutofit/>
          </a:bodyPr>
          <a:lstStyle/>
          <a:p>
            <a:pPr marL="0" indent="0">
              <a:buNone/>
            </a:pPr>
            <a:endParaRPr lang="en-US" sz="1800" dirty="0">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r>
              <a:rPr lang="en-US" dirty="0">
                <a:latin typeface="Palatino Linotype"/>
                <a:cs typeface="Arial"/>
              </a:rPr>
              <a:t>Will you coordinate your communications with the local first response agencies? Why or why not? </a:t>
            </a:r>
            <a:endParaRPr lang="en-US" dirty="0">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How do you plan to communicate with your school community about this incident? </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Does your plan include how you will handle internal and external communications?</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Describe the media platforms that will be utilized for this messaging? </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When the incident is over, do you plan to continue with the school day? If yes, why? If no, why not? </a:t>
            </a:r>
          </a:p>
          <a:p>
            <a:pPr marL="571500" indent="-571500">
              <a:buFont typeface="Arial" panose="020B0604020202020204" pitchFamily="34" charset="0"/>
              <a:buChar char="•"/>
            </a:pPr>
            <a:r>
              <a:rPr lang="en-US" dirty="0">
                <a:latin typeface="Palatino Linotype" panose="02040502050505030304" pitchFamily="18" charset="0"/>
              </a:rPr>
              <a:t>How will the school triage the potential physical and emotional needs of the students, faculty and staff?  </a:t>
            </a:r>
          </a:p>
          <a:p>
            <a:pPr marL="0" indent="0">
              <a:buNone/>
            </a:pPr>
            <a:endParaRPr lang="en-US" dirty="0">
              <a:latin typeface="Palatino Linotype" panose="02040502050505030304" pitchFamily="18" charset="0"/>
              <a:cs typeface="Arial" panose="020B0604020202020204" pitchFamily="34" charset="0"/>
            </a:endParaRPr>
          </a:p>
          <a:p>
            <a:pPr marL="0" indent="0">
              <a:buNone/>
            </a:pPr>
            <a:endParaRPr lang="en-US" dirty="0">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latin typeface="Palatino Linotype" panose="02040502050505030304" pitchFamily="18" charset="0"/>
              <a:cs typeface="Arial" panose="020B0604020202020204" pitchFamily="34" charset="0"/>
            </a:endParaRPr>
          </a:p>
          <a:p>
            <a:pPr marL="194308" indent="0">
              <a:buNone/>
            </a:pPr>
            <a:endParaRPr lang="en-US" dirty="0"/>
          </a:p>
        </p:txBody>
      </p:sp>
    </p:spTree>
    <p:extLst>
      <p:ext uri="{BB962C8B-B14F-4D97-AF65-F5344CB8AC3E}">
        <p14:creationId xmlns:p14="http://schemas.microsoft.com/office/powerpoint/2010/main" val="3285528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p:txBody>
          <a:bodyPr/>
          <a:lstStyle/>
          <a:p>
            <a:r>
              <a:rPr lang="en-US" b="0" dirty="0" err="1">
                <a:latin typeface="Palatino Linotype" panose="02040502050505030304" pitchFamily="18" charset="0"/>
              </a:rPr>
              <a:t>Hotwash</a:t>
            </a:r>
            <a:endParaRPr lang="en-US" b="0" dirty="0">
              <a:latin typeface="Palatino Linotype" panose="02040502050505030304" pitchFamily="18" charset="0"/>
            </a:endParaRPr>
          </a:p>
        </p:txBody>
      </p:sp>
      <p:sp>
        <p:nvSpPr>
          <p:cNvPr id="13315" name="Rectangle 3"/>
          <p:cNvSpPr>
            <a:spLocks noGrp="1" noChangeArrowheads="1"/>
          </p:cNvSpPr>
          <p:nvPr>
            <p:ph type="body" idx="1"/>
          </p:nvPr>
        </p:nvSpPr>
        <p:spPr>
          <a:xfrm>
            <a:off x="1097280" y="2192412"/>
            <a:ext cx="7360920" cy="3933536"/>
          </a:xfrm>
        </p:spPr>
        <p:txBody>
          <a:bodyPr/>
          <a:lstStyle/>
          <a:p>
            <a:pPr marL="344488" indent="-344488">
              <a:buFont typeface="Arial" panose="020B0604020202020204" pitchFamily="34" charset="0"/>
              <a:buChar char="•"/>
            </a:pPr>
            <a:r>
              <a:rPr lang="en-US" altLang="en-US" dirty="0">
                <a:latin typeface="Palatino Linotype" panose="02040502050505030304" pitchFamily="18" charset="0"/>
                <a:ea typeface="ＭＳ Ｐゴシック" charset="-128"/>
              </a:rPr>
              <a:t>Did this exercise increase your awareness of school preparedness needs in a situation like this? How?</a:t>
            </a:r>
          </a:p>
          <a:p>
            <a:pPr marL="344488" indent="-344488">
              <a:buFont typeface="Arial" panose="020B0604020202020204" pitchFamily="34" charset="0"/>
              <a:buChar char="•"/>
            </a:pPr>
            <a:r>
              <a:rPr lang="en-US" altLang="en-US" dirty="0">
                <a:latin typeface="Palatino Linotype" panose="02040502050505030304" pitchFamily="18" charset="0"/>
                <a:ea typeface="ＭＳ Ｐゴシック" charset="-128"/>
              </a:rPr>
              <a:t>Will this exercise provide input for continued emergency operations planning and coordinating with emergency response personnel in your area? How?</a:t>
            </a:r>
          </a:p>
          <a:p>
            <a:pPr marL="344488" indent="-344488">
              <a:buFont typeface="Arial" panose="020B0604020202020204" pitchFamily="34" charset="0"/>
              <a:buChar char="•"/>
            </a:pPr>
            <a:r>
              <a:rPr lang="en-US" altLang="en-US" dirty="0">
                <a:latin typeface="Palatino Linotype" panose="02040502050505030304" pitchFamily="18" charset="0"/>
                <a:ea typeface="ＭＳ Ｐゴシック" charset="-128"/>
              </a:rPr>
              <a:t>What action steps should this group take now?</a:t>
            </a:r>
          </a:p>
          <a:p>
            <a:pPr marL="344488" indent="-344488">
              <a:buFont typeface="Arial" panose="020B0604020202020204" pitchFamily="34" charset="0"/>
              <a:buChar char="•"/>
            </a:pPr>
            <a:r>
              <a:rPr lang="en-US" altLang="x-none" dirty="0">
                <a:solidFill>
                  <a:srgbClr val="507372"/>
                </a:solidFill>
                <a:latin typeface="Palatino Linotype" panose="02040502050505030304" pitchFamily="18" charset="0"/>
                <a:ea typeface="ＭＳ Ｐゴシック" charset="-128"/>
              </a:rPr>
              <a:t>What are the major lessons learned from today</a:t>
            </a:r>
            <a:r>
              <a:rPr lang="en-US" altLang="en-US" dirty="0">
                <a:solidFill>
                  <a:srgbClr val="507372"/>
                </a:solidFill>
                <a:latin typeface="Palatino Linotype" panose="02040502050505030304" pitchFamily="18" charset="0"/>
                <a:ea typeface="ＭＳ Ｐゴシック" charset="-128"/>
              </a:rPr>
              <a:t>’</a:t>
            </a:r>
            <a:r>
              <a:rPr lang="en-US" altLang="x-none" dirty="0">
                <a:solidFill>
                  <a:srgbClr val="507372"/>
                </a:solidFill>
                <a:latin typeface="Palatino Linotype" panose="02040502050505030304" pitchFamily="18" charset="0"/>
                <a:ea typeface="ＭＳ Ｐゴシック" charset="-128"/>
              </a:rPr>
              <a:t>s discussion?</a:t>
            </a:r>
          </a:p>
          <a:p>
            <a:pPr marL="344488" indent="-344488">
              <a:buFont typeface="Arial" panose="020B0604020202020204" pitchFamily="34" charset="0"/>
              <a:buChar char="•"/>
            </a:pPr>
            <a:r>
              <a:rPr lang="en-US" altLang="x-none" dirty="0">
                <a:solidFill>
                  <a:srgbClr val="507372"/>
                </a:solidFill>
                <a:latin typeface="Palatino Linotype" panose="02040502050505030304" pitchFamily="18" charset="0"/>
                <a:ea typeface="ＭＳ Ｐゴシック" charset="-128"/>
              </a:rPr>
              <a:t>What are tentative next steps to continue the discussion and address any areas of concern?</a:t>
            </a:r>
          </a:p>
          <a:p>
            <a:endParaRPr lang="en-US" dirty="0"/>
          </a:p>
        </p:txBody>
      </p:sp>
    </p:spTree>
    <p:extLst>
      <p:ext uri="{BB962C8B-B14F-4D97-AF65-F5344CB8AC3E}">
        <p14:creationId xmlns:p14="http://schemas.microsoft.com/office/powerpoint/2010/main" val="3665629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4727" y="1292418"/>
            <a:ext cx="6135624" cy="472662"/>
          </a:xfrm>
        </p:spPr>
        <p:txBody>
          <a:bodyPr>
            <a:noAutofit/>
          </a:bodyPr>
          <a:lstStyle/>
          <a:p>
            <a:r>
              <a:rPr lang="en-US" sz="3600" dirty="0">
                <a:latin typeface="Palatino Linotype" panose="02040502050505030304" pitchFamily="18" charset="0"/>
              </a:rPr>
              <a:t>Where do we go from here?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8632315"/>
              </p:ext>
            </p:extLst>
          </p:nvPr>
        </p:nvGraphicFramePr>
        <p:xfrm>
          <a:off x="2062064" y="1765080"/>
          <a:ext cx="7237902" cy="4546926"/>
        </p:xfrm>
        <a:graphic>
          <a:graphicData uri="http://schemas.openxmlformats.org/drawingml/2006/table">
            <a:tbl>
              <a:tblPr firstRow="1" bandRow="1">
                <a:tableStyleId>{5C22544A-7EE6-4342-B048-85BDC9FD1C3A}</a:tableStyleId>
              </a:tblPr>
              <a:tblGrid>
                <a:gridCol w="2412634">
                  <a:extLst>
                    <a:ext uri="{9D8B030D-6E8A-4147-A177-3AD203B41FA5}">
                      <a16:colId xmlns:a16="http://schemas.microsoft.com/office/drawing/2014/main" val="20000"/>
                    </a:ext>
                  </a:extLst>
                </a:gridCol>
                <a:gridCol w="2412634">
                  <a:extLst>
                    <a:ext uri="{9D8B030D-6E8A-4147-A177-3AD203B41FA5}">
                      <a16:colId xmlns:a16="http://schemas.microsoft.com/office/drawing/2014/main" val="20001"/>
                    </a:ext>
                  </a:extLst>
                </a:gridCol>
                <a:gridCol w="2412634">
                  <a:extLst>
                    <a:ext uri="{9D8B030D-6E8A-4147-A177-3AD203B41FA5}">
                      <a16:colId xmlns:a16="http://schemas.microsoft.com/office/drawing/2014/main" val="20002"/>
                    </a:ext>
                  </a:extLst>
                </a:gridCol>
              </a:tblGrid>
              <a:tr h="607575">
                <a:tc>
                  <a:txBody>
                    <a:bodyPr/>
                    <a:lstStyle/>
                    <a:p>
                      <a:r>
                        <a:rPr lang="en-US" dirty="0">
                          <a:solidFill>
                            <a:srgbClr val="507372"/>
                          </a:solidFill>
                        </a:rPr>
                        <a:t>Specific Issues Identified</a:t>
                      </a:r>
                    </a:p>
                  </a:txBody>
                  <a:tcPr>
                    <a:solidFill>
                      <a:srgbClr val="B0C8C7"/>
                    </a:solidFill>
                  </a:tcPr>
                </a:tc>
                <a:tc>
                  <a:txBody>
                    <a:bodyPr/>
                    <a:lstStyle/>
                    <a:p>
                      <a:r>
                        <a:rPr lang="en-US" dirty="0">
                          <a:solidFill>
                            <a:srgbClr val="507372"/>
                          </a:solidFill>
                        </a:rPr>
                        <a:t>Person</a:t>
                      </a:r>
                      <a:r>
                        <a:rPr lang="en-US" baseline="0" dirty="0">
                          <a:solidFill>
                            <a:srgbClr val="507372"/>
                          </a:solidFill>
                        </a:rPr>
                        <a:t> assigned to follow-up</a:t>
                      </a:r>
                      <a:endParaRPr lang="en-US" dirty="0">
                        <a:solidFill>
                          <a:srgbClr val="507372"/>
                        </a:solidFill>
                      </a:endParaRPr>
                    </a:p>
                  </a:txBody>
                  <a:tcPr>
                    <a:solidFill>
                      <a:srgbClr val="B0C8C7"/>
                    </a:solidFill>
                  </a:tcPr>
                </a:tc>
                <a:tc>
                  <a:txBody>
                    <a:bodyPr/>
                    <a:lstStyle/>
                    <a:p>
                      <a:r>
                        <a:rPr lang="en-US" dirty="0">
                          <a:solidFill>
                            <a:srgbClr val="507372"/>
                          </a:solidFill>
                        </a:rPr>
                        <a:t>Timeline</a:t>
                      </a:r>
                      <a:r>
                        <a:rPr lang="en-US" baseline="0" dirty="0">
                          <a:solidFill>
                            <a:srgbClr val="507372"/>
                          </a:solidFill>
                        </a:rPr>
                        <a:t> of completion</a:t>
                      </a:r>
                    </a:p>
                    <a:p>
                      <a:r>
                        <a:rPr lang="en-US" baseline="0" dirty="0">
                          <a:solidFill>
                            <a:srgbClr val="507372"/>
                          </a:solidFill>
                        </a:rPr>
                        <a:t>3, 6, 9 months…</a:t>
                      </a:r>
                      <a:endParaRPr lang="en-US" dirty="0">
                        <a:solidFill>
                          <a:srgbClr val="507372"/>
                        </a:solidFill>
                      </a:endParaRPr>
                    </a:p>
                  </a:txBody>
                  <a:tcPr>
                    <a:solidFill>
                      <a:srgbClr val="B0C8C7"/>
                    </a:solidFill>
                  </a:tcPr>
                </a:tc>
                <a:extLst>
                  <a:ext uri="{0D108BD9-81ED-4DB2-BD59-A6C34878D82A}">
                    <a16:rowId xmlns:a16="http://schemas.microsoft.com/office/drawing/2014/main" val="10000"/>
                  </a:ext>
                </a:extLst>
              </a:tr>
              <a:tr h="1953423">
                <a:tc>
                  <a:txBody>
                    <a:bodyPr/>
                    <a:lstStyle/>
                    <a:p>
                      <a:endParaRPr lang="en-US" dirty="0">
                        <a:solidFill>
                          <a:srgbClr val="507372"/>
                        </a:solidFill>
                      </a:endParaRPr>
                    </a:p>
                  </a:txBody>
                  <a:tcPr>
                    <a:solidFill>
                      <a:srgbClr val="B0C8C7"/>
                    </a:solidFill>
                  </a:tcPr>
                </a:tc>
                <a:tc>
                  <a:txBody>
                    <a:bodyPr/>
                    <a:lstStyle/>
                    <a:p>
                      <a:endParaRPr lang="en-US" dirty="0">
                        <a:solidFill>
                          <a:srgbClr val="507372"/>
                        </a:solidFill>
                      </a:endParaRPr>
                    </a:p>
                  </a:txBody>
                  <a:tcPr>
                    <a:solidFill>
                      <a:srgbClr val="B0C8C7"/>
                    </a:solidFill>
                  </a:tcPr>
                </a:tc>
                <a:tc>
                  <a:txBody>
                    <a:bodyPr/>
                    <a:lstStyle/>
                    <a:p>
                      <a:endParaRPr lang="en-US" dirty="0">
                        <a:solidFill>
                          <a:srgbClr val="507372"/>
                        </a:solidFill>
                      </a:endParaRPr>
                    </a:p>
                  </a:txBody>
                  <a:tcPr>
                    <a:solidFill>
                      <a:srgbClr val="B0C8C7"/>
                    </a:solidFill>
                  </a:tcPr>
                </a:tc>
                <a:extLst>
                  <a:ext uri="{0D108BD9-81ED-4DB2-BD59-A6C34878D82A}">
                    <a16:rowId xmlns:a16="http://schemas.microsoft.com/office/drawing/2014/main" val="10001"/>
                  </a:ext>
                </a:extLst>
              </a:tr>
              <a:tr h="1953423">
                <a:tc>
                  <a:txBody>
                    <a:bodyPr/>
                    <a:lstStyle/>
                    <a:p>
                      <a:endParaRPr lang="en-US" dirty="0">
                        <a:solidFill>
                          <a:srgbClr val="507372"/>
                        </a:solidFill>
                      </a:endParaRPr>
                    </a:p>
                  </a:txBody>
                  <a:tcPr>
                    <a:solidFill>
                      <a:srgbClr val="B0C8C7"/>
                    </a:solidFill>
                  </a:tcPr>
                </a:tc>
                <a:tc>
                  <a:txBody>
                    <a:bodyPr/>
                    <a:lstStyle/>
                    <a:p>
                      <a:endParaRPr lang="en-US" dirty="0">
                        <a:solidFill>
                          <a:srgbClr val="507372"/>
                        </a:solidFill>
                      </a:endParaRPr>
                    </a:p>
                  </a:txBody>
                  <a:tcPr>
                    <a:solidFill>
                      <a:srgbClr val="B0C8C7"/>
                    </a:solidFill>
                  </a:tcPr>
                </a:tc>
                <a:tc>
                  <a:txBody>
                    <a:bodyPr/>
                    <a:lstStyle/>
                    <a:p>
                      <a:endParaRPr lang="en-US" dirty="0">
                        <a:solidFill>
                          <a:srgbClr val="507372"/>
                        </a:solidFill>
                      </a:endParaRPr>
                    </a:p>
                  </a:txBody>
                  <a:tcPr>
                    <a:solidFill>
                      <a:srgbClr val="B0C8C7"/>
                    </a:solidFill>
                  </a:tcPr>
                </a:tc>
                <a:extLst>
                  <a:ext uri="{0D108BD9-81ED-4DB2-BD59-A6C34878D82A}">
                    <a16:rowId xmlns:a16="http://schemas.microsoft.com/office/drawing/2014/main" val="4252036349"/>
                  </a:ext>
                </a:extLst>
              </a:tr>
            </a:tbl>
          </a:graphicData>
        </a:graphic>
      </p:graphicFrame>
    </p:spTree>
    <p:extLst>
      <p:ext uri="{BB962C8B-B14F-4D97-AF65-F5344CB8AC3E}">
        <p14:creationId xmlns:p14="http://schemas.microsoft.com/office/powerpoint/2010/main" val="1526773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Contact the Vermont School Safety Center</a:t>
            </a:r>
            <a:endParaRPr lang="en-US" dirty="0"/>
          </a:p>
        </p:txBody>
      </p:sp>
      <p:sp>
        <p:nvSpPr>
          <p:cNvPr id="3" name="Content Placeholder 2"/>
          <p:cNvSpPr>
            <a:spLocks noGrp="1"/>
          </p:cNvSpPr>
          <p:nvPr>
            <p:ph idx="1"/>
          </p:nvPr>
        </p:nvSpPr>
        <p:spPr>
          <a:xfrm>
            <a:off x="1097280" y="2526868"/>
            <a:ext cx="10058400" cy="4023360"/>
          </a:xfrm>
        </p:spPr>
        <p:txBody>
          <a:bodyPr/>
          <a:lstStyle/>
          <a:p>
            <a:r>
              <a:rPr lang="en-US" dirty="0" smtClean="0">
                <a:latin typeface="+mj-lt"/>
              </a:rPr>
              <a:t>Web Site </a:t>
            </a:r>
            <a:r>
              <a:rPr lang="en-US" dirty="0" smtClean="0">
                <a:latin typeface="+mj-lt"/>
                <a:hlinkClick r:id="rId2"/>
              </a:rPr>
              <a:t>Vermont School Safety Center Web Site</a:t>
            </a:r>
            <a:endParaRPr lang="en-US" dirty="0" smtClean="0">
              <a:latin typeface="+mj-lt"/>
            </a:endParaRPr>
          </a:p>
          <a:p>
            <a:endParaRPr lang="en-US" dirty="0">
              <a:latin typeface="+mj-lt"/>
            </a:endParaRPr>
          </a:p>
          <a:p>
            <a:r>
              <a:rPr lang="en-US" dirty="0" smtClean="0">
                <a:latin typeface="+mj-lt"/>
              </a:rPr>
              <a:t>Twitter </a:t>
            </a:r>
            <a:r>
              <a:rPr lang="en-US" dirty="0" smtClean="0">
                <a:latin typeface="+mj-lt"/>
                <a:hlinkClick r:id="rId3"/>
              </a:rPr>
              <a:t>https://twitter.com/vted_safeschool</a:t>
            </a:r>
            <a:endParaRPr lang="en-US" dirty="0">
              <a:latin typeface="+mj-lt"/>
            </a:endParaRPr>
          </a:p>
        </p:txBody>
      </p:sp>
    </p:spTree>
    <p:extLst>
      <p:ext uri="{BB962C8B-B14F-4D97-AF65-F5344CB8AC3E}">
        <p14:creationId xmlns:p14="http://schemas.microsoft.com/office/powerpoint/2010/main" val="1650575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Welcome and Introductions</a:t>
            </a:r>
          </a:p>
        </p:txBody>
      </p:sp>
      <p:sp>
        <p:nvSpPr>
          <p:cNvPr id="3" name="Content Placeholder 2"/>
          <p:cNvSpPr>
            <a:spLocks noGrp="1"/>
          </p:cNvSpPr>
          <p:nvPr>
            <p:ph idx="1"/>
          </p:nvPr>
        </p:nvSpPr>
        <p:spPr>
          <a:xfrm>
            <a:off x="1097280" y="2015411"/>
            <a:ext cx="8382994" cy="3673881"/>
          </a:xfrm>
        </p:spPr>
        <p:txBody>
          <a:bodyPr/>
          <a:lstStyle/>
          <a:p>
            <a:r>
              <a:rPr lang="en-US" dirty="0">
                <a:latin typeface="Palatino Linotype" panose="02040502050505030304" pitchFamily="18" charset="0"/>
              </a:rPr>
              <a:t>Opening Remarks</a:t>
            </a:r>
          </a:p>
          <a:p>
            <a:r>
              <a:rPr lang="en-US" dirty="0">
                <a:latin typeface="Palatino Linotype" panose="02040502050505030304" pitchFamily="18" charset="0"/>
              </a:rPr>
              <a:t>Facilitator</a:t>
            </a:r>
          </a:p>
          <a:p>
            <a:r>
              <a:rPr lang="en-US" dirty="0">
                <a:latin typeface="Palatino Linotype" panose="02040502050505030304" pitchFamily="18" charset="0"/>
              </a:rPr>
              <a:t>Introductions</a:t>
            </a:r>
          </a:p>
          <a:p>
            <a:r>
              <a:rPr lang="en-US" dirty="0">
                <a:latin typeface="Palatino Linotype" panose="02040502050505030304" pitchFamily="18" charset="0"/>
              </a:rPr>
              <a:t>Hosting Agency</a:t>
            </a:r>
          </a:p>
          <a:p>
            <a:r>
              <a:rPr lang="en-US" dirty="0">
                <a:latin typeface="Palatino Linotype" panose="02040502050505030304" pitchFamily="18" charset="0"/>
              </a:rPr>
              <a:t>Participants</a:t>
            </a:r>
          </a:p>
          <a:p>
            <a:r>
              <a:rPr lang="en-US" dirty="0">
                <a:latin typeface="Palatino Linotype" panose="02040502050505030304" pitchFamily="18" charset="0"/>
              </a:rPr>
              <a:t>Exercise Staff</a:t>
            </a:r>
          </a:p>
          <a:p>
            <a:r>
              <a:rPr lang="en-US" dirty="0">
                <a:latin typeface="Palatino Linotype" panose="02040502050505030304" pitchFamily="18" charset="0"/>
              </a:rPr>
              <a:t>Lead Facilitator</a:t>
            </a:r>
          </a:p>
        </p:txBody>
      </p:sp>
      <p:pic>
        <p:nvPicPr>
          <p:cNvPr id="5" name="Picture 4" descr="Sir Winston - New Students - WELCOME!"/>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745672" y="1843786"/>
            <a:ext cx="4754663" cy="3164175"/>
          </a:xfrm>
          <a:prstGeom prst="rect">
            <a:avLst/>
          </a:prstGeom>
        </p:spPr>
      </p:pic>
    </p:spTree>
    <p:extLst>
      <p:ext uri="{BB962C8B-B14F-4D97-AF65-F5344CB8AC3E}">
        <p14:creationId xmlns:p14="http://schemas.microsoft.com/office/powerpoint/2010/main" val="702243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09800" y="0"/>
            <a:ext cx="7772400" cy="1009655"/>
          </a:xfrm>
          <a:prstGeom prst="rect">
            <a:avLst/>
          </a:prstGeom>
        </p:spPr>
        <p:txBody>
          <a:bodyPr vert="horz" lIns="91440" tIns="0" rIns="91440" bIns="0" rtlCol="0" anchor="b">
            <a:no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gn="ctr"/>
            <a:r>
              <a:rPr lang="en-US" sz="4800" b="1" dirty="0">
                <a:solidFill>
                  <a:schemeClr val="tx1"/>
                </a:solidFill>
              </a:rPr>
              <a:t>Stay Connected With Us</a:t>
            </a:r>
          </a:p>
        </p:txBody>
      </p:sp>
      <p:sp>
        <p:nvSpPr>
          <p:cNvPr id="6" name="Shape 447"/>
          <p:cNvSpPr>
            <a:spLocks noChangeArrowheads="1"/>
          </p:cNvSpPr>
          <p:nvPr/>
        </p:nvSpPr>
        <p:spPr bwMode="auto">
          <a:xfrm>
            <a:off x="2840728" y="1009655"/>
            <a:ext cx="7721105" cy="2843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 uri="{C572A759-6A51-4108-AA02-DFA0A04FC94B}">
              <ma14:wrappingTextBoxFlag xmlns="" xmlns:ma14="http://schemas.microsoft.com/office/mac/drawingml/2011/main" val="1"/>
            </a:ext>
          </a:extLst>
        </p:spPr>
        <p:txBody>
          <a:bodyPr lIns="0" tIns="0" rIns="0" bIns="0">
            <a:spAutoFit/>
          </a:bodyPr>
          <a:lstStyle/>
          <a:p>
            <a:pPr defTabSz="411163">
              <a:lnSpc>
                <a:spcPct val="280000"/>
              </a:lnSpc>
            </a:pPr>
            <a:r>
              <a:rPr lang="en-US" sz="2200" dirty="0">
                <a:solidFill>
                  <a:schemeClr val="accent6">
                    <a:lumMod val="50000"/>
                  </a:schemeClr>
                </a:solidFill>
                <a:latin typeface="Helvetica Neue Medium" charset="0"/>
                <a:cs typeface="Helvetica Neue Medium" charset="0"/>
                <a:sym typeface="Helvetica Neue Medium" charset="0"/>
              </a:rPr>
              <a:t>@margolishealy</a:t>
            </a:r>
          </a:p>
          <a:p>
            <a:pPr defTabSz="411163">
              <a:lnSpc>
                <a:spcPct val="280000"/>
              </a:lnSpc>
            </a:pPr>
            <a:r>
              <a:rPr lang="en-US" sz="2200" dirty="0">
                <a:solidFill>
                  <a:schemeClr val="accent6">
                    <a:lumMod val="50000"/>
                  </a:schemeClr>
                </a:solidFill>
                <a:latin typeface="Helvetica Neue Medium" charset="0"/>
                <a:cs typeface="Helvetica Neue Medium" charset="0"/>
                <a:sym typeface="Helvetica Neue Medium" charset="0"/>
              </a:rPr>
              <a:t>www.facebook.com/margolishealy</a:t>
            </a:r>
          </a:p>
          <a:p>
            <a:pPr defTabSz="411163">
              <a:lnSpc>
                <a:spcPct val="280000"/>
              </a:lnSpc>
            </a:pPr>
            <a:r>
              <a:rPr lang="en-US" sz="2200" dirty="0">
                <a:solidFill>
                  <a:schemeClr val="accent6">
                    <a:lumMod val="50000"/>
                  </a:schemeClr>
                </a:solidFill>
                <a:latin typeface="Helvetica Neue Medium" charset="0"/>
                <a:cs typeface="Helvetica Neue Medium" charset="0"/>
                <a:sym typeface="Helvetica Neue Medium" charset="0"/>
              </a:rPr>
              <a:t>www.linkedin.com/company/margolis-healy-&amp;-associates</a:t>
            </a:r>
          </a:p>
        </p:txBody>
      </p:sp>
      <p:pic>
        <p:nvPicPr>
          <p:cNvPr id="7" name="Twitter-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408" y="1288294"/>
            <a:ext cx="779630" cy="7795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pic>
        <p:nvPicPr>
          <p:cNvPr id="8" name="facebook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3592" y="2163518"/>
            <a:ext cx="846800" cy="8494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pic>
        <p:nvPicPr>
          <p:cNvPr id="9" name="linkedin-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9837" y="3131472"/>
            <a:ext cx="722099" cy="722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2732" y="5256376"/>
            <a:ext cx="2718201" cy="69465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6807" y="4941869"/>
            <a:ext cx="5952903" cy="1009158"/>
          </a:xfrm>
          <a:prstGeom prst="rect">
            <a:avLst/>
          </a:prstGeom>
        </p:spPr>
      </p:pic>
      <p:pic>
        <p:nvPicPr>
          <p:cNvPr id="12" name="Picture 6" descr="Image result for national center for campus public safety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862" y="4756934"/>
            <a:ext cx="1797373" cy="179737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12252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Exercise Goals</a:t>
            </a:r>
          </a:p>
        </p:txBody>
      </p:sp>
      <p:sp>
        <p:nvSpPr>
          <p:cNvPr id="5" name="Content Placeholder 4"/>
          <p:cNvSpPr>
            <a:spLocks noGrp="1"/>
          </p:cNvSpPr>
          <p:nvPr>
            <p:ph idx="1"/>
          </p:nvPr>
        </p:nvSpPr>
        <p:spPr>
          <a:xfrm>
            <a:off x="1478666" y="2202718"/>
            <a:ext cx="7360920" cy="4127500"/>
          </a:xfrm>
        </p:spPr>
        <p:txBody>
          <a:bodyPr/>
          <a:lstStyle/>
          <a:p>
            <a:r>
              <a:rPr lang="en-US" dirty="0">
                <a:latin typeface="Palatino Linotype" panose="02040502050505030304" pitchFamily="18" charset="0"/>
              </a:rPr>
              <a:t>Test plans to prepare for, respond to, and recover from the reunification process due to a hazmat release near our school.</a:t>
            </a:r>
          </a:p>
          <a:p>
            <a:r>
              <a:rPr lang="en-US" dirty="0">
                <a:latin typeface="Palatino Linotype" panose="02040502050505030304" pitchFamily="18" charset="0"/>
              </a:rPr>
              <a:t>Ensure effective coordination of plans and actions with school and community partners.</a:t>
            </a:r>
          </a:p>
          <a:p>
            <a:r>
              <a:rPr lang="en-US" dirty="0">
                <a:latin typeface="Palatino Linotype" panose="02040502050505030304" pitchFamily="18" charset="0"/>
              </a:rPr>
              <a:t>Strengthen relationships with our response partners. </a:t>
            </a:r>
          </a:p>
          <a:p>
            <a:r>
              <a:rPr lang="en-US" dirty="0">
                <a:latin typeface="Palatino Linotype" panose="02040502050505030304" pitchFamily="18" charset="0"/>
              </a:rPr>
              <a:t>Identify areas for improvement and develop a corrective action plan</a:t>
            </a:r>
            <a:r>
              <a:rPr lang="en-US" dirty="0"/>
              <a:t>.</a:t>
            </a:r>
          </a:p>
          <a:p>
            <a:endParaRPr lang="en-US" dirty="0"/>
          </a:p>
        </p:txBody>
      </p:sp>
      <p:pic>
        <p:nvPicPr>
          <p:cNvPr id="3" name="Picture 2" descr="Objectives | allabouthealthinc.org | Excellence in action ..."/>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584188" y="2074399"/>
            <a:ext cx="1839191" cy="1839191"/>
          </a:xfrm>
          <a:prstGeom prst="rect">
            <a:avLst/>
          </a:prstGeom>
        </p:spPr>
      </p:pic>
    </p:spTree>
    <p:extLst>
      <p:ext uri="{BB962C8B-B14F-4D97-AF65-F5344CB8AC3E}">
        <p14:creationId xmlns:p14="http://schemas.microsoft.com/office/powerpoint/2010/main" val="1384070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54562"/>
            <a:ext cx="10403631" cy="1352940"/>
          </a:xfrm>
        </p:spPr>
        <p:txBody>
          <a:bodyPr>
            <a:normAutofit/>
          </a:bodyPr>
          <a:lstStyle/>
          <a:p>
            <a:pPr algn="ctr"/>
            <a:r>
              <a:rPr lang="en-US" dirty="0">
                <a:latin typeface="Palatino Linotype" panose="02040502050505030304" pitchFamily="18" charset="0"/>
              </a:rPr>
              <a:t>Objectives</a:t>
            </a:r>
            <a:r>
              <a:rPr lang="en-US" sz="2800" dirty="0">
                <a:latin typeface="Palatino Linotype" panose="02040502050505030304" pitchFamily="18" charset="0"/>
              </a:rPr>
              <a:t> </a:t>
            </a:r>
            <a:r>
              <a:rPr lang="en-US" sz="5300" dirty="0">
                <a:latin typeface="Palatino Linotype" panose="02040502050505030304" pitchFamily="18" charset="0"/>
              </a:rPr>
              <a:t>and Core Capabilities</a:t>
            </a:r>
          </a:p>
        </p:txBody>
      </p:sp>
      <p:sp>
        <p:nvSpPr>
          <p:cNvPr id="5" name="Content Placeholder 4"/>
          <p:cNvSpPr>
            <a:spLocks noGrp="1"/>
          </p:cNvSpPr>
          <p:nvPr>
            <p:ph idx="1"/>
          </p:nvPr>
        </p:nvSpPr>
        <p:spPr>
          <a:xfrm>
            <a:off x="1782095" y="2300070"/>
            <a:ext cx="7360920" cy="5735473"/>
          </a:xfrm>
        </p:spPr>
        <p:txBody>
          <a:bodyPr/>
          <a:lstStyle/>
          <a:p>
            <a:r>
              <a:rPr lang="en-US" dirty="0">
                <a:solidFill>
                  <a:srgbClr val="507372"/>
                </a:solidFill>
                <a:latin typeface="Palatino Linotype" panose="02040502050505030304" pitchFamily="18" charset="0"/>
              </a:rPr>
              <a:t>To test the controlled release/reunification of students to parents and/or guardians. </a:t>
            </a:r>
          </a:p>
          <a:p>
            <a:r>
              <a:rPr lang="en-US" dirty="0" smtClean="0">
                <a:solidFill>
                  <a:srgbClr val="507372"/>
                </a:solidFill>
                <a:latin typeface="Palatino Linotype" panose="02040502050505030304" pitchFamily="18" charset="0"/>
              </a:rPr>
              <a:t>To </a:t>
            </a:r>
            <a:r>
              <a:rPr lang="en-US" dirty="0">
                <a:solidFill>
                  <a:srgbClr val="507372"/>
                </a:solidFill>
                <a:latin typeface="Palatino Linotype" panose="02040502050505030304" pitchFamily="18" charset="0"/>
              </a:rPr>
              <a:t>assess the process of accurate accountability of students and release of students to authorized adults only.  </a:t>
            </a:r>
          </a:p>
          <a:p>
            <a:r>
              <a:rPr lang="en-US" dirty="0">
                <a:solidFill>
                  <a:srgbClr val="507372"/>
                </a:solidFill>
                <a:latin typeface="Palatino Linotype" panose="02040502050505030304" pitchFamily="18" charset="0"/>
              </a:rPr>
              <a:t>To evaluate the communication capability between the command post, district office, transportation, and school or evacuation sites. </a:t>
            </a:r>
          </a:p>
          <a:p>
            <a:r>
              <a:rPr lang="en-US" dirty="0">
                <a:solidFill>
                  <a:srgbClr val="507372"/>
                </a:solidFill>
                <a:latin typeface="Palatino Linotype" panose="02040502050505030304" pitchFamily="18" charset="0"/>
              </a:rPr>
              <a:t>To define and assess if redundant emergency notification system(s) are developed and communicated to parent/caregivers prior to an event:  auto dialing; website; media partners, etc.  </a:t>
            </a:r>
          </a:p>
        </p:txBody>
      </p:sp>
    </p:spTree>
    <p:extLst>
      <p:ext uri="{BB962C8B-B14F-4D97-AF65-F5344CB8AC3E}">
        <p14:creationId xmlns:p14="http://schemas.microsoft.com/office/powerpoint/2010/main" val="4016547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5656"/>
            <a:ext cx="7973941" cy="583943"/>
          </a:xfrm>
        </p:spPr>
        <p:txBody>
          <a:bodyPr/>
          <a:lstStyle/>
          <a:p>
            <a:pPr algn="ctr"/>
            <a:r>
              <a:rPr lang="en-US" sz="2400" dirty="0">
                <a:latin typeface="Palatino Linotype" panose="02040502050505030304" pitchFamily="18" charset="0"/>
              </a:rPr>
              <a:t>Participants Roles and Responsibilities </a:t>
            </a:r>
          </a:p>
        </p:txBody>
      </p:sp>
      <p:sp>
        <p:nvSpPr>
          <p:cNvPr id="5" name="Content Placeholder 4"/>
          <p:cNvSpPr>
            <a:spLocks noGrp="1"/>
          </p:cNvSpPr>
          <p:nvPr>
            <p:ph idx="1"/>
          </p:nvPr>
        </p:nvSpPr>
        <p:spPr>
          <a:xfrm>
            <a:off x="2043635" y="2692660"/>
            <a:ext cx="7360920" cy="4655127"/>
          </a:xfrm>
        </p:spPr>
        <p:txBody>
          <a:bodyPr/>
          <a:lstStyle/>
          <a:p>
            <a:r>
              <a:rPr lang="en-US" u="sng" dirty="0">
                <a:latin typeface="Palatino Linotype" panose="02040502050505030304" pitchFamily="18" charset="0"/>
              </a:rPr>
              <a:t>Players</a:t>
            </a:r>
            <a:r>
              <a:rPr lang="en-US" dirty="0">
                <a:latin typeface="Palatino Linotype" panose="02040502050505030304" pitchFamily="18" charset="0"/>
              </a:rPr>
              <a:t>: Respond to the situation presented, based on expert knowledge of response procedures, current plans and procedures, and insights derived from training.</a:t>
            </a:r>
          </a:p>
          <a:p>
            <a:r>
              <a:rPr lang="en-US" u="sng" dirty="0">
                <a:latin typeface="Palatino Linotype" panose="02040502050505030304" pitchFamily="18" charset="0"/>
              </a:rPr>
              <a:t>Facilitator(s)</a:t>
            </a:r>
            <a:r>
              <a:rPr lang="en-US" dirty="0">
                <a:latin typeface="Palatino Linotype" panose="02040502050505030304" pitchFamily="18" charset="0"/>
              </a:rPr>
              <a:t>: Responsible for moderating and keeping participant discussions focused on exercise objectives and core capabilities, and ensuring relevant issues are explored; provide situational updates and additional information; resolve questions as required.</a:t>
            </a:r>
          </a:p>
        </p:txBody>
      </p:sp>
    </p:spTree>
    <p:extLst>
      <p:ext uri="{BB962C8B-B14F-4D97-AF65-F5344CB8AC3E}">
        <p14:creationId xmlns:p14="http://schemas.microsoft.com/office/powerpoint/2010/main" val="788036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Exercise Structure</a:t>
            </a:r>
          </a:p>
        </p:txBody>
      </p:sp>
      <p:sp>
        <p:nvSpPr>
          <p:cNvPr id="5" name="Content Placeholder 4"/>
          <p:cNvSpPr>
            <a:spLocks noGrp="1"/>
          </p:cNvSpPr>
          <p:nvPr>
            <p:ph idx="1"/>
          </p:nvPr>
        </p:nvSpPr>
        <p:spPr>
          <a:xfrm>
            <a:off x="1725074" y="2211449"/>
            <a:ext cx="7360920" cy="3924300"/>
          </a:xfrm>
        </p:spPr>
        <p:txBody>
          <a:bodyPr/>
          <a:lstStyle/>
          <a:p>
            <a:r>
              <a:rPr lang="en-US" dirty="0">
                <a:latin typeface="Palatino Linotype" panose="02040502050505030304" pitchFamily="18" charset="0"/>
              </a:rPr>
              <a:t>A scenario-driven, facilitated discussion-based exercise</a:t>
            </a:r>
          </a:p>
          <a:p>
            <a:r>
              <a:rPr lang="en-US" dirty="0">
                <a:latin typeface="Palatino Linotype" panose="02040502050505030304" pitchFamily="18" charset="0"/>
              </a:rPr>
              <a:t>The exercise is divided in three modules:</a:t>
            </a:r>
          </a:p>
          <a:p>
            <a:pPr lvl="2">
              <a:buFont typeface="Courier New" panose="02070309020205020404" pitchFamily="49" charset="0"/>
              <a:buChar char="o"/>
            </a:pPr>
            <a:r>
              <a:rPr lang="en-US" sz="2000" dirty="0">
                <a:latin typeface="Palatino Linotype" panose="02040502050505030304" pitchFamily="18" charset="0"/>
              </a:rPr>
              <a:t>Module 1: Initial Response – Scenario Background</a:t>
            </a:r>
          </a:p>
          <a:p>
            <a:pPr lvl="2">
              <a:buFont typeface="Courier New" panose="02070309020205020404" pitchFamily="49" charset="0"/>
              <a:buChar char="o"/>
            </a:pPr>
            <a:r>
              <a:rPr lang="en-US" sz="2000" dirty="0">
                <a:latin typeface="Palatino Linotype" panose="02040502050505030304" pitchFamily="18" charset="0"/>
              </a:rPr>
              <a:t>Module 2: Response – Scenario Update #1 </a:t>
            </a:r>
          </a:p>
          <a:p>
            <a:pPr lvl="2">
              <a:buFont typeface="Courier New" panose="02070309020205020404" pitchFamily="49" charset="0"/>
              <a:buChar char="o"/>
            </a:pPr>
            <a:r>
              <a:rPr lang="en-US" sz="2000" dirty="0">
                <a:latin typeface="Palatino Linotype" panose="02040502050505030304" pitchFamily="18" charset="0"/>
              </a:rPr>
              <a:t>Module 3: Recovery  – Scenario Update #2 </a:t>
            </a:r>
          </a:p>
          <a:p>
            <a:r>
              <a:rPr lang="en-US" dirty="0">
                <a:latin typeface="Palatino Linotype" panose="02040502050505030304" pitchFamily="18" charset="0"/>
              </a:rPr>
              <a:t>Debrief </a:t>
            </a:r>
          </a:p>
          <a:p>
            <a:pPr marL="194308" indent="0">
              <a:buNone/>
            </a:pPr>
            <a:endParaRPr lang="en-US" dirty="0"/>
          </a:p>
        </p:txBody>
      </p:sp>
    </p:spTree>
    <p:extLst>
      <p:ext uri="{BB962C8B-B14F-4D97-AF65-F5344CB8AC3E}">
        <p14:creationId xmlns:p14="http://schemas.microsoft.com/office/powerpoint/2010/main" val="274774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Rules for Players</a:t>
            </a:r>
          </a:p>
        </p:txBody>
      </p:sp>
      <p:sp>
        <p:nvSpPr>
          <p:cNvPr id="5" name="Content Placeholder 4"/>
          <p:cNvSpPr>
            <a:spLocks noGrp="1"/>
          </p:cNvSpPr>
          <p:nvPr>
            <p:ph idx="1"/>
          </p:nvPr>
        </p:nvSpPr>
        <p:spPr/>
        <p:txBody>
          <a:bodyPr/>
          <a:lstStyle/>
          <a:p>
            <a:r>
              <a:rPr lang="en-US" dirty="0">
                <a:latin typeface="Palatino Linotype" panose="02040502050505030304" pitchFamily="18" charset="0"/>
              </a:rPr>
              <a:t>There are no right or wrong answers/ideas.</a:t>
            </a:r>
          </a:p>
          <a:p>
            <a:r>
              <a:rPr lang="en-US" dirty="0">
                <a:latin typeface="Palatino Linotype" panose="02040502050505030304" pitchFamily="18" charset="0"/>
              </a:rPr>
              <a:t>Varying viewpoints are expected and will be respected.</a:t>
            </a:r>
          </a:p>
          <a:p>
            <a:r>
              <a:rPr lang="en-US" dirty="0">
                <a:latin typeface="Palatino Linotype" panose="02040502050505030304" pitchFamily="18" charset="0"/>
              </a:rPr>
              <a:t>“Exercise decisions” are not precedent setting.</a:t>
            </a:r>
          </a:p>
          <a:p>
            <a:r>
              <a:rPr lang="en-US" dirty="0">
                <a:latin typeface="Palatino Linotype" panose="02040502050505030304" pitchFamily="18" charset="0"/>
              </a:rPr>
              <a:t>Players are encouraged to consider different approaches and suggest improvements/“Think outside the box.”</a:t>
            </a:r>
          </a:p>
          <a:p>
            <a:endParaRPr lang="en-US" dirty="0">
              <a:latin typeface="Palatino Linotype" panose="02040502050505030304" pitchFamily="18" charset="0"/>
            </a:endParaRPr>
          </a:p>
        </p:txBody>
      </p:sp>
    </p:spTree>
    <p:extLst>
      <p:ext uri="{BB962C8B-B14F-4D97-AF65-F5344CB8AC3E}">
        <p14:creationId xmlns:p14="http://schemas.microsoft.com/office/powerpoint/2010/main" val="1459758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p:txBody>
          <a:bodyPr/>
          <a:lstStyle/>
          <a:p>
            <a:r>
              <a:rPr lang="en-US" b="0" dirty="0">
                <a:latin typeface="Palatino Linotype" panose="02040502050505030304" pitchFamily="18" charset="0"/>
              </a:rPr>
              <a:t>Ground Rules</a:t>
            </a:r>
          </a:p>
        </p:txBody>
      </p:sp>
      <p:sp>
        <p:nvSpPr>
          <p:cNvPr id="5123" name="Rectangle 3"/>
          <p:cNvSpPr>
            <a:spLocks noGrp="1" noChangeArrowheads="1"/>
          </p:cNvSpPr>
          <p:nvPr>
            <p:ph type="body" idx="1"/>
          </p:nvPr>
        </p:nvSpPr>
        <p:spPr>
          <a:xfrm>
            <a:off x="1893026" y="2239347"/>
            <a:ext cx="7360920" cy="4787900"/>
          </a:xfrm>
        </p:spPr>
        <p:txBody>
          <a:bodyPr/>
          <a:lstStyle/>
          <a:p>
            <a:pPr>
              <a:lnSpc>
                <a:spcPct val="90000"/>
              </a:lnSpc>
            </a:pPr>
            <a:r>
              <a:rPr lang="en-US" u="sng" dirty="0">
                <a:latin typeface="Palatino Linotype" panose="02040502050505030304" pitchFamily="18" charset="0"/>
              </a:rPr>
              <a:t>This is not a test</a:t>
            </a:r>
            <a:r>
              <a:rPr lang="en-US" dirty="0">
                <a:latin typeface="Palatino Linotype" panose="02040502050505030304" pitchFamily="18" charset="0"/>
              </a:rPr>
              <a:t> of current capabilities and plans. </a:t>
            </a:r>
            <a:r>
              <a:rPr lang="en-US" u="sng" dirty="0">
                <a:latin typeface="Palatino Linotype" panose="02040502050505030304" pitchFamily="18" charset="0"/>
              </a:rPr>
              <a:t>It is a discussion</a:t>
            </a:r>
            <a:r>
              <a:rPr lang="en-US" dirty="0">
                <a:latin typeface="Palatino Linotype" panose="02040502050505030304" pitchFamily="18" charset="0"/>
              </a:rPr>
              <a:t> of probable responses to a hypothetical </a:t>
            </a:r>
            <a:r>
              <a:rPr lang="en-US" dirty="0" smtClean="0">
                <a:latin typeface="Palatino Linotype" panose="02040502050505030304" pitchFamily="18" charset="0"/>
              </a:rPr>
              <a:t>emergency. </a:t>
            </a:r>
            <a:endParaRPr lang="en-US" dirty="0">
              <a:latin typeface="Palatino Linotype" panose="02040502050505030304" pitchFamily="18" charset="0"/>
            </a:endParaRPr>
          </a:p>
          <a:p>
            <a:pPr>
              <a:lnSpc>
                <a:spcPct val="90000"/>
              </a:lnSpc>
            </a:pPr>
            <a:r>
              <a:rPr lang="en-US" dirty="0">
                <a:latin typeface="Palatino Linotype" panose="02040502050505030304" pitchFamily="18" charset="0"/>
              </a:rPr>
              <a:t>The exercise will be an open dialogue. All ideas and input are welcome.</a:t>
            </a:r>
          </a:p>
          <a:p>
            <a:pPr>
              <a:lnSpc>
                <a:spcPct val="90000"/>
              </a:lnSpc>
            </a:pPr>
            <a:r>
              <a:rPr lang="en-US" dirty="0">
                <a:latin typeface="Palatino Linotype" panose="02040502050505030304" pitchFamily="18" charset="0"/>
              </a:rPr>
              <a:t>One person speaks at a time.</a:t>
            </a:r>
          </a:p>
          <a:p>
            <a:pPr>
              <a:lnSpc>
                <a:spcPct val="90000"/>
              </a:lnSpc>
            </a:pPr>
            <a:r>
              <a:rPr lang="en-US" dirty="0">
                <a:latin typeface="Palatino Linotype" panose="02040502050505030304" pitchFamily="18" charset="0"/>
              </a:rPr>
              <a:t>The scenario will be accepted as is. However, the facilitator may make modifications as deemed appropriate.</a:t>
            </a:r>
          </a:p>
          <a:p>
            <a:pPr>
              <a:lnSpc>
                <a:spcPct val="90000"/>
              </a:lnSpc>
            </a:pPr>
            <a:r>
              <a:rPr lang="en-US" dirty="0">
                <a:latin typeface="Palatino Linotype" panose="02040502050505030304" pitchFamily="18" charset="0"/>
              </a:rPr>
              <a:t>No hypothetical resources are available.</a:t>
            </a:r>
          </a:p>
        </p:txBody>
      </p:sp>
    </p:spTree>
    <p:extLst>
      <p:ext uri="{BB962C8B-B14F-4D97-AF65-F5344CB8AC3E}">
        <p14:creationId xmlns:p14="http://schemas.microsoft.com/office/powerpoint/2010/main" val="3023077576"/>
      </p:ext>
    </p:extLst>
  </p:cSld>
  <p:clrMapOvr>
    <a:masterClrMapping/>
  </p:clrMapOvr>
</p:sld>
</file>

<file path=ppt/theme/theme1.xml><?xml version="1.0" encoding="utf-8"?>
<a:theme xmlns:a="http://schemas.openxmlformats.org/drawingml/2006/main" name="Retrospect">
  <a:themeElements>
    <a:clrScheme name="mha">
      <a:dk1>
        <a:srgbClr val="005A84"/>
      </a:dk1>
      <a:lt1>
        <a:srgbClr val="FFFFFF"/>
      </a:lt1>
      <a:dk2>
        <a:srgbClr val="005A84"/>
      </a:dk2>
      <a:lt2>
        <a:srgbClr val="FFFFFF"/>
      </a:lt2>
      <a:accent1>
        <a:srgbClr val="C2CD23"/>
      </a:accent1>
      <a:accent2>
        <a:srgbClr val="939BA1"/>
      </a:accent2>
      <a:accent3>
        <a:srgbClr val="597B7B"/>
      </a:accent3>
      <a:accent4>
        <a:srgbClr val="005A84"/>
      </a:accent4>
      <a:accent5>
        <a:srgbClr val="FFFFFF"/>
      </a:accent5>
      <a:accent6>
        <a:srgbClr val="005A84"/>
      </a:accent6>
      <a:hlink>
        <a:srgbClr val="C2CD23"/>
      </a:hlink>
      <a:folHlink>
        <a:srgbClr val="597B7B"/>
      </a:folHlink>
    </a:clrScheme>
    <a:fontScheme name="Custom 1">
      <a:majorFont>
        <a:latin typeface="Palatino Linotype"/>
        <a:ea typeface=""/>
        <a:cs typeface=""/>
      </a:majorFont>
      <a:minorFont>
        <a:latin typeface="Calibri"/>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2181877DC9514881312BF5050FEAAA" ma:contentTypeVersion="16" ma:contentTypeDescription="Create a new document." ma:contentTypeScope="" ma:versionID="bfd45f215bc2bbcbba48abfd6a8cea4b">
  <xsd:schema xmlns:xsd="http://www.w3.org/2001/XMLSchema" xmlns:xs="http://www.w3.org/2001/XMLSchema" xmlns:p="http://schemas.microsoft.com/office/2006/metadata/properties" xmlns:ns1="http://schemas.microsoft.com/sharepoint/v3" xmlns:ns2="bfd5df63-3380-4cc2-bf3c-fed3300bef9b" xmlns:ns3="4478deb5-a6d3-42dd-b2b7-acac074ba7c3" xmlns:ns4="http://schemas.microsoft.com/sharepoint/v4" targetNamespace="http://schemas.microsoft.com/office/2006/metadata/properties" ma:root="true" ma:fieldsID="601897e752cc01917236d79020d64334" ns1:_="" ns2:_="" ns3:_="" ns4:_="">
    <xsd:import namespace="http://schemas.microsoft.com/sharepoint/v3"/>
    <xsd:import namespace="bfd5df63-3380-4cc2-bf3c-fed3300bef9b"/>
    <xsd:import namespace="4478deb5-a6d3-42dd-b2b7-acac074ba7c3"/>
    <xsd:import namespace="http://schemas.microsoft.com/sharepoint/v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4:IconOverlay" minOccurs="0"/>
                <xsd:element ref="ns1:_ip_UnifiedCompliancePolicyProperties" minOccurs="0"/>
                <xsd:element ref="ns1:_ip_UnifiedCompliancePolicyUIAction"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d5df63-3380-4cc2-bf3c-fed3300bef9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478deb5-a6d3-42dd-b2b7-acac074ba7c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conOverlay xmlns="http://schemas.microsoft.com/sharepoint/v4"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FBB02F7-804C-4D4A-9BB5-E5147F888DD9}"/>
</file>

<file path=customXml/itemProps2.xml><?xml version="1.0" encoding="utf-8"?>
<ds:datastoreItem xmlns:ds="http://schemas.openxmlformats.org/officeDocument/2006/customXml" ds:itemID="{A9C10AE4-7BE8-4A97-A5EA-79F41EFE60E5}"/>
</file>

<file path=customXml/itemProps3.xml><?xml version="1.0" encoding="utf-8"?>
<ds:datastoreItem xmlns:ds="http://schemas.openxmlformats.org/officeDocument/2006/customXml" ds:itemID="{041188B2-605B-4FD3-98AF-4EA2A753651F}"/>
</file>

<file path=docProps/app.xml><?xml version="1.0" encoding="utf-8"?>
<Properties xmlns="http://schemas.openxmlformats.org/officeDocument/2006/extended-properties" xmlns:vt="http://schemas.openxmlformats.org/officeDocument/2006/docPropsVTypes">
  <Template>Retrospect</Template>
  <TotalTime>3502</TotalTime>
  <Words>1277</Words>
  <Application>Microsoft Office PowerPoint</Application>
  <PresentationFormat>Widescreen</PresentationFormat>
  <Paragraphs>175</Paragraphs>
  <Slides>30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ＭＳ Ｐゴシック</vt:lpstr>
      <vt:lpstr>Arial</vt:lpstr>
      <vt:lpstr>Calibri</vt:lpstr>
      <vt:lpstr>Courier New</vt:lpstr>
      <vt:lpstr>Franklin Gothic Book</vt:lpstr>
      <vt:lpstr>Helvetica Neue Medium</vt:lpstr>
      <vt:lpstr>Palatino Linotype</vt:lpstr>
      <vt:lpstr>Retrospect</vt:lpstr>
      <vt:lpstr>Reunification Due to Hazmat Release</vt:lpstr>
      <vt:lpstr>Exercise Agenda</vt:lpstr>
      <vt:lpstr>Welcome and Introductions</vt:lpstr>
      <vt:lpstr>Exercise Goals</vt:lpstr>
      <vt:lpstr>Objectives and Core Capabilities</vt:lpstr>
      <vt:lpstr>Participants Roles and Responsibilities </vt:lpstr>
      <vt:lpstr>Exercise Structure</vt:lpstr>
      <vt:lpstr>Rules for Players</vt:lpstr>
      <vt:lpstr>Ground Rules</vt:lpstr>
      <vt:lpstr>Assumptions and Artificialities </vt:lpstr>
      <vt:lpstr>Exercise Schedule</vt:lpstr>
      <vt:lpstr>Tabletop Processes</vt:lpstr>
      <vt:lpstr>Exercise Guidelines</vt:lpstr>
      <vt:lpstr>Module 1</vt:lpstr>
      <vt:lpstr>Date: November 4th  Time: 2:00  pm</vt:lpstr>
      <vt:lpstr>PowerPoint Presentation</vt:lpstr>
      <vt:lpstr>Discussion</vt:lpstr>
      <vt:lpstr>PowerPoint Presentation</vt:lpstr>
      <vt:lpstr>Module 2:  Response </vt:lpstr>
      <vt:lpstr>Date:  Time:</vt:lpstr>
      <vt:lpstr>Discussion</vt:lpstr>
      <vt:lpstr>Take time now to draft your communication to parents regarding the situation, plan of action and reunification procedures.</vt:lpstr>
      <vt:lpstr>Discussion</vt:lpstr>
      <vt:lpstr>Module 3:  Recovery</vt:lpstr>
      <vt:lpstr>Situation Update</vt:lpstr>
      <vt:lpstr>Discussion</vt:lpstr>
      <vt:lpstr>Hotwash</vt:lpstr>
      <vt:lpstr>Where do we go from here?</vt:lpstr>
      <vt:lpstr>Contact the Vermont School Safety Center</vt:lpstr>
      <vt:lpstr>PowerPoint Presentation</vt:lpstr>
    </vt:vector>
  </TitlesOfParts>
  <Company>Cozen O'Connor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Barrett, Julie</dc:creator>
  <cp:lastModifiedBy>Barbic, Dee</cp:lastModifiedBy>
  <cp:revision>76</cp:revision>
  <dcterms:created xsi:type="dcterms:W3CDTF">2019-06-01T18:47:12Z</dcterms:created>
  <dcterms:modified xsi:type="dcterms:W3CDTF">2019-08-26T17:12:40Z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0x010100C42181877DC9514881312BF5050FEAAA</vt:lpwstr>
  </property>
</Properties>
</file>