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5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AA57862-1A02-4B9A-BF5A-FA3A3A00005D}"/>
    <pc:docChg chg="modSld">
      <pc:chgData name="" userId="" providerId="" clId="Web-{CAA57862-1A02-4B9A-BF5A-FA3A3A00005D}" dt="2019-08-23T13:58:06.329" v="148" actId="20577"/>
      <pc:docMkLst>
        <pc:docMk/>
      </pc:docMkLst>
      <pc:sldChg chg="modSp">
        <pc:chgData name="" userId="" providerId="" clId="Web-{CAA57862-1A02-4B9A-BF5A-FA3A3A00005D}" dt="2019-08-23T13:53:35.686" v="14" actId="20577"/>
        <pc:sldMkLst>
          <pc:docMk/>
          <pc:sldMk cId="482883954" sldId="275"/>
        </pc:sldMkLst>
        <pc:spChg chg="mod">
          <ac:chgData name="" userId="" providerId="" clId="Web-{CAA57862-1A02-4B9A-BF5A-FA3A3A00005D}" dt="2019-08-23T13:53:35.686" v="14" actId="20577"/>
          <ac:spMkLst>
            <pc:docMk/>
            <pc:sldMk cId="482883954" sldId="275"/>
            <ac:spMk id="7171" creationId="{00000000-0000-0000-0000-000000000000}"/>
          </ac:spMkLst>
        </pc:spChg>
      </pc:sldChg>
      <pc:sldChg chg="modSp">
        <pc:chgData name="" userId="" providerId="" clId="Web-{CAA57862-1A02-4B9A-BF5A-FA3A3A00005D}" dt="2019-08-23T13:54:45.655" v="57" actId="14100"/>
        <pc:sldMkLst>
          <pc:docMk/>
          <pc:sldMk cId="2950489428" sldId="277"/>
        </pc:sldMkLst>
        <pc:spChg chg="mod">
          <ac:chgData name="" userId="" providerId="" clId="Web-{CAA57862-1A02-4B9A-BF5A-FA3A3A00005D}" dt="2019-08-23T13:54:45.655" v="57" actId="14100"/>
          <ac:spMkLst>
            <pc:docMk/>
            <pc:sldMk cId="2950489428" sldId="277"/>
            <ac:spMk id="10243" creationId="{00000000-0000-0000-0000-000000000000}"/>
          </ac:spMkLst>
        </pc:spChg>
      </pc:sldChg>
      <pc:sldChg chg="modSp">
        <pc:chgData name="" userId="" providerId="" clId="Web-{CAA57862-1A02-4B9A-BF5A-FA3A3A00005D}" dt="2019-08-23T13:55:57.296" v="67" actId="20577"/>
        <pc:sldMkLst>
          <pc:docMk/>
          <pc:sldMk cId="622792649" sldId="280"/>
        </pc:sldMkLst>
        <pc:spChg chg="mod">
          <ac:chgData name="" userId="" providerId="" clId="Web-{CAA57862-1A02-4B9A-BF5A-FA3A3A00005D}" dt="2019-08-23T13:55:57.296" v="67" actId="20577"/>
          <ac:spMkLst>
            <pc:docMk/>
            <pc:sldMk cId="622792649" sldId="280"/>
            <ac:spMk id="2" creationId="{00000000-0000-0000-0000-000000000000}"/>
          </ac:spMkLst>
        </pc:spChg>
      </pc:sldChg>
      <pc:sldChg chg="modSp">
        <pc:chgData name="" userId="" providerId="" clId="Web-{CAA57862-1A02-4B9A-BF5A-FA3A3A00005D}" dt="2019-08-23T13:56:44" v="106" actId="20577"/>
        <pc:sldMkLst>
          <pc:docMk/>
          <pc:sldMk cId="508567489" sldId="281"/>
        </pc:sldMkLst>
        <pc:spChg chg="mod">
          <ac:chgData name="" userId="" providerId="" clId="Web-{CAA57862-1A02-4B9A-BF5A-FA3A3A00005D}" dt="2019-08-23T13:56:44" v="106" actId="20577"/>
          <ac:spMkLst>
            <pc:docMk/>
            <pc:sldMk cId="508567489" sldId="281"/>
            <ac:spMk id="12291" creationId="{00000000-0000-0000-0000-000000000000}"/>
          </ac:spMkLst>
        </pc:spChg>
      </pc:sldChg>
      <pc:sldChg chg="modSp">
        <pc:chgData name="" userId="" providerId="" clId="Web-{CAA57862-1A02-4B9A-BF5A-FA3A3A00005D}" dt="2019-08-23T13:56:52.047" v="110" actId="20577"/>
        <pc:sldMkLst>
          <pc:docMk/>
          <pc:sldMk cId="2816109640" sldId="283"/>
        </pc:sldMkLst>
        <pc:spChg chg="mod">
          <ac:chgData name="" userId="" providerId="" clId="Web-{CAA57862-1A02-4B9A-BF5A-FA3A3A00005D}" dt="2019-08-23T13:56:52.047" v="110" actId="20577"/>
          <ac:spMkLst>
            <pc:docMk/>
            <pc:sldMk cId="2816109640" sldId="283"/>
            <ac:spMk id="3" creationId="{00000000-0000-0000-0000-000000000000}"/>
          </ac:spMkLst>
        </pc:spChg>
      </pc:sldChg>
      <pc:sldChg chg="modSp">
        <pc:chgData name="" userId="" providerId="" clId="Web-{CAA57862-1A02-4B9A-BF5A-FA3A3A00005D}" dt="2019-08-23T13:58:06.329" v="147" actId="20577"/>
        <pc:sldMkLst>
          <pc:docMk/>
          <pc:sldMk cId="2470364602" sldId="284"/>
        </pc:sldMkLst>
        <pc:spChg chg="mod">
          <ac:chgData name="" userId="" providerId="" clId="Web-{CAA57862-1A02-4B9A-BF5A-FA3A3A00005D}" dt="2019-08-23T13:58:06.329" v="147" actId="20577"/>
          <ac:spMkLst>
            <pc:docMk/>
            <pc:sldMk cId="2470364602" sldId="28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174981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20</a:t>
            </a:fld>
            <a:endParaRPr lang="en-US" dirty="0"/>
          </a:p>
        </p:txBody>
      </p:sp>
    </p:spTree>
    <p:extLst>
      <p:ext uri="{BB962C8B-B14F-4D97-AF65-F5344CB8AC3E}">
        <p14:creationId xmlns:p14="http://schemas.microsoft.com/office/powerpoint/2010/main" val="407485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25884171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10749"/>
            <a:ext cx="7772400" cy="1918252"/>
          </a:xfrm>
        </p:spPr>
        <p:txBody>
          <a:bodyPr/>
          <a:lstStyle/>
          <a:p>
            <a:r>
              <a:rPr lang="en-US" dirty="0">
                <a:latin typeface="Palatino Linotype" panose="02040502050505030304" pitchFamily="18" charset="0"/>
              </a:rPr>
              <a:t>Severe Weather: </a:t>
            </a:r>
            <a:br>
              <a:rPr lang="en-US" dirty="0">
                <a:latin typeface="Palatino Linotype" panose="02040502050505030304" pitchFamily="18" charset="0"/>
              </a:rPr>
            </a:br>
            <a:r>
              <a:rPr lang="en-US" dirty="0">
                <a:latin typeface="Palatino Linotype" panose="02040502050505030304" pitchFamily="18" charset="0"/>
              </a:rPr>
              <a:t>Ice Storm</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Tabletop Exercise</a:t>
            </a:r>
          </a:p>
        </p:txBody>
      </p:sp>
    </p:spTree>
    <p:extLst>
      <p:ext uri="{BB962C8B-B14F-4D97-AF65-F5344CB8AC3E}">
        <p14:creationId xmlns:p14="http://schemas.microsoft.com/office/powerpoint/2010/main" val="12305057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2392680" y="1669775"/>
            <a:ext cx="7360920" cy="4055617"/>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233709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Schedule</a:t>
            </a:r>
          </a:p>
        </p:txBody>
      </p:sp>
      <p:sp>
        <p:nvSpPr>
          <p:cNvPr id="5" name="Content Placeholder 4"/>
          <p:cNvSpPr>
            <a:spLocks noGrp="1"/>
          </p:cNvSpPr>
          <p:nvPr>
            <p:ph idx="1"/>
          </p:nvPr>
        </p:nvSpPr>
        <p:spPr>
          <a:xfrm>
            <a:off x="1097280" y="1371599"/>
            <a:ext cx="7229749" cy="5290457"/>
          </a:xfrm>
        </p:spPr>
        <p:txBody>
          <a:bodyPr/>
          <a:lstStyle/>
          <a:p>
            <a:endParaRPr lang="en-US" sz="1100" dirty="0">
              <a:latin typeface="Franklin Gothic Book" panose="020B0503020102020204" pitchFamily="34" charset="0"/>
            </a:endParaRPr>
          </a:p>
          <a:p>
            <a:r>
              <a:rPr lang="en-US" sz="1400" dirty="0">
                <a:latin typeface="Palatino Linotype" panose="02040502050505030304" pitchFamily="18" charset="0"/>
              </a:rPr>
              <a:t>Exercise Logistics and Set-up				</a:t>
            </a:r>
          </a:p>
          <a:p>
            <a:r>
              <a:rPr lang="en-US" sz="1400" dirty="0">
                <a:latin typeface="Palatino Linotype" panose="02040502050505030304" pitchFamily="18" charset="0"/>
              </a:rPr>
              <a:t>Registration				</a:t>
            </a:r>
          </a:p>
          <a:p>
            <a:r>
              <a:rPr lang="en-US" sz="1400" dirty="0">
                <a:latin typeface="Palatino Linotype" panose="02040502050505030304" pitchFamily="18" charset="0"/>
              </a:rPr>
              <a:t>Welcome and Introductions				</a:t>
            </a:r>
          </a:p>
          <a:p>
            <a:r>
              <a:rPr lang="en-US" sz="1400" dirty="0">
                <a:latin typeface="Palatino Linotype" panose="02040502050505030304" pitchFamily="18" charset="0"/>
              </a:rPr>
              <a:t>Exercise Overview					</a:t>
            </a:r>
          </a:p>
          <a:p>
            <a:r>
              <a:rPr lang="en-US" sz="1400" dirty="0">
                <a:latin typeface="Palatino Linotype" panose="02040502050505030304" pitchFamily="18" charset="0"/>
              </a:rPr>
              <a:t>Module 1: Initial Response – Scenario Background 			</a:t>
            </a:r>
          </a:p>
          <a:p>
            <a:r>
              <a:rPr lang="en-US" sz="1400" dirty="0">
                <a:latin typeface="Palatino Linotype" panose="02040502050505030304" pitchFamily="18" charset="0"/>
              </a:rPr>
              <a:t>Break					</a:t>
            </a:r>
          </a:p>
          <a:p>
            <a:r>
              <a:rPr lang="en-US" sz="1400" dirty="0">
                <a:latin typeface="Palatino Linotype" panose="02040502050505030304" pitchFamily="18" charset="0"/>
              </a:rPr>
              <a:t>Module 2: Response 			</a:t>
            </a:r>
          </a:p>
          <a:p>
            <a:r>
              <a:rPr lang="en-US" sz="1400" dirty="0">
                <a:latin typeface="Palatino Linotype" panose="02040502050505030304" pitchFamily="18" charset="0"/>
              </a:rPr>
              <a:t>Module 3: Scenario Update			</a:t>
            </a:r>
          </a:p>
          <a:p>
            <a:r>
              <a:rPr lang="en-US" sz="1400" dirty="0">
                <a:latin typeface="Palatino Linotype" panose="02040502050505030304" pitchFamily="18" charset="0"/>
              </a:rPr>
              <a:t>Module 4: Recovery </a:t>
            </a:r>
          </a:p>
          <a:p>
            <a:r>
              <a:rPr lang="en-US" sz="1400" dirty="0">
                <a:latin typeface="Palatino Linotype" panose="02040502050505030304" pitchFamily="18" charset="0"/>
              </a:rPr>
              <a:t>Break					</a:t>
            </a:r>
          </a:p>
          <a:p>
            <a:r>
              <a:rPr lang="en-US" sz="1400" dirty="0">
                <a:latin typeface="Palatino Linotype" panose="02040502050505030304" pitchFamily="18" charset="0"/>
              </a:rPr>
              <a:t>Hot Wash					</a:t>
            </a:r>
          </a:p>
          <a:p>
            <a:r>
              <a:rPr lang="en-US" sz="1400" dirty="0">
                <a:latin typeface="Palatino Linotype" panose="02040502050505030304" pitchFamily="18" charset="0"/>
              </a:rPr>
              <a:t>Closing Comments					</a:t>
            </a:r>
          </a:p>
          <a:p>
            <a:r>
              <a:rPr lang="en-US" sz="1400" dirty="0">
                <a:latin typeface="Palatino Linotype" panose="02040502050505030304" pitchFamily="18" charset="0"/>
              </a:rPr>
              <a:t>Debrief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317705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2446020" y="2193990"/>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10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10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100000"/>
              </a:lnSpc>
            </a:pPr>
            <a:endParaRPr lang="en-US" sz="2400" dirty="0"/>
          </a:p>
        </p:txBody>
      </p:sp>
    </p:spTree>
    <p:extLst>
      <p:ext uri="{BB962C8B-B14F-4D97-AF65-F5344CB8AC3E}">
        <p14:creationId xmlns:p14="http://schemas.microsoft.com/office/powerpoint/2010/main" val="343832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2446020" y="2179475"/>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173348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p:txBody>
          <a:bodyPr/>
          <a:lstStyle/>
          <a:p>
            <a:r>
              <a:rPr lang="en-US" dirty="0">
                <a:latin typeface="Palatino Linotype" panose="02040502050505030304" pitchFamily="18" charset="0"/>
              </a:rPr>
              <a:t>Initial Response: </a:t>
            </a:r>
          </a:p>
          <a:p>
            <a:r>
              <a:rPr lang="en-US" dirty="0">
                <a:latin typeface="Palatino Linotype" panose="02040502050505030304" pitchFamily="18" charset="0"/>
              </a:rPr>
              <a:t>Scenario Background</a:t>
            </a:r>
          </a:p>
        </p:txBody>
      </p:sp>
    </p:spTree>
    <p:extLst>
      <p:ext uri="{BB962C8B-B14F-4D97-AF65-F5344CB8AC3E}">
        <p14:creationId xmlns:p14="http://schemas.microsoft.com/office/powerpoint/2010/main" val="37564153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1013252" y="1225883"/>
            <a:ext cx="6018143" cy="514350"/>
          </a:xfrm>
        </p:spPr>
        <p:txBody>
          <a:bodyPr>
            <a:noAutofit/>
          </a:bodyPr>
          <a:lstStyle/>
          <a:p>
            <a:r>
              <a:rPr lang="en-US" sz="3600" b="0" dirty="0">
                <a:latin typeface="Palatino Linotype" panose="02040502050505030304" pitchFamily="18" charset="0"/>
              </a:rPr>
              <a:t>Date: Tuesday</a:t>
            </a:r>
          </a:p>
        </p:txBody>
      </p:sp>
      <p:sp>
        <p:nvSpPr>
          <p:cNvPr id="7171" name="Rectangle 3"/>
          <p:cNvSpPr>
            <a:spLocks noGrp="1" noChangeArrowheads="1"/>
          </p:cNvSpPr>
          <p:nvPr>
            <p:ph type="body" idx="1"/>
          </p:nvPr>
        </p:nvSpPr>
        <p:spPr>
          <a:xfrm>
            <a:off x="2406209" y="1982496"/>
            <a:ext cx="7360920" cy="4724400"/>
          </a:xfrm>
        </p:spPr>
        <p:txBody>
          <a:bodyPr vert="horz" lIns="0" tIns="45720" rIns="0" bIns="45720" rtlCol="0" anchor="t">
            <a:normAutofit/>
          </a:bodyPr>
          <a:lstStyle/>
          <a:p>
            <a:pPr marL="194308" indent="0">
              <a:buNone/>
            </a:pPr>
            <a:endParaRPr lang="en-US" dirty="0"/>
          </a:p>
          <a:p>
            <a:r>
              <a:rPr lang="en-US" dirty="0">
                <a:latin typeface="+mj-lt"/>
              </a:rPr>
              <a:t>It is a snowy winter day in Vermont.</a:t>
            </a:r>
          </a:p>
          <a:p>
            <a:endParaRPr lang="en-US" dirty="0">
              <a:latin typeface="+mj-lt"/>
            </a:endParaRPr>
          </a:p>
          <a:p>
            <a:r>
              <a:rPr lang="en-US" dirty="0" smtClean="0">
                <a:latin typeface="+mj-lt"/>
              </a:rPr>
              <a:t>After </a:t>
            </a:r>
            <a:r>
              <a:rPr lang="en-US" dirty="0">
                <a:latin typeface="+mj-lt"/>
              </a:rPr>
              <a:t>several small snowstorms in the past few days over a foot of snow has accumulated. </a:t>
            </a:r>
          </a:p>
          <a:p>
            <a:pPr marL="194308" indent="0">
              <a:buNone/>
            </a:pPr>
            <a:endParaRPr lang="en-US" dirty="0">
              <a:latin typeface="+mj-lt"/>
            </a:endParaRPr>
          </a:p>
          <a:p>
            <a:pPr>
              <a:lnSpc>
                <a:spcPct val="90000"/>
              </a:lnSpc>
            </a:pPr>
            <a:r>
              <a:rPr lang="en-US" dirty="0">
                <a:latin typeface="+mj-lt"/>
              </a:rPr>
              <a:t>The National Weather Service (NWS) is calling for a dumping of another 8-12 inches.  </a:t>
            </a:r>
          </a:p>
        </p:txBody>
      </p:sp>
    </p:spTree>
    <p:extLst>
      <p:ext uri="{BB962C8B-B14F-4D97-AF65-F5344CB8AC3E}">
        <p14:creationId xmlns:p14="http://schemas.microsoft.com/office/powerpoint/2010/main" val="48288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nowstorm | Happenings on the Hi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8269" y="2140740"/>
            <a:ext cx="5919665" cy="3672609"/>
          </a:xfrm>
        </p:spPr>
      </p:pic>
    </p:spTree>
    <p:extLst>
      <p:ext uri="{BB962C8B-B14F-4D97-AF65-F5344CB8AC3E}">
        <p14:creationId xmlns:p14="http://schemas.microsoft.com/office/powerpoint/2010/main" val="200027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1296955" y="1894114"/>
            <a:ext cx="8576279" cy="4170784"/>
          </a:xfrm>
        </p:spPr>
        <p:txBody>
          <a:bodyPr vert="horz" lIns="0" tIns="45720" rIns="0" bIns="45720" rtlCol="0" anchor="t">
            <a:normAutofit fontScale="55000" lnSpcReduction="20000"/>
          </a:bodyPr>
          <a:lstStyle/>
          <a:p>
            <a:pPr marL="0" indent="0">
              <a:buNone/>
            </a:pPr>
            <a:endParaRPr lang="en-US" dirty="0">
              <a:latin typeface="Palatino Linotype" panose="02040502050505030304" pitchFamily="18" charset="0"/>
              <a:cs typeface="Arial" panose="020B0604020202020204" pitchFamily="34" charset="0"/>
            </a:endParaRPr>
          </a:p>
          <a:p>
            <a:pPr marL="571500" indent="-571500">
              <a:lnSpc>
                <a:spcPct val="120000"/>
              </a:lnSpc>
              <a:buFont typeface="Arial" panose="020B0604020202020204" pitchFamily="34" charset="0"/>
              <a:buChar char="•"/>
            </a:pPr>
            <a:r>
              <a:rPr lang="en-US" sz="3600" dirty="0">
                <a:latin typeface="Palatino Linotype" panose="02040502050505030304" pitchFamily="18" charset="0"/>
                <a:cs typeface="Arial" panose="020B0604020202020204" pitchFamily="34" charset="0"/>
              </a:rPr>
              <a:t>With the information provided what planning steps must be taken with the expectation of this amount of snow?</a:t>
            </a:r>
          </a:p>
          <a:p>
            <a:pPr marL="571500" indent="-571500">
              <a:lnSpc>
                <a:spcPct val="120000"/>
              </a:lnSpc>
              <a:buFont typeface="Arial" panose="020B0604020202020204" pitchFamily="34" charset="0"/>
              <a:buChar char="•"/>
            </a:pPr>
            <a:r>
              <a:rPr lang="en-US" sz="3600" dirty="0">
                <a:latin typeface="Palatino Linotype"/>
                <a:cs typeface="Arial"/>
              </a:rPr>
              <a:t>Who is responsible with collecting and receiving messaging coming in from the national weather service? </a:t>
            </a:r>
            <a:endParaRPr lang="en-US" sz="3600" dirty="0">
              <a:latin typeface="Palatino Linotype" panose="02040502050505030304" pitchFamily="18" charset="0"/>
              <a:cs typeface="Arial" panose="020B0604020202020204" pitchFamily="34" charset="0"/>
            </a:endParaRPr>
          </a:p>
          <a:p>
            <a:pPr marL="571500" indent="-571500">
              <a:lnSpc>
                <a:spcPct val="120000"/>
              </a:lnSpc>
              <a:buFont typeface="Arial" panose="020B0604020202020204" pitchFamily="34" charset="0"/>
              <a:buChar char="•"/>
            </a:pPr>
            <a:r>
              <a:rPr lang="en-US" sz="3600" dirty="0">
                <a:latin typeface="Palatino Linotype" panose="02040502050505030304" pitchFamily="18" charset="0"/>
                <a:cs typeface="Arial" panose="020B0604020202020204" pitchFamily="34" charset="0"/>
              </a:rPr>
              <a:t>Who is responsible for communication with other school districts that may also be affected? </a:t>
            </a:r>
          </a:p>
          <a:p>
            <a:pPr marL="571500" indent="-571500">
              <a:lnSpc>
                <a:spcPct val="120000"/>
              </a:lnSpc>
              <a:buFont typeface="Arial" panose="020B0604020202020204" pitchFamily="34" charset="0"/>
              <a:buChar char="•"/>
            </a:pPr>
            <a:r>
              <a:rPr lang="en-US" sz="3600" dirty="0">
                <a:latin typeface="Palatino Linotype"/>
                <a:cs typeface="Arial"/>
              </a:rPr>
              <a:t>Are there any plans that need to be put in place for the anticipated coming storm? </a:t>
            </a:r>
            <a:endParaRPr lang="en-US" sz="3600" dirty="0">
              <a:latin typeface="Palatino Linotype" panose="02040502050505030304" pitchFamily="18" charset="0"/>
              <a:cs typeface="Arial" panose="020B0604020202020204" pitchFamily="34" charset="0"/>
            </a:endParaRPr>
          </a:p>
          <a:p>
            <a:pPr marL="571500" indent="-571500">
              <a:lnSpc>
                <a:spcPct val="120000"/>
              </a:lnSpc>
              <a:buFont typeface="Arial" panose="020B0604020202020204" pitchFamily="34" charset="0"/>
              <a:buChar char="•"/>
            </a:pPr>
            <a:r>
              <a:rPr lang="en-US" sz="3600" dirty="0">
                <a:latin typeface="Palatino Linotype"/>
                <a:cs typeface="Arial"/>
              </a:rPr>
              <a:t>What is the school’s weather policy during a situation like this? </a:t>
            </a:r>
            <a:endParaRPr lang="en-US" sz="3600" dirty="0">
              <a:latin typeface="Palatino Linotype" panose="02040502050505030304" pitchFamily="18" charset="0"/>
              <a:cs typeface="Arial" panose="020B0604020202020204" pitchFamily="34" charset="0"/>
            </a:endParaRPr>
          </a:p>
          <a:p>
            <a:pPr marL="880107" lvl="1" indent="-571500">
              <a:buFont typeface="Arial" panose="020B0604020202020204" pitchFamily="34" charset="0"/>
              <a:buChar char="•"/>
            </a:pPr>
            <a:endParaRPr lang="en-US" sz="2000"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295048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a:latin typeface="Palatino Linotype" panose="02040502050505030304" pitchFamily="18" charset="0"/>
              </a:rPr>
              <a:t>Module 2: </a:t>
            </a:r>
            <a:br>
              <a:rPr lang="en-US" dirty="0">
                <a:latin typeface="Palatino Linotype" panose="02040502050505030304" pitchFamily="18" charset="0"/>
              </a:rPr>
            </a:br>
            <a:r>
              <a:rPr lang="en-US" dirty="0">
                <a:latin typeface="Palatino Linotype" panose="02040502050505030304" pitchFamily="18" charset="0"/>
              </a:rPr>
              <a:t>Response </a:t>
            </a:r>
          </a:p>
        </p:txBody>
      </p:sp>
    </p:spTree>
    <p:extLst>
      <p:ext uri="{BB962C8B-B14F-4D97-AF65-F5344CB8AC3E}">
        <p14:creationId xmlns:p14="http://schemas.microsoft.com/office/powerpoint/2010/main" val="288622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sz="3600" dirty="0">
                <a:latin typeface="Palatino Linotype" panose="02040502050505030304" pitchFamily="18" charset="0"/>
              </a:rPr>
              <a:t>Date: Tuesday</a:t>
            </a:r>
            <a:r>
              <a:rPr lang="en-US" sz="3200" dirty="0">
                <a:latin typeface="Palatino Linotype" panose="02040502050505030304" pitchFamily="18" charset="0"/>
              </a:rPr>
              <a:t>	</a:t>
            </a:r>
          </a:p>
        </p:txBody>
      </p:sp>
      <p:sp>
        <p:nvSpPr>
          <p:cNvPr id="9219" name="Rectangle 3"/>
          <p:cNvSpPr>
            <a:spLocks noGrp="1" noChangeArrowheads="1"/>
          </p:cNvSpPr>
          <p:nvPr>
            <p:ph type="body" idx="1"/>
          </p:nvPr>
        </p:nvSpPr>
        <p:spPr>
          <a:xfrm>
            <a:off x="2429069" y="2031547"/>
            <a:ext cx="7772400" cy="4937125"/>
          </a:xfrm>
        </p:spPr>
        <p:txBody>
          <a:bodyPr/>
          <a:lstStyle/>
          <a:p>
            <a:pPr>
              <a:buSzPct val="150000"/>
            </a:pPr>
            <a:r>
              <a:rPr lang="en-US" dirty="0">
                <a:latin typeface="Palatino Linotype" panose="02040502050505030304" pitchFamily="18" charset="0"/>
              </a:rPr>
              <a:t>The National Weather Service (NWS) has updated the advisory and has issued a snow and ice storm watch that will affect the school district. This storm is moving rapidly, along with gusty winds.</a:t>
            </a:r>
          </a:p>
          <a:p>
            <a:pPr>
              <a:buSzPct val="150000"/>
            </a:pPr>
            <a:r>
              <a:rPr lang="en-US" dirty="0">
                <a:latin typeface="Palatino Linotype" panose="02040502050505030304" pitchFamily="18" charset="0"/>
              </a:rPr>
              <a:t>It is 11:00 a.m. and the storm has picked up. There have been several power outages in the area.</a:t>
            </a:r>
          </a:p>
          <a:p>
            <a:pPr>
              <a:buSzPct val="150000"/>
            </a:pPr>
            <a:r>
              <a:rPr lang="en-US" dirty="0">
                <a:latin typeface="Palatino Linotype" panose="02040502050505030304" pitchFamily="18" charset="0"/>
              </a:rPr>
              <a:t>Suddenly a loud “boom” is heard and all power to the school goes out. </a:t>
            </a:r>
          </a:p>
          <a:p>
            <a:pPr>
              <a:buSzPct val="150000"/>
            </a:pPr>
            <a:r>
              <a:rPr lang="en-US" dirty="0">
                <a:latin typeface="Palatino Linotype" panose="02040502050505030304" pitchFamily="18" charset="0"/>
              </a:rPr>
              <a:t>A transformer in the area is down and the school is working with emergency generators, which means that heat will be limited in the building. </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spTree>
    <p:extLst>
      <p:ext uri="{BB962C8B-B14F-4D97-AF65-F5344CB8AC3E}">
        <p14:creationId xmlns:p14="http://schemas.microsoft.com/office/powerpoint/2010/main" val="2246737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Agenda</a:t>
            </a:r>
          </a:p>
        </p:txBody>
      </p:sp>
      <p:sp>
        <p:nvSpPr>
          <p:cNvPr id="3" name="Content Placeholder 2"/>
          <p:cNvSpPr>
            <a:spLocks noGrp="1"/>
          </p:cNvSpPr>
          <p:nvPr>
            <p:ph idx="1"/>
          </p:nvPr>
        </p:nvSpPr>
        <p:spPr>
          <a:xfrm>
            <a:off x="998376" y="1802674"/>
            <a:ext cx="8864082" cy="4966195"/>
          </a:xfrm>
        </p:spPr>
        <p:txBody>
          <a:bodyPr>
            <a:normAutofit fontScale="85000" lnSpcReduction="20000"/>
          </a:bodyPr>
          <a:lstStyle/>
          <a:p>
            <a:pPr>
              <a:buSzPct val="142000"/>
            </a:pPr>
            <a:r>
              <a:rPr lang="en-US" sz="2100" dirty="0">
                <a:latin typeface="+mj-lt"/>
              </a:rPr>
              <a:t>Welcome and Introductions</a:t>
            </a:r>
          </a:p>
          <a:p>
            <a:pPr lvl="1">
              <a:buSzPct val="142000"/>
            </a:pPr>
            <a:r>
              <a:rPr lang="en-US" sz="2100" dirty="0">
                <a:latin typeface="+mj-lt"/>
              </a:rPr>
              <a:t>Housekeeping	</a:t>
            </a:r>
          </a:p>
          <a:p>
            <a:r>
              <a:rPr lang="en-US" sz="2100" dirty="0">
                <a:latin typeface="+mj-lt"/>
              </a:rPr>
              <a:t>Exercise Overview</a:t>
            </a:r>
          </a:p>
          <a:p>
            <a:pPr lvl="1"/>
            <a:r>
              <a:rPr lang="en-US" sz="2100" dirty="0">
                <a:latin typeface="+mj-lt"/>
              </a:rPr>
              <a:t>Goals                                                                    </a:t>
            </a:r>
          </a:p>
          <a:p>
            <a:pPr lvl="1"/>
            <a:r>
              <a:rPr lang="en-US" sz="2100" dirty="0">
                <a:latin typeface="+mj-lt"/>
              </a:rPr>
              <a:t>Rules</a:t>
            </a:r>
          </a:p>
          <a:p>
            <a:pPr lvl="1"/>
            <a:r>
              <a:rPr lang="en-US" sz="2100" dirty="0">
                <a:latin typeface="+mj-lt"/>
              </a:rPr>
              <a:t>Objectives/Core Capabilities                       </a:t>
            </a:r>
          </a:p>
          <a:p>
            <a:pPr lvl="1"/>
            <a:r>
              <a:rPr lang="en-US" sz="2100" dirty="0">
                <a:latin typeface="+mj-lt"/>
              </a:rPr>
              <a:t> Assumptions and Artificialities</a:t>
            </a:r>
          </a:p>
          <a:p>
            <a:pPr lvl="1"/>
            <a:r>
              <a:rPr lang="en-US" sz="2100" dirty="0">
                <a:latin typeface="+mj-lt"/>
              </a:rPr>
              <a:t>Roles and Responsibilities                       </a:t>
            </a:r>
          </a:p>
          <a:p>
            <a:pPr lvl="1"/>
            <a:r>
              <a:rPr lang="en-US" sz="2100" dirty="0">
                <a:latin typeface="+mj-lt"/>
              </a:rPr>
              <a:t> Schedule</a:t>
            </a:r>
          </a:p>
          <a:p>
            <a:pPr lvl="1"/>
            <a:r>
              <a:rPr lang="en-US" sz="2100" dirty="0">
                <a:latin typeface="+mj-lt"/>
              </a:rPr>
              <a:t>Structure</a:t>
            </a:r>
          </a:p>
          <a:p>
            <a:r>
              <a:rPr lang="en-US" sz="2100" dirty="0">
                <a:latin typeface="+mj-lt"/>
              </a:rPr>
              <a:t>Scenario-Driven Exercise </a:t>
            </a:r>
          </a:p>
          <a:p>
            <a:pPr lvl="1"/>
            <a:r>
              <a:rPr lang="en-US" sz="2100" dirty="0">
                <a:latin typeface="+mj-lt"/>
              </a:rPr>
              <a:t>Facilitated Discussion in Four Modules</a:t>
            </a:r>
          </a:p>
          <a:p>
            <a:r>
              <a:rPr lang="en-US" sz="2100" dirty="0">
                <a:latin typeface="+mj-lt"/>
              </a:rPr>
              <a:t>Hot Wash </a:t>
            </a:r>
          </a:p>
          <a:p>
            <a:r>
              <a:rPr lang="en-US" sz="2100" dirty="0">
                <a:latin typeface="+mj-lt"/>
              </a:rPr>
              <a:t>Closing Comments</a:t>
            </a:r>
          </a:p>
          <a:p>
            <a:r>
              <a:rPr lang="en-US" sz="2100" dirty="0">
                <a:latin typeface="+mj-lt"/>
              </a:rPr>
              <a:t>Debrief </a:t>
            </a:r>
          </a:p>
          <a:p>
            <a:endParaRPr lang="en-US" dirty="0"/>
          </a:p>
        </p:txBody>
      </p:sp>
    </p:spTree>
    <p:extLst>
      <p:ext uri="{BB962C8B-B14F-4D97-AF65-F5344CB8AC3E}">
        <p14:creationId xmlns:p14="http://schemas.microsoft.com/office/powerpoint/2010/main" val="389327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415540" y="-616226"/>
            <a:ext cx="7360920" cy="6977269"/>
          </a:xfrm>
        </p:spPr>
        <p:txBody>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308607" lvl="1" indent="0">
              <a:buNone/>
            </a:pPr>
            <a:endParaRPr lang="en-US" sz="2000" dirty="0">
              <a:cs typeface="Arial" panose="020B0604020202020204" pitchFamily="34" charset="0"/>
            </a:endParaRPr>
          </a:p>
          <a:p>
            <a:endParaRPr lang="en-US" dirty="0"/>
          </a:p>
          <a:p>
            <a:endParaRPr lang="en-US" dirty="0"/>
          </a:p>
        </p:txBody>
      </p:sp>
      <p:sp>
        <p:nvSpPr>
          <p:cNvPr id="2" name="Rectangle 1"/>
          <p:cNvSpPr/>
          <p:nvPr/>
        </p:nvSpPr>
        <p:spPr>
          <a:xfrm>
            <a:off x="955843" y="1737360"/>
            <a:ext cx="9102557" cy="5324535"/>
          </a:xfrm>
          <a:prstGeom prst="rect">
            <a:avLst/>
          </a:prstGeom>
        </p:spPr>
        <p:txBody>
          <a:bodyPr wrap="square" anchor="t">
            <a:spAutoFit/>
          </a:bodyPr>
          <a:lstStyle/>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a:cs typeface="Arial"/>
              </a:rPr>
              <a:t>How will you communicate with parents and the community? </a:t>
            </a:r>
            <a:endParaRPr lang="en-US" sz="2000" dirty="0" smtClean="0">
              <a:solidFill>
                <a:srgbClr val="507372"/>
              </a:solidFill>
              <a:latin typeface="Palatino Linotype"/>
              <a:cs typeface="Arial"/>
            </a:endParaRPr>
          </a:p>
          <a:p>
            <a:pPr>
              <a:buClr>
                <a:schemeClr val="accent1"/>
              </a:buClr>
              <a:buSzPct val="100000"/>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a:cs typeface="Arial"/>
              </a:rPr>
              <a:t>Based on the information that you have, what specific response actions do you choose to take? Why?</a:t>
            </a:r>
          </a:p>
          <a:p>
            <a:pPr marL="342900" indent="-342900">
              <a:buSzPct val="1500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a:cs typeface="Arial"/>
              </a:rPr>
              <a:t>Should an early dismissal be considered, or is it best to shelter in place given the treacherous road conditions?</a:t>
            </a:r>
          </a:p>
          <a:p>
            <a:pPr marL="342900" indent="-342900">
              <a:buSzPct val="1500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a:cs typeface="Arial"/>
              </a:rPr>
              <a:t>Who will be involved in this decision making process?</a:t>
            </a:r>
          </a:p>
          <a:p>
            <a:pPr marL="342900" indent="-342900">
              <a:buSzPct val="1500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a:solidFill>
                  <a:srgbClr val="507372"/>
                </a:solidFill>
                <a:latin typeface="Palatino Linotype"/>
                <a:cs typeface="Arial"/>
              </a:rPr>
              <a:t>How will the transportation plan be affected given the weather and road conditions?</a:t>
            </a:r>
          </a:p>
          <a:p>
            <a:pPr>
              <a:buSzPct val="150000"/>
            </a:pPr>
            <a:endParaRPr lang="en-US" sz="2000" dirty="0">
              <a:solidFill>
                <a:srgbClr val="507372"/>
              </a:solidFill>
              <a:latin typeface="Palatino Linotype" panose="02040502050505030304" pitchFamily="18" charset="0"/>
              <a:cs typeface="Arial" panose="020B0604020202020204" pitchFamily="34" charset="0"/>
            </a:endParaRPr>
          </a:p>
          <a:p>
            <a:pPr marL="342900" indent="-342900">
              <a:buClr>
                <a:schemeClr val="accent1"/>
              </a:buClr>
              <a:buSzPct val="100000"/>
              <a:buFont typeface="Arial" panose="020B0604020202020204" pitchFamily="34" charset="0"/>
              <a:buChar char="•"/>
            </a:pPr>
            <a:r>
              <a:rPr lang="en-US" sz="2000" dirty="0" smtClean="0">
                <a:solidFill>
                  <a:srgbClr val="507372"/>
                </a:solidFill>
                <a:latin typeface="Palatino Linotype"/>
                <a:cs typeface="Arial"/>
              </a:rPr>
              <a:t>Based </a:t>
            </a:r>
            <a:r>
              <a:rPr lang="en-US" sz="2000" dirty="0">
                <a:solidFill>
                  <a:srgbClr val="507372"/>
                </a:solidFill>
                <a:latin typeface="Palatino Linotype"/>
                <a:cs typeface="Arial"/>
              </a:rPr>
              <a:t>on the response action chosen what are your concerns?</a:t>
            </a:r>
          </a:p>
          <a:p>
            <a:pPr marL="571500" indent="-571500">
              <a:buFont typeface="Arial" panose="020B0604020202020204" pitchFamily="34" charset="0"/>
              <a:buChar char="•"/>
            </a:pPr>
            <a:endParaRPr lang="en-US" sz="2000" dirty="0">
              <a:solidFill>
                <a:srgbClr val="507372"/>
              </a:solidFill>
              <a:latin typeface="Palatino Linotype" panose="02040502050505030304" pitchFamily="18" charset="0"/>
              <a:cs typeface="Arial" panose="020B0604020202020204" pitchFamily="34" charset="0"/>
            </a:endParaRPr>
          </a:p>
          <a:p>
            <a:endParaRPr lang="en-US" sz="2000"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sz="2000" dirty="0">
              <a:solidFill>
                <a:srgbClr val="507372"/>
              </a:solidFill>
            </a:endParaRPr>
          </a:p>
        </p:txBody>
      </p:sp>
    </p:spTree>
    <p:extLst>
      <p:ext uri="{BB962C8B-B14F-4D97-AF65-F5344CB8AC3E}">
        <p14:creationId xmlns:p14="http://schemas.microsoft.com/office/powerpoint/2010/main" val="622792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1097280" y="286603"/>
            <a:ext cx="7360920" cy="5143500"/>
          </a:xfrm>
        </p:spPr>
        <p:txBody>
          <a:bodyPr vert="horz" lIns="0" tIns="45720" rIns="0" bIns="45720" rtlCol="0" anchor="t">
            <a:normAutofit fontScale="92500" lnSpcReduction="10000"/>
          </a:bodyPr>
          <a:lstStyle/>
          <a:p>
            <a:pPr marL="0" indent="0">
              <a:buNone/>
            </a:pPr>
            <a:endParaRPr lang="en-US" dirty="0">
              <a:solidFill>
                <a:srgbClr val="507372"/>
              </a:solidFill>
              <a:latin typeface="Palatino Linotype" panose="02040502050505030304" pitchFamily="18" charset="0"/>
              <a:cs typeface="Arial" panose="020B0604020202020204" pitchFamily="34" charset="0"/>
            </a:endParaRPr>
          </a:p>
          <a:p>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SzPct val="150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For what contingencies must you plan?</a:t>
            </a:r>
          </a:p>
          <a:p>
            <a:pPr marL="571500" indent="-571500">
              <a:buSzPct val="150000"/>
              <a:buFont typeface="Arial" panose="020B0604020202020204" pitchFamily="34" charset="0"/>
              <a:buChar char="•"/>
            </a:pPr>
            <a:r>
              <a:rPr lang="en-US" dirty="0">
                <a:solidFill>
                  <a:srgbClr val="507372"/>
                </a:solidFill>
                <a:latin typeface="Palatino Linotype"/>
                <a:cs typeface="Arial"/>
              </a:rPr>
              <a:t>If so, who would be included in that decision making process? </a:t>
            </a:r>
            <a:endParaRPr lang="en-US" dirty="0">
              <a:solidFill>
                <a:srgbClr val="507372"/>
              </a:solidFill>
              <a:latin typeface="Palatino Linotype" panose="02040502050505030304" pitchFamily="18" charset="0"/>
              <a:cs typeface="Arial" panose="020B0604020202020204" pitchFamily="34" charset="0"/>
            </a:endParaRPr>
          </a:p>
          <a:p>
            <a:pPr marL="571500" indent="-571500">
              <a:lnSpc>
                <a:spcPct val="110000"/>
              </a:lnSpc>
              <a:buSzPct val="150000"/>
              <a:buFont typeface="Arial" panose="020B0604020202020204" pitchFamily="34" charset="0"/>
              <a:buChar char="•"/>
            </a:pPr>
            <a:r>
              <a:rPr lang="en-US" dirty="0">
                <a:solidFill>
                  <a:srgbClr val="507372"/>
                </a:solidFill>
                <a:latin typeface="Palatino Linotype"/>
                <a:cs typeface="Arial"/>
              </a:rPr>
              <a:t>Have you thought about establishing  a unified command for the district?  If so, who would be in that command? </a:t>
            </a:r>
            <a:endParaRPr lang="en-US" dirty="0">
              <a:solidFill>
                <a:srgbClr val="507372"/>
              </a:solidFill>
              <a:latin typeface="Palatino Linotype" panose="02040502050505030304" pitchFamily="18" charset="0"/>
              <a:cs typeface="Arial" panose="020B0604020202020204" pitchFamily="34" charset="0"/>
            </a:endParaRPr>
          </a:p>
          <a:p>
            <a:pPr marL="571500" indent="-571500">
              <a:lnSpc>
                <a:spcPct val="110000"/>
              </a:lnSpc>
              <a:buSzPct val="150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planning have you done to ensure that your teachers faculty, staff and students are prepared to deal with a potential incident like this? </a:t>
            </a:r>
          </a:p>
          <a:p>
            <a:pPr marL="342900" indent="-342900">
              <a:buSzPct val="1500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50856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a:latin typeface="Palatino Linotype" panose="02040502050505030304" pitchFamily="18" charset="0"/>
              </a:rPr>
              <a:t>Module 4: </a:t>
            </a:r>
            <a:br>
              <a:rPr lang="en-US" dirty="0">
                <a:latin typeface="Palatino Linotype" panose="02040502050505030304" pitchFamily="18" charset="0"/>
              </a:rPr>
            </a:br>
            <a:r>
              <a:rPr lang="en-US" dirty="0">
                <a:latin typeface="Palatino Linotype" panose="02040502050505030304" pitchFamily="18" charset="0"/>
              </a:rPr>
              <a:t>Recovery</a:t>
            </a:r>
          </a:p>
        </p:txBody>
      </p:sp>
    </p:spTree>
    <p:extLst>
      <p:ext uri="{BB962C8B-B14F-4D97-AF65-F5344CB8AC3E}">
        <p14:creationId xmlns:p14="http://schemas.microsoft.com/office/powerpoint/2010/main" val="176144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 Update</a:t>
            </a:r>
          </a:p>
        </p:txBody>
      </p:sp>
      <p:sp>
        <p:nvSpPr>
          <p:cNvPr id="3" name="Content Placeholder 2"/>
          <p:cNvSpPr>
            <a:spLocks noGrp="1"/>
          </p:cNvSpPr>
          <p:nvPr>
            <p:ph idx="1"/>
          </p:nvPr>
        </p:nvSpPr>
        <p:spPr/>
        <p:txBody>
          <a:bodyPr vert="horz" lIns="0" tIns="45720" rIns="0" bIns="45720" rtlCol="0" anchor="t">
            <a:normAutofit/>
          </a:bodyPr>
          <a:lstStyle/>
          <a:p>
            <a:pPr>
              <a:buSzPct val="150000"/>
            </a:pPr>
            <a:r>
              <a:rPr lang="en-US" dirty="0">
                <a:latin typeface="Palatino Linotype"/>
              </a:rPr>
              <a:t>The Governor has declared a state of emergency and is authorizing only emergency vehicles on the roads at this time.</a:t>
            </a:r>
          </a:p>
          <a:p>
            <a:pPr>
              <a:buSzPct val="150000"/>
            </a:pPr>
            <a:r>
              <a:rPr lang="en-US" dirty="0">
                <a:latin typeface="Palatino Linotype" panose="02040502050505030304" pitchFamily="18" charset="0"/>
              </a:rPr>
              <a:t>Many parents have called and said they are coming to pick up their children.</a:t>
            </a:r>
          </a:p>
          <a:p>
            <a:pPr>
              <a:buSzPct val="150000"/>
            </a:pPr>
            <a:r>
              <a:rPr lang="en-US" dirty="0">
                <a:latin typeface="Palatino Linotype" panose="02040502050505030304" pitchFamily="18" charset="0"/>
              </a:rPr>
              <a:t>The school population has moved to the gym to shelter in place. </a:t>
            </a:r>
          </a:p>
          <a:p>
            <a:pPr marL="194308" indent="0">
              <a:buNone/>
            </a:pPr>
            <a:endParaRPr lang="en-US" dirty="0">
              <a:latin typeface="Palatino Linotype" panose="02040502050505030304" pitchFamily="18" charset="0"/>
            </a:endParaRPr>
          </a:p>
        </p:txBody>
      </p:sp>
      <p:pic>
        <p:nvPicPr>
          <p:cNvPr id="4" name="Picture 3" descr="Looking Back, Looking Forward: A New Year Reflection on the Cold and Community | Dry Bones Rattli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62300" y="3506398"/>
            <a:ext cx="4128359" cy="2471070"/>
          </a:xfrm>
          <a:prstGeom prst="rect">
            <a:avLst/>
          </a:prstGeom>
        </p:spPr>
      </p:pic>
    </p:spTree>
    <p:extLst>
      <p:ext uri="{BB962C8B-B14F-4D97-AF65-F5344CB8AC3E}">
        <p14:creationId xmlns:p14="http://schemas.microsoft.com/office/powerpoint/2010/main" val="281610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1097280" y="1517591"/>
            <a:ext cx="7360920" cy="7228341"/>
          </a:xfrm>
        </p:spPr>
        <p:txBody>
          <a:bodyPr vert="horz" lIns="0" tIns="45720" rIns="0" bIns="45720" rtlCol="0" anchor="t">
            <a:normAutofit/>
          </a:bodyPr>
          <a:lstStyle/>
          <a:p>
            <a:pPr marL="0" indent="0">
              <a:buNone/>
            </a:pPr>
            <a:endParaRPr lang="en-US" sz="1800" dirty="0">
              <a:latin typeface="Palatino Linotype" panose="02040502050505030304" pitchFamily="18" charset="0"/>
              <a:cs typeface="Arial" panose="020B0604020202020204" pitchFamily="34" charset="0"/>
            </a:endParaRPr>
          </a:p>
          <a:p>
            <a:pPr marL="571500" indent="-571500">
              <a:buSzPct val="150000"/>
              <a:buFont typeface="Arial" panose="020B0604020202020204" pitchFamily="34" charset="0"/>
              <a:buChar char="•"/>
            </a:pPr>
            <a:r>
              <a:rPr lang="en-US" dirty="0">
                <a:latin typeface="Palatino Linotype" panose="02040502050505030304" pitchFamily="18" charset="0"/>
                <a:cs typeface="Arial" panose="020B0604020202020204" pitchFamily="34" charset="0"/>
              </a:rPr>
              <a:t>How do you plan to communicate with your school community about this incident? </a:t>
            </a:r>
          </a:p>
          <a:p>
            <a:pPr marL="571500" indent="-571500">
              <a:buSzPct val="150000"/>
              <a:buFont typeface="Arial" panose="020B0604020202020204" pitchFamily="34" charset="0"/>
              <a:buChar char="•"/>
            </a:pPr>
            <a:r>
              <a:rPr lang="en-US" dirty="0">
                <a:latin typeface="Palatino Linotype"/>
                <a:cs typeface="Arial"/>
              </a:rPr>
              <a:t>If you have to evacuate your school in a situation like this, how would you do it?</a:t>
            </a:r>
            <a:endParaRPr lang="en-US" dirty="0">
              <a:latin typeface="Palatino Linotype" panose="02040502050505030304" pitchFamily="18" charset="0"/>
              <a:cs typeface="Arial" panose="020B0604020202020204" pitchFamily="34" charset="0"/>
            </a:endParaRPr>
          </a:p>
          <a:p>
            <a:pPr marL="571500" indent="-571500">
              <a:buSzPct val="150000"/>
              <a:buFont typeface="Arial" panose="020B0604020202020204" pitchFamily="34" charset="0"/>
              <a:buChar char="•"/>
            </a:pPr>
            <a:r>
              <a:rPr lang="en-US" dirty="0">
                <a:latin typeface="Palatino Linotype"/>
                <a:cs typeface="Arial"/>
              </a:rPr>
              <a:t>Are you prepared to act as an emergency shelter for up to 3 days? </a:t>
            </a:r>
            <a:endParaRPr lang="en-US" dirty="0">
              <a:latin typeface="Palatino Linotype" panose="02040502050505030304" pitchFamily="18" charset="0"/>
              <a:cs typeface="Arial" panose="020B0604020202020204" pitchFamily="34" charset="0"/>
            </a:endParaRPr>
          </a:p>
          <a:p>
            <a:pPr marL="1588758" lvl="4" indent="-342900">
              <a:buSzPct val="1500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Heat</a:t>
            </a:r>
          </a:p>
          <a:p>
            <a:pPr marL="1588758" lvl="4" indent="-342900">
              <a:buSzPct val="1500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Food</a:t>
            </a:r>
          </a:p>
          <a:p>
            <a:pPr marL="1588758" lvl="4" indent="-342900">
              <a:buSzPct val="1500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Water</a:t>
            </a:r>
          </a:p>
          <a:p>
            <a:pPr marL="650875" lvl="1" indent="-342900">
              <a:buSzPct val="150000"/>
              <a:buFont typeface="Arial" panose="020B0604020202020204" pitchFamily="34" charset="0"/>
              <a:buChar char="•"/>
            </a:pPr>
            <a:r>
              <a:rPr lang="en-US" sz="2000" dirty="0">
                <a:latin typeface="Palatino Linotype"/>
                <a:cs typeface="Arial"/>
              </a:rPr>
              <a:t>How will communications be handled?</a:t>
            </a:r>
          </a:p>
          <a:p>
            <a:pPr marL="651507" lvl="1" indent="-342900">
              <a:lnSpc>
                <a:spcPct val="100000"/>
              </a:lnSpc>
              <a:buSzPct val="1500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Does your school also serve as a regional shelter?  If so, how will this affect the sheltering of your </a:t>
            </a:r>
            <a:r>
              <a:rPr lang="en-US" sz="2000" dirty="0" smtClean="0">
                <a:latin typeface="Palatino Linotype" panose="02040502050505030304" pitchFamily="18" charset="0"/>
                <a:cs typeface="Arial" panose="020B0604020202020204" pitchFamily="34" charset="0"/>
              </a:rPr>
              <a:t>student, </a:t>
            </a:r>
            <a:r>
              <a:rPr lang="en-US" sz="2000" dirty="0">
                <a:latin typeface="Palatino Linotype" panose="02040502050505030304" pitchFamily="18" charset="0"/>
                <a:cs typeface="Arial" panose="020B0604020202020204" pitchFamily="34" charset="0"/>
              </a:rPr>
              <a:t>faculty and staff populations as well?</a:t>
            </a:r>
          </a:p>
          <a:p>
            <a:pPr marL="2000234" lvl="5" indent="-342900">
              <a:buSzPct val="150000"/>
              <a:buFont typeface="Wingdings" panose="05000000000000000000" pitchFamily="2" charset="2"/>
              <a:buChar char="§"/>
            </a:pPr>
            <a:endParaRPr lang="en-US" sz="2000"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0" indent="0">
              <a:buNone/>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194308" indent="0">
              <a:buNone/>
            </a:pPr>
            <a:endParaRPr lang="en-US" dirty="0"/>
          </a:p>
        </p:txBody>
      </p:sp>
    </p:spTree>
    <p:extLst>
      <p:ext uri="{BB962C8B-B14F-4D97-AF65-F5344CB8AC3E}">
        <p14:creationId xmlns:p14="http://schemas.microsoft.com/office/powerpoint/2010/main" val="247036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097279" y="1949816"/>
            <a:ext cx="9129071" cy="3933536"/>
          </a:xfrm>
        </p:spPr>
        <p:txBody>
          <a:bodyPr/>
          <a:lstStyle/>
          <a:p>
            <a:pPr marL="288925" indent="-288925">
              <a:buFont typeface="Arial" panose="020B0604020202020204" pitchFamily="34" charset="0"/>
              <a:buChar char="•"/>
            </a:pPr>
            <a:r>
              <a:rPr lang="en-US" altLang="en-US" dirty="0">
                <a:latin typeface="Palatino Linotype" panose="02040502050505030304" pitchFamily="18" charset="0"/>
                <a:ea typeface="ＭＳ Ｐゴシック" charset="-128"/>
              </a:rPr>
              <a:t>Have you trained in options based response protocols? </a:t>
            </a:r>
          </a:p>
          <a:p>
            <a:pPr marL="288925" indent="-288925">
              <a:buFont typeface="Arial" panose="020B0604020202020204" pitchFamily="34" charset="0"/>
              <a:buChar char="•"/>
            </a:pPr>
            <a:r>
              <a:rPr lang="en-US" altLang="en-US" dirty="0">
                <a:latin typeface="Palatino Linotype" panose="02040502050505030304" pitchFamily="18" charset="0"/>
                <a:ea typeface="ＭＳ Ｐゴシック" charset="-128"/>
              </a:rPr>
              <a:t>Did this exercise increase your awareness of school preparedness needs? How?</a:t>
            </a:r>
          </a:p>
          <a:p>
            <a:pPr marL="288925" indent="-288925">
              <a:lnSpc>
                <a:spcPct val="100000"/>
              </a:lnSpc>
              <a:buFont typeface="Arial" panose="020B0604020202020204" pitchFamily="34" charset="0"/>
              <a:buChar char="•"/>
            </a:pPr>
            <a:r>
              <a:rPr lang="en-US" altLang="en-US" dirty="0">
                <a:latin typeface="Palatino Linotype" panose="02040502050505030304" pitchFamily="18" charset="0"/>
                <a:ea typeface="ＭＳ Ｐゴシック" charset="-128"/>
              </a:rPr>
              <a:t>Will this exercise provide input for continued emergency operations planning? How?</a:t>
            </a:r>
          </a:p>
          <a:p>
            <a:pPr marL="288925" indent="-288925">
              <a:buFont typeface="Arial" panose="020B0604020202020204" pitchFamily="34" charset="0"/>
              <a:buChar char="•"/>
            </a:pPr>
            <a:r>
              <a:rPr lang="en-US" altLang="en-US" dirty="0">
                <a:latin typeface="Palatino Linotype" panose="02040502050505030304" pitchFamily="18" charset="0"/>
                <a:ea typeface="ＭＳ Ｐゴシック" charset="-128"/>
              </a:rPr>
              <a:t>What action steps should this group take now?</a:t>
            </a:r>
          </a:p>
          <a:p>
            <a:pPr marL="288925" indent="-288925">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the major lessons learned from today</a:t>
            </a:r>
            <a:r>
              <a:rPr lang="en-US" altLang="en-US" dirty="0">
                <a:solidFill>
                  <a:srgbClr val="507372"/>
                </a:solidFill>
                <a:latin typeface="Palatino Linotype" panose="02040502050505030304" pitchFamily="18" charset="0"/>
                <a:ea typeface="ＭＳ Ｐゴシック" charset="-128"/>
              </a:rPr>
              <a:t>’</a:t>
            </a:r>
            <a:r>
              <a:rPr lang="en-US" altLang="x-none" dirty="0">
                <a:solidFill>
                  <a:srgbClr val="507372"/>
                </a:solidFill>
                <a:latin typeface="Palatino Linotype" panose="02040502050505030304" pitchFamily="18" charset="0"/>
                <a:ea typeface="ＭＳ Ｐゴシック" charset="-128"/>
              </a:rPr>
              <a:t>s discussion?</a:t>
            </a:r>
          </a:p>
          <a:p>
            <a:pPr marL="288925" indent="-288925">
              <a:buFont typeface="Arial" panose="020B0604020202020204" pitchFamily="34" charset="0"/>
              <a:buChar char="•"/>
            </a:pPr>
            <a:r>
              <a:rPr lang="en-US" altLang="x-none" dirty="0">
                <a:solidFill>
                  <a:srgbClr val="507372"/>
                </a:solidFill>
                <a:latin typeface="Palatino Linotype" panose="02040502050505030304" pitchFamily="18" charset="0"/>
                <a:ea typeface="ＭＳ Ｐゴシック" charset="-128"/>
              </a:rPr>
              <a:t>What are tentative next steps to continue the discussion and address any areas of concern?</a:t>
            </a:r>
          </a:p>
          <a:p>
            <a:endParaRPr lang="en-US" dirty="0"/>
          </a:p>
        </p:txBody>
      </p:sp>
    </p:spTree>
    <p:extLst>
      <p:ext uri="{BB962C8B-B14F-4D97-AF65-F5344CB8AC3E}">
        <p14:creationId xmlns:p14="http://schemas.microsoft.com/office/powerpoint/2010/main" val="2131958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351" y="1319188"/>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820070"/>
              </p:ext>
            </p:extLst>
          </p:nvPr>
        </p:nvGraphicFramePr>
        <p:xfrm>
          <a:off x="2778223" y="1791850"/>
          <a:ext cx="6314172" cy="4440798"/>
        </p:xfrm>
        <a:graphic>
          <a:graphicData uri="http://schemas.openxmlformats.org/drawingml/2006/table">
            <a:tbl>
              <a:tblPr firstRow="1" bandRow="1">
                <a:tableStyleId>{5C22544A-7EE6-4342-B048-85BDC9FD1C3A}</a:tableStyleId>
              </a:tblPr>
              <a:tblGrid>
                <a:gridCol w="2104724">
                  <a:extLst>
                    <a:ext uri="{9D8B030D-6E8A-4147-A177-3AD203B41FA5}">
                      <a16:colId xmlns:a16="http://schemas.microsoft.com/office/drawing/2014/main" val="20000"/>
                    </a:ext>
                  </a:extLst>
                </a:gridCol>
                <a:gridCol w="2104724">
                  <a:extLst>
                    <a:ext uri="{9D8B030D-6E8A-4147-A177-3AD203B41FA5}">
                      <a16:colId xmlns:a16="http://schemas.microsoft.com/office/drawing/2014/main" val="20001"/>
                    </a:ext>
                  </a:extLst>
                </a:gridCol>
                <a:gridCol w="2104724">
                  <a:extLst>
                    <a:ext uri="{9D8B030D-6E8A-4147-A177-3AD203B41FA5}">
                      <a16:colId xmlns:a16="http://schemas.microsoft.com/office/drawing/2014/main" val="20002"/>
                    </a:ext>
                  </a:extLst>
                </a:gridCol>
              </a:tblGrid>
              <a:tr h="857913">
                <a:tc>
                  <a:txBody>
                    <a:bodyPr/>
                    <a:lstStyle/>
                    <a:p>
                      <a:pPr algn="ctr"/>
                      <a:r>
                        <a:rPr lang="en-US" dirty="0">
                          <a:solidFill>
                            <a:srgbClr val="507372"/>
                          </a:solidFill>
                        </a:rPr>
                        <a:t>Specific Issues Identified</a:t>
                      </a:r>
                    </a:p>
                  </a:txBody>
                  <a:tcPr>
                    <a:solidFill>
                      <a:srgbClr val="B0C8C7"/>
                    </a:solidFill>
                  </a:tcPr>
                </a:tc>
                <a:tc>
                  <a:txBody>
                    <a:bodyPr/>
                    <a:lstStyle/>
                    <a:p>
                      <a:pPr algn="ctr"/>
                      <a:r>
                        <a:rPr lang="en-US" dirty="0">
                          <a:solidFill>
                            <a:srgbClr val="507372"/>
                          </a:solidFill>
                        </a:rPr>
                        <a:t>Person</a:t>
                      </a:r>
                      <a:r>
                        <a:rPr lang="en-US" baseline="0" dirty="0">
                          <a:solidFill>
                            <a:srgbClr val="507372"/>
                          </a:solidFill>
                        </a:rPr>
                        <a:t> assigned to follow-up</a:t>
                      </a:r>
                      <a:endParaRPr lang="en-US" dirty="0">
                        <a:solidFill>
                          <a:srgbClr val="507372"/>
                        </a:solidFill>
                      </a:endParaRPr>
                    </a:p>
                  </a:txBody>
                  <a:tcPr>
                    <a:solidFill>
                      <a:srgbClr val="B0C8C7"/>
                    </a:solidFill>
                  </a:tcPr>
                </a:tc>
                <a:tc>
                  <a:txBody>
                    <a:bodyPr/>
                    <a:lstStyle/>
                    <a:p>
                      <a:pPr algn="ctr"/>
                      <a:r>
                        <a:rPr lang="en-US" dirty="0">
                          <a:solidFill>
                            <a:srgbClr val="507372"/>
                          </a:solidFill>
                        </a:rPr>
                        <a:t>Timeline</a:t>
                      </a:r>
                      <a:r>
                        <a:rPr lang="en-US" baseline="0" dirty="0">
                          <a:solidFill>
                            <a:srgbClr val="507372"/>
                          </a:solidFill>
                        </a:rPr>
                        <a:t> of completion</a:t>
                      </a:r>
                    </a:p>
                    <a:p>
                      <a:pPr algn="ctr"/>
                      <a:r>
                        <a:rPr lang="en-US" baseline="0" dirty="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763199">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763199">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tc>
                  <a:txBody>
                    <a:bodyPr/>
                    <a:lstStyle/>
                    <a:p>
                      <a:pPr algn="ctr"/>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232259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336429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Welcome and Introductions</a:t>
            </a:r>
          </a:p>
        </p:txBody>
      </p:sp>
      <p:sp>
        <p:nvSpPr>
          <p:cNvPr id="3" name="Content Placeholder 2"/>
          <p:cNvSpPr>
            <a:spLocks noGrp="1"/>
          </p:cNvSpPr>
          <p:nvPr>
            <p:ph idx="1"/>
          </p:nvPr>
        </p:nvSpPr>
        <p:spPr>
          <a:xfrm>
            <a:off x="2710916" y="2082329"/>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a:p>
            <a:r>
              <a:rPr lang="en-US" dirty="0">
                <a:latin typeface="Palatino Linotype" panose="02040502050505030304" pitchFamily="18" charset="0"/>
              </a:rPr>
              <a:t>Lead Facilitator</a:t>
            </a:r>
          </a:p>
        </p:txBody>
      </p:sp>
      <p:pic>
        <p:nvPicPr>
          <p:cNvPr id="7" name="Picture 6" descr="Gaia Garden: Let It Snow! Let It Snow! Let It Snow!"/>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95826" y="2284332"/>
            <a:ext cx="4529274" cy="2684833"/>
          </a:xfrm>
          <a:prstGeom prst="rect">
            <a:avLst/>
          </a:prstGeom>
        </p:spPr>
      </p:pic>
    </p:spTree>
    <p:extLst>
      <p:ext uri="{BB962C8B-B14F-4D97-AF65-F5344CB8AC3E}">
        <p14:creationId xmlns:p14="http://schemas.microsoft.com/office/powerpoint/2010/main" val="18208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2626331" y="2621767"/>
            <a:ext cx="7360920" cy="4127500"/>
          </a:xfrm>
        </p:spPr>
        <p:txBody>
          <a:bodyPr/>
          <a:lstStyle/>
          <a:p>
            <a:r>
              <a:rPr lang="en-US" dirty="0">
                <a:latin typeface="Palatino Linotype" panose="02040502050505030304" pitchFamily="18" charset="0"/>
              </a:rPr>
              <a:t>Test plans to prepare for, respond to, and recover from Severe weather related to an Ice Storm.</a:t>
            </a:r>
          </a:p>
          <a:p>
            <a:r>
              <a:rPr lang="en-US" dirty="0">
                <a:latin typeface="Palatino Linotype" panose="02040502050505030304" pitchFamily="18" charset="0"/>
              </a:rPr>
              <a:t>Demonstrate effective coordination of district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pic>
        <p:nvPicPr>
          <p:cNvPr id="3" name="Picture 2" descr="Canceling a youth soccer tournament is no easy decision — Soccer Wir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93902" y="92378"/>
            <a:ext cx="3479770" cy="1644982"/>
          </a:xfrm>
          <a:prstGeom prst="rect">
            <a:avLst/>
          </a:prstGeom>
        </p:spPr>
      </p:pic>
    </p:spTree>
    <p:extLst>
      <p:ext uri="{BB962C8B-B14F-4D97-AF65-F5344CB8AC3E}">
        <p14:creationId xmlns:p14="http://schemas.microsoft.com/office/powerpoint/2010/main" val="251448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Objectives and Core Capabilities</a:t>
            </a:r>
          </a:p>
        </p:txBody>
      </p:sp>
      <p:sp>
        <p:nvSpPr>
          <p:cNvPr id="5" name="Content Placeholder 4"/>
          <p:cNvSpPr>
            <a:spLocks noGrp="1"/>
          </p:cNvSpPr>
          <p:nvPr>
            <p:ph idx="1"/>
          </p:nvPr>
        </p:nvSpPr>
        <p:spPr>
          <a:xfrm>
            <a:off x="2332601" y="2197434"/>
            <a:ext cx="7360920" cy="5735473"/>
          </a:xfrm>
        </p:spPr>
        <p:txBody>
          <a:bodyPr/>
          <a:lstStyle/>
          <a:p>
            <a:r>
              <a:rPr lang="en-US" dirty="0">
                <a:latin typeface="Palatino Linotype" panose="02040502050505030304" pitchFamily="18" charset="0"/>
              </a:rPr>
              <a:t>Assess the roles and responsibilities of the school administration and staff in testing evacuation, emergency response and recovery efforts.</a:t>
            </a:r>
          </a:p>
          <a:p>
            <a:r>
              <a:rPr lang="en-US" dirty="0">
                <a:latin typeface="Palatino Linotype" panose="02040502050505030304" pitchFamily="18" charset="0"/>
              </a:rPr>
              <a:t>Assess the ability to effectively test the notification and activation procedures of the School community</a:t>
            </a:r>
          </a:p>
          <a:p>
            <a:r>
              <a:rPr lang="en-US" dirty="0">
                <a:latin typeface="Palatino Linotype" panose="02040502050505030304" pitchFamily="18" charset="0"/>
              </a:rPr>
              <a:t>Determine strengths and weaknesses in local coordination and integration of response resources. Identify critical issues and potential solutions</a:t>
            </a:r>
          </a:p>
        </p:txBody>
      </p:sp>
      <p:pic>
        <p:nvPicPr>
          <p:cNvPr id="3" name="Picture 2" descr="Pembuatan Sasaran Mutu SPMI yang SMART | Mutu Pendidikan"/>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52379" y="4533255"/>
            <a:ext cx="3337617" cy="1804117"/>
          </a:xfrm>
          <a:prstGeom prst="rect">
            <a:avLst/>
          </a:prstGeom>
        </p:spPr>
      </p:pic>
    </p:spTree>
    <p:extLst>
      <p:ext uri="{BB962C8B-B14F-4D97-AF65-F5344CB8AC3E}">
        <p14:creationId xmlns:p14="http://schemas.microsoft.com/office/powerpoint/2010/main" val="162306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2446020" y="2403411"/>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a:t>
            </a:r>
            <a:r>
              <a:rPr lang="en-US" dirty="0">
                <a:latin typeface="Palatino Linotype" panose="02040502050505030304" pitchFamily="18" charset="0"/>
              </a:rPr>
              <a:t>: 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61822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2446020" y="2220781"/>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a:t>
            </a:r>
            <a:r>
              <a:rPr lang="en-US" dirty="0" smtClean="0">
                <a:latin typeface="Palatino Linotype" panose="02040502050505030304" pitchFamily="18" charset="0"/>
              </a:rPr>
              <a:t>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302211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Rules for Players</a:t>
            </a:r>
          </a:p>
        </p:txBody>
      </p:sp>
      <p:sp>
        <p:nvSpPr>
          <p:cNvPr id="5" name="Content Placeholder 4"/>
          <p:cNvSpPr>
            <a:spLocks noGrp="1"/>
          </p:cNvSpPr>
          <p:nvPr>
            <p:ph idx="1"/>
          </p:nvPr>
        </p:nvSpPr>
        <p:spPr>
          <a:xfrm>
            <a:off x="1097280" y="2554860"/>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51230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2446020" y="2183363"/>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p>
          <a:p>
            <a:pPr>
              <a:lnSpc>
                <a:spcPct val="90000"/>
              </a:lnSpc>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897459262"/>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FE22CDE-F60E-4C4D-B3EF-3965DE3FF644}"/>
</file>

<file path=customXml/itemProps2.xml><?xml version="1.0" encoding="utf-8"?>
<ds:datastoreItem xmlns:ds="http://schemas.openxmlformats.org/officeDocument/2006/customXml" ds:itemID="{A264CB7C-8FC4-4F04-8516-2C21319B2E39}"/>
</file>

<file path=customXml/itemProps3.xml><?xml version="1.0" encoding="utf-8"?>
<ds:datastoreItem xmlns:ds="http://schemas.openxmlformats.org/officeDocument/2006/customXml" ds:itemID="{C5EA3F92-3569-4B3E-A329-1A1216437759}"/>
</file>

<file path=docProps/app.xml><?xml version="1.0" encoding="utf-8"?>
<Properties xmlns="http://schemas.openxmlformats.org/officeDocument/2006/extended-properties" xmlns:vt="http://schemas.openxmlformats.org/officeDocument/2006/docPropsVTypes">
  <Template>Retrospect</Template>
  <TotalTime>3500</TotalTime>
  <Words>1068</Words>
  <Application>Microsoft Office PowerPoint</Application>
  <PresentationFormat>Widescreen</PresentationFormat>
  <Paragraphs>184</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Calibri</vt:lpstr>
      <vt:lpstr>Courier New</vt:lpstr>
      <vt:lpstr>Franklin Gothic Book</vt:lpstr>
      <vt:lpstr>Helvetica Neue Medium</vt:lpstr>
      <vt:lpstr>Palatino Linotype</vt:lpstr>
      <vt:lpstr>Wingdings</vt:lpstr>
      <vt:lpstr>Retrospect</vt:lpstr>
      <vt:lpstr>Severe Weather:  Ice Storm</vt:lpstr>
      <vt:lpstr>Exercise Agenda</vt:lpstr>
      <vt:lpstr>Welcome and Introductions</vt:lpstr>
      <vt:lpstr>Exercise Goals</vt:lpstr>
      <vt:lpstr>Objectives and Core Capabilities</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Date: Tuesday</vt:lpstr>
      <vt:lpstr>PowerPoint Presentation</vt:lpstr>
      <vt:lpstr>Discussion</vt:lpstr>
      <vt:lpstr>Module 2:  Response </vt:lpstr>
      <vt:lpstr>Date: Tuesday </vt:lpstr>
      <vt:lpstr>Discussion</vt:lpstr>
      <vt:lpstr>Discussion</vt:lpstr>
      <vt:lpstr>Module 4:  Recovery</vt:lpstr>
      <vt:lpstr>Situation Update</vt:lpstr>
      <vt:lpstr>Discussion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89</cp:revision>
  <dcterms:created xsi:type="dcterms:W3CDTF">2019-06-01T18:47:12Z</dcterms:created>
  <dcterms:modified xsi:type="dcterms:W3CDTF">2019-08-26T17:25:39Z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