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65" r:id="rId2"/>
    <p:sldId id="340" r:id="rId3"/>
    <p:sldId id="295" r:id="rId4"/>
    <p:sldId id="321" r:id="rId5"/>
    <p:sldId id="322" r:id="rId6"/>
    <p:sldId id="336" r:id="rId7"/>
    <p:sldId id="324" r:id="rId8"/>
    <p:sldId id="337" r:id="rId9"/>
    <p:sldId id="338" r:id="rId10"/>
    <p:sldId id="339" r:id="rId11"/>
    <p:sldId id="331" r:id="rId12"/>
    <p:sldId id="333" r:id="rId13"/>
    <p:sldId id="334" r:id="rId14"/>
    <p:sldId id="335" r:id="rId15"/>
    <p:sldId id="332" r:id="rId16"/>
    <p:sldId id="317" r:id="rId17"/>
    <p:sldId id="309" r:id="rId1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93" autoAdjust="0"/>
  </p:normalViewPr>
  <p:slideViewPr>
    <p:cSldViewPr>
      <p:cViewPr varScale="1">
        <p:scale>
          <a:sx n="174" d="100"/>
          <a:sy n="174" d="100"/>
        </p:scale>
        <p:origin x="-920"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59" tIns="46230" rIns="92459" bIns="46230" rtlCol="0"/>
          <a:lstStyle>
            <a:lvl1pPr algn="l">
              <a:defRPr sz="1300"/>
            </a:lvl1pPr>
          </a:lstStyle>
          <a:p>
            <a:endParaRPr lang="en-US"/>
          </a:p>
        </p:txBody>
      </p:sp>
      <p:sp>
        <p:nvSpPr>
          <p:cNvPr id="3" name="Date Placeholder 2"/>
          <p:cNvSpPr>
            <a:spLocks noGrp="1"/>
          </p:cNvSpPr>
          <p:nvPr>
            <p:ph type="dt" sz="quarter" idx="1"/>
          </p:nvPr>
        </p:nvSpPr>
        <p:spPr>
          <a:xfrm>
            <a:off x="3936770" y="0"/>
            <a:ext cx="3011699" cy="461804"/>
          </a:xfrm>
          <a:prstGeom prst="rect">
            <a:avLst/>
          </a:prstGeom>
        </p:spPr>
        <p:txBody>
          <a:bodyPr vert="horz" lIns="92459" tIns="46230" rIns="92459" bIns="46230" rtlCol="0"/>
          <a:lstStyle>
            <a:lvl1pPr algn="r">
              <a:defRPr sz="1300"/>
            </a:lvl1pPr>
          </a:lstStyle>
          <a:p>
            <a:fld id="{CF140889-3FE1-4E14-A5C4-E359C7AD617C}" type="datetimeFigureOut">
              <a:rPr lang="en-US" smtClean="0"/>
              <a:t>11/10/16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59" tIns="46230" rIns="92459" bIns="46230" rtlCol="0" anchor="b"/>
          <a:lstStyle>
            <a:lvl1pPr algn="l">
              <a:defRPr sz="1300"/>
            </a:lvl1pPr>
          </a:lstStyle>
          <a:p>
            <a:endParaRPr lang="en-US"/>
          </a:p>
        </p:txBody>
      </p:sp>
      <p:sp>
        <p:nvSpPr>
          <p:cNvPr id="5" name="Slide Number Placeholder 4"/>
          <p:cNvSpPr>
            <a:spLocks noGrp="1"/>
          </p:cNvSpPr>
          <p:nvPr>
            <p:ph type="sldNum" sz="quarter" idx="3"/>
          </p:nvPr>
        </p:nvSpPr>
        <p:spPr>
          <a:xfrm>
            <a:off x="3936770" y="8772668"/>
            <a:ext cx="3011699" cy="461804"/>
          </a:xfrm>
          <a:prstGeom prst="rect">
            <a:avLst/>
          </a:prstGeom>
        </p:spPr>
        <p:txBody>
          <a:bodyPr vert="horz" lIns="92459" tIns="46230" rIns="92459" bIns="46230" rtlCol="0" anchor="b"/>
          <a:lstStyle>
            <a:lvl1pPr algn="r">
              <a:defRPr sz="1300"/>
            </a:lvl1pPr>
          </a:lstStyle>
          <a:p>
            <a:fld id="{4B8693C8-7E48-416A-B2AC-C36EF550E5C9}" type="slidenum">
              <a:rPr lang="en-US" smtClean="0"/>
              <a:t>‹#›</a:t>
            </a:fld>
            <a:endParaRPr lang="en-US"/>
          </a:p>
        </p:txBody>
      </p:sp>
    </p:spTree>
    <p:extLst>
      <p:ext uri="{BB962C8B-B14F-4D97-AF65-F5344CB8AC3E}">
        <p14:creationId xmlns:p14="http://schemas.microsoft.com/office/powerpoint/2010/main" val="1838281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59" tIns="46230" rIns="92459" bIns="46230" rtlCol="0"/>
          <a:lstStyle>
            <a:lvl1pPr algn="l">
              <a:defRPr sz="1300"/>
            </a:lvl1pPr>
          </a:lstStyle>
          <a:p>
            <a:endParaRPr lang="en-US"/>
          </a:p>
        </p:txBody>
      </p:sp>
      <p:sp>
        <p:nvSpPr>
          <p:cNvPr id="3" name="Date Placeholder 2"/>
          <p:cNvSpPr>
            <a:spLocks noGrp="1"/>
          </p:cNvSpPr>
          <p:nvPr>
            <p:ph type="dt" idx="1"/>
          </p:nvPr>
        </p:nvSpPr>
        <p:spPr>
          <a:xfrm>
            <a:off x="3936770" y="0"/>
            <a:ext cx="3011699" cy="461804"/>
          </a:xfrm>
          <a:prstGeom prst="rect">
            <a:avLst/>
          </a:prstGeom>
        </p:spPr>
        <p:txBody>
          <a:bodyPr vert="horz" lIns="92459" tIns="46230" rIns="92459" bIns="46230" rtlCol="0"/>
          <a:lstStyle>
            <a:lvl1pPr algn="r">
              <a:defRPr sz="1300"/>
            </a:lvl1pPr>
          </a:lstStyle>
          <a:p>
            <a:fld id="{49672B7D-D722-47EA-9CDB-638CCA72289E}" type="datetimeFigureOut">
              <a:rPr lang="en-US" smtClean="0"/>
              <a:t>11/10/16</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59" tIns="46230" rIns="92459" bIns="46230"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59" tIns="46230" rIns="92459" bIns="462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59" tIns="46230" rIns="92459" bIns="46230" rtlCol="0" anchor="b"/>
          <a:lstStyle>
            <a:lvl1pPr algn="l">
              <a:defRPr sz="1300"/>
            </a:lvl1pPr>
          </a:lstStyle>
          <a:p>
            <a:endParaRPr lang="en-US"/>
          </a:p>
        </p:txBody>
      </p:sp>
      <p:sp>
        <p:nvSpPr>
          <p:cNvPr id="7" name="Slide Number Placeholder 6"/>
          <p:cNvSpPr>
            <a:spLocks noGrp="1"/>
          </p:cNvSpPr>
          <p:nvPr>
            <p:ph type="sldNum" sz="quarter" idx="5"/>
          </p:nvPr>
        </p:nvSpPr>
        <p:spPr>
          <a:xfrm>
            <a:off x="3936770" y="8772668"/>
            <a:ext cx="3011699" cy="461804"/>
          </a:xfrm>
          <a:prstGeom prst="rect">
            <a:avLst/>
          </a:prstGeom>
        </p:spPr>
        <p:txBody>
          <a:bodyPr vert="horz" lIns="92459" tIns="46230" rIns="92459" bIns="46230" rtlCol="0" anchor="b"/>
          <a:lstStyle>
            <a:lvl1pPr algn="r">
              <a:defRPr sz="1300"/>
            </a:lvl1pPr>
          </a:lstStyle>
          <a:p>
            <a:fld id="{347359F4-A8ED-4D29-A431-8EE48F1289DC}" type="slidenum">
              <a:rPr lang="en-US" smtClean="0"/>
              <a:t>‹#›</a:t>
            </a:fld>
            <a:endParaRPr lang="en-US"/>
          </a:p>
        </p:txBody>
      </p:sp>
    </p:spTree>
    <p:extLst>
      <p:ext uri="{BB962C8B-B14F-4D97-AF65-F5344CB8AC3E}">
        <p14:creationId xmlns:p14="http://schemas.microsoft.com/office/powerpoint/2010/main" val="370065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47359F4-A8ED-4D29-A431-8EE48F1289DC}" type="slidenum">
              <a:rPr lang="en-US" smtClean="0"/>
              <a:t>1</a:t>
            </a:fld>
            <a:endParaRPr lang="en-US"/>
          </a:p>
        </p:txBody>
      </p:sp>
    </p:spTree>
    <p:extLst>
      <p:ext uri="{BB962C8B-B14F-4D97-AF65-F5344CB8AC3E}">
        <p14:creationId xmlns:p14="http://schemas.microsoft.com/office/powerpoint/2010/main" val="151497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larger scale disasters hit our</a:t>
            </a:r>
            <a:r>
              <a:rPr lang="en-US" baseline="0" dirty="0" smtClean="0"/>
              <a:t> communities, school is likely to be closed and whole families are likely to be displaced and in need of food.   In these situations, there are several tools to help pay for the cost of adult and volunteer meals.  These include the use of USDA Foods, and FEMA reimbursement for meals and costs associated with meals.  In addition, you can receive reimbursement for meals served to children ages 0-18 by operating the summer meals program, as we just discussed.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47359F4-A8ED-4D29-A431-8EE48F1289DC}" type="slidenum">
              <a:rPr lang="en-US" smtClean="0"/>
              <a:t>11</a:t>
            </a:fld>
            <a:endParaRPr lang="en-US"/>
          </a:p>
        </p:txBody>
      </p:sp>
    </p:spTree>
    <p:extLst>
      <p:ext uri="{BB962C8B-B14F-4D97-AF65-F5344CB8AC3E}">
        <p14:creationId xmlns:p14="http://schemas.microsoft.com/office/powerpoint/2010/main" val="261771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12</a:t>
            </a:fld>
            <a:endParaRPr lang="en-US"/>
          </a:p>
        </p:txBody>
      </p:sp>
    </p:spTree>
    <p:extLst>
      <p:ext uri="{BB962C8B-B14F-4D97-AF65-F5344CB8AC3E}">
        <p14:creationId xmlns:p14="http://schemas.microsoft.com/office/powerpoint/2010/main" val="101850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13</a:t>
            </a:fld>
            <a:endParaRPr lang="en-US"/>
          </a:p>
        </p:txBody>
      </p:sp>
    </p:spTree>
    <p:extLst>
      <p:ext uri="{BB962C8B-B14F-4D97-AF65-F5344CB8AC3E}">
        <p14:creationId xmlns:p14="http://schemas.microsoft.com/office/powerpoint/2010/main" val="101850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also document any volunteer hours worked – FEMA will count those towards</a:t>
            </a:r>
            <a:r>
              <a:rPr lang="en-US" baseline="0" dirty="0" smtClean="0"/>
              <a:t> the 25 % local contribution. </a:t>
            </a:r>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14</a:t>
            </a:fld>
            <a:endParaRPr lang="en-US"/>
          </a:p>
        </p:txBody>
      </p:sp>
    </p:spTree>
    <p:extLst>
      <p:ext uri="{BB962C8B-B14F-4D97-AF65-F5344CB8AC3E}">
        <p14:creationId xmlns:p14="http://schemas.microsoft.com/office/powerpoint/2010/main" val="1018507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So What starts the process?</a:t>
            </a:r>
          </a:p>
          <a:p>
            <a:endParaRPr lang="en-US" sz="1300" dirty="0"/>
          </a:p>
          <a:p>
            <a:pPr defTabSz="914553">
              <a:defRPr/>
            </a:pPr>
            <a:r>
              <a:rPr lang="en-US" sz="1300" dirty="0"/>
              <a:t>In wide spread disaster, FEMA will be the first responders and provide Ready to eat meals and other basic needs to survivors until congregate feeding sites or mobile kitchens can be stood up. </a:t>
            </a:r>
          </a:p>
          <a:p>
            <a:pPr defTabSz="914553">
              <a:defRPr/>
            </a:pPr>
            <a:endParaRPr lang="en-US" sz="1300" dirty="0"/>
          </a:p>
          <a:p>
            <a:r>
              <a:rPr lang="en-US" sz="1300" dirty="0"/>
              <a:t>Once arrangements are made for congregate feeding operations, a disaster feeding organization, like the Salvation Army, or the Red Cross, will request USDA Foods assistance from their State Distributing  Agency or Indian Tribal Organization.</a:t>
            </a:r>
          </a:p>
        </p:txBody>
      </p:sp>
      <p:sp>
        <p:nvSpPr>
          <p:cNvPr id="4" name="Slide Number Placeholder 3"/>
          <p:cNvSpPr>
            <a:spLocks noGrp="1"/>
          </p:cNvSpPr>
          <p:nvPr>
            <p:ph type="sldNum" sz="quarter" idx="10"/>
          </p:nvPr>
        </p:nvSpPr>
        <p:spPr/>
        <p:txBody>
          <a:bodyPr/>
          <a:lstStyle/>
          <a:p>
            <a:fld id="{E9FE2CB7-6FF3-4439-B216-3BAB41394EDC}" type="slidenum">
              <a:rPr lang="en-US" smtClean="0"/>
              <a:pPr/>
              <a:t>15</a:t>
            </a:fld>
            <a:endParaRPr lang="en-US" dirty="0"/>
          </a:p>
        </p:txBody>
      </p:sp>
    </p:spTree>
    <p:extLst>
      <p:ext uri="{BB962C8B-B14F-4D97-AF65-F5344CB8AC3E}">
        <p14:creationId xmlns:p14="http://schemas.microsoft.com/office/powerpoint/2010/main" val="167013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16</a:t>
            </a:fld>
            <a:endParaRPr lang="en-US"/>
          </a:p>
        </p:txBody>
      </p:sp>
    </p:spTree>
    <p:extLst>
      <p:ext uri="{BB962C8B-B14F-4D97-AF65-F5344CB8AC3E}">
        <p14:creationId xmlns:p14="http://schemas.microsoft.com/office/powerpoint/2010/main" val="205419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17</a:t>
            </a:fld>
            <a:endParaRPr lang="en-US"/>
          </a:p>
        </p:txBody>
      </p:sp>
    </p:spTree>
    <p:extLst>
      <p:ext uri="{BB962C8B-B14F-4D97-AF65-F5344CB8AC3E}">
        <p14:creationId xmlns:p14="http://schemas.microsoft.com/office/powerpoint/2010/main" val="302982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47359F4-A8ED-4D29-A431-8EE48F1289DC}" type="slidenum">
              <a:rPr lang="en-US" smtClean="0"/>
              <a:t>3</a:t>
            </a:fld>
            <a:endParaRPr lang="en-US"/>
          </a:p>
        </p:txBody>
      </p:sp>
    </p:spTree>
    <p:extLst>
      <p:ext uri="{BB962C8B-B14F-4D97-AF65-F5344CB8AC3E}">
        <p14:creationId xmlns:p14="http://schemas.microsoft.com/office/powerpoint/2010/main" val="271253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7359F4-A8ED-4D29-A431-8EE48F1289DC}" type="slidenum">
              <a:rPr lang="en-US" smtClean="0"/>
              <a:t>4</a:t>
            </a:fld>
            <a:endParaRPr lang="en-US"/>
          </a:p>
        </p:txBody>
      </p:sp>
    </p:spTree>
    <p:extLst>
      <p:ext uri="{BB962C8B-B14F-4D97-AF65-F5344CB8AC3E}">
        <p14:creationId xmlns:p14="http://schemas.microsoft.com/office/powerpoint/2010/main" val="48651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even if a family has a place to stay - such as with a neighbor or relative – they would still count as homeless for the purpose of providing free meals through the school meals program. </a:t>
            </a:r>
          </a:p>
          <a:p>
            <a:endParaRPr lang="en-US" baseline="0" dirty="0" smtClean="0"/>
          </a:p>
          <a:p>
            <a:r>
              <a:rPr lang="en-US" baseline="0" dirty="0" smtClean="0"/>
              <a:t>No matter how wide spread the disaster is, if school is still open, you can and should continue to feed students through your usual school meals programs. </a:t>
            </a:r>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5</a:t>
            </a:fld>
            <a:endParaRPr lang="en-US"/>
          </a:p>
        </p:txBody>
      </p:sp>
    </p:spTree>
    <p:extLst>
      <p:ext uri="{BB962C8B-B14F-4D97-AF65-F5344CB8AC3E}">
        <p14:creationId xmlns:p14="http://schemas.microsoft.com/office/powerpoint/2010/main" val="101850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handouts of Vermont</a:t>
            </a:r>
            <a:r>
              <a:rPr lang="en-US" baseline="0" dirty="0" smtClean="0"/>
              <a:t> homeless liaisons. </a:t>
            </a:r>
          </a:p>
          <a:p>
            <a:endParaRPr lang="en-US" baseline="0" dirty="0" smtClean="0"/>
          </a:p>
          <a:p>
            <a:r>
              <a:rPr lang="en-US" baseline="0" dirty="0" smtClean="0"/>
              <a:t>If a family self-identifies as homeless (on an application), then they are categorically eligible.</a:t>
            </a:r>
          </a:p>
          <a:p>
            <a:endParaRPr lang="en-US" baseline="0" dirty="0" smtClean="0"/>
          </a:p>
          <a:p>
            <a:r>
              <a:rPr lang="en-US" baseline="0" dirty="0" smtClean="0"/>
              <a:t>Family can choose to decline assistance – that’s ok. </a:t>
            </a:r>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6</a:t>
            </a:fld>
            <a:endParaRPr lang="en-US"/>
          </a:p>
        </p:txBody>
      </p:sp>
    </p:spTree>
    <p:extLst>
      <p:ext uri="{BB962C8B-B14F-4D97-AF65-F5344CB8AC3E}">
        <p14:creationId xmlns:p14="http://schemas.microsoft.com/office/powerpoint/2010/main" val="1018507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School is closed, we can’t continue</a:t>
            </a:r>
            <a:r>
              <a:rPr lang="en-US" baseline="0" dirty="0" smtClean="0"/>
              <a:t> to operate the school meals programs – but we still have some other options for feeding students and their families.  For any short term or long term unplanned closure where school food service program staff and students can still get to the school building, or can get to an alternate site, you can consider operating the Summer Food Service Program or the Seamless Summer Option.  This could be for a one-day snow day, where roads clear up enough by lunch time to prepare and provide a meal, or for a days long teacher or transportation strike.  </a:t>
            </a:r>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7</a:t>
            </a:fld>
            <a:endParaRPr lang="en-US"/>
          </a:p>
        </p:txBody>
      </p:sp>
    </p:spTree>
    <p:extLst>
      <p:ext uri="{BB962C8B-B14F-4D97-AF65-F5344CB8AC3E}">
        <p14:creationId xmlns:p14="http://schemas.microsoft.com/office/powerpoint/2010/main" val="158634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8</a:t>
            </a:fld>
            <a:endParaRPr lang="en-US"/>
          </a:p>
        </p:txBody>
      </p:sp>
    </p:spTree>
    <p:extLst>
      <p:ext uri="{BB962C8B-B14F-4D97-AF65-F5344CB8AC3E}">
        <p14:creationId xmlns:p14="http://schemas.microsoft.com/office/powerpoint/2010/main" val="413307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9</a:t>
            </a:fld>
            <a:endParaRPr lang="en-US"/>
          </a:p>
        </p:txBody>
      </p:sp>
    </p:spTree>
    <p:extLst>
      <p:ext uri="{BB962C8B-B14F-4D97-AF65-F5344CB8AC3E}">
        <p14:creationId xmlns:p14="http://schemas.microsoft.com/office/powerpoint/2010/main" val="20593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47359F4-A8ED-4D29-A431-8EE48F1289DC}" type="slidenum">
              <a:rPr lang="en-US" smtClean="0"/>
              <a:t>10</a:t>
            </a:fld>
            <a:endParaRPr lang="en-US"/>
          </a:p>
        </p:txBody>
      </p:sp>
    </p:spTree>
    <p:extLst>
      <p:ext uri="{BB962C8B-B14F-4D97-AF65-F5344CB8AC3E}">
        <p14:creationId xmlns:p14="http://schemas.microsoft.com/office/powerpoint/2010/main" val="378983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C606CF-60E3-463E-B9B7-BE88B512D2C6}"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34734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606CF-60E3-463E-B9B7-BE88B512D2C6}"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213306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606CF-60E3-463E-B9B7-BE88B512D2C6}"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247304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606CF-60E3-463E-B9B7-BE88B512D2C6}"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354185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C606CF-60E3-463E-B9B7-BE88B512D2C6}"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252780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C606CF-60E3-463E-B9B7-BE88B512D2C6}"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91920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C606CF-60E3-463E-B9B7-BE88B512D2C6}" type="datetimeFigureOut">
              <a:rPr lang="en-US" smtClean="0"/>
              <a:t>11/10/16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153160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C606CF-60E3-463E-B9B7-BE88B512D2C6}" type="datetimeFigureOut">
              <a:rPr lang="en-US" smtClean="0"/>
              <a:t>11/10/16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27830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C606CF-60E3-463E-B9B7-BE88B512D2C6}" type="datetimeFigureOut">
              <a:rPr lang="en-US" smtClean="0"/>
              <a:t>11/10/16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208197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C606CF-60E3-463E-B9B7-BE88B512D2C6}"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4282430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C606CF-60E3-463E-B9B7-BE88B512D2C6}"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C5CE9-936E-4FE7-8D0A-6F511C23C148}" type="slidenum">
              <a:rPr lang="en-US" smtClean="0"/>
              <a:t>‹#›</a:t>
            </a:fld>
            <a:endParaRPr lang="en-US"/>
          </a:p>
        </p:txBody>
      </p:sp>
    </p:spTree>
    <p:extLst>
      <p:ext uri="{BB962C8B-B14F-4D97-AF65-F5344CB8AC3E}">
        <p14:creationId xmlns:p14="http://schemas.microsoft.com/office/powerpoint/2010/main" val="111447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606CF-60E3-463E-B9B7-BE88B512D2C6}" type="datetimeFigureOut">
              <a:rPr lang="en-US" smtClean="0"/>
              <a:t>11/10/16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C5CE9-936E-4FE7-8D0A-6F511C23C148}" type="slidenum">
              <a:rPr lang="en-US" smtClean="0"/>
              <a:t>‹#›</a:t>
            </a:fld>
            <a:endParaRPr lang="en-US"/>
          </a:p>
        </p:txBody>
      </p:sp>
    </p:spTree>
    <p:extLst>
      <p:ext uri="{BB962C8B-B14F-4D97-AF65-F5344CB8AC3E}">
        <p14:creationId xmlns:p14="http://schemas.microsoft.com/office/powerpoint/2010/main" val="387375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education.vermont.gov/student-support/nutrition/summer-food-service" TargetMode="External"/><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Mary.Krueger@Vermont.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education.vermont.gov/sites/aoe/files/documents/edu-federal-programs-homeless-liaison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Jamie.curley@Vermont.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914400"/>
            <a:ext cx="8001000" cy="990600"/>
          </a:xfrm>
        </p:spPr>
        <p:txBody>
          <a:bodyPr>
            <a:noAutofit/>
          </a:bodyPr>
          <a:lstStyle/>
          <a:p>
            <a:r>
              <a:rPr lang="en-US" sz="3200" dirty="0" smtClean="0">
                <a:latin typeface="Franklin Gothic Demi" panose="020B0703020102020204" pitchFamily="34" charset="0"/>
              </a:rPr>
              <a:t>Emergency Planning </a:t>
            </a:r>
            <a:r>
              <a:rPr lang="en-US" sz="3200" dirty="0">
                <a:latin typeface="Franklin Gothic Demi" panose="020B0703020102020204" pitchFamily="34" charset="0"/>
              </a:rPr>
              <a:t>&amp; Foodservice: </a:t>
            </a:r>
            <a:r>
              <a:rPr lang="en-US" sz="3200" dirty="0" smtClean="0">
                <a:latin typeface="Franklin Gothic Demi" panose="020B0703020102020204" pitchFamily="34" charset="0"/>
              </a:rPr>
              <a:t/>
            </a:r>
            <a:br>
              <a:rPr lang="en-US" sz="3200" dirty="0" smtClean="0">
                <a:latin typeface="Franklin Gothic Demi" panose="020B0703020102020204" pitchFamily="34" charset="0"/>
              </a:rPr>
            </a:br>
            <a:r>
              <a:rPr lang="en-US" sz="3200" dirty="0" smtClean="0">
                <a:latin typeface="Franklin Gothic Demi" panose="020B0703020102020204" pitchFamily="34" charset="0"/>
              </a:rPr>
              <a:t>How School </a:t>
            </a:r>
            <a:r>
              <a:rPr lang="en-US" sz="3200" dirty="0">
                <a:latin typeface="Franklin Gothic Demi" panose="020B0703020102020204" pitchFamily="34" charset="0"/>
              </a:rPr>
              <a:t>Meals Programs </a:t>
            </a:r>
            <a:r>
              <a:rPr lang="en-US" sz="3200" dirty="0" smtClean="0">
                <a:latin typeface="Franklin Gothic Demi" panose="020B0703020102020204" pitchFamily="34" charset="0"/>
              </a:rPr>
              <a:t>Can Help</a:t>
            </a:r>
            <a:r>
              <a:rPr lang="en-US" sz="3200" dirty="0">
                <a:latin typeface="Franklin Gothic Demi" panose="020B0703020102020204" pitchFamily="34" charset="0"/>
              </a:rPr>
              <a:t/>
            </a:r>
            <a:br>
              <a:rPr lang="en-US" sz="3200" dirty="0">
                <a:latin typeface="Franklin Gothic Demi" panose="020B0703020102020204" pitchFamily="34" charset="0"/>
              </a:rPr>
            </a:br>
            <a:endParaRPr lang="en-US" sz="3200" dirty="0">
              <a:latin typeface="Franklin Gothic Demi" panose="020B0703020102020204" pitchFamily="34" charset="0"/>
            </a:endParaRPr>
          </a:p>
        </p:txBody>
      </p:sp>
      <p:sp>
        <p:nvSpPr>
          <p:cNvPr id="7" name="TextBox 6"/>
          <p:cNvSpPr txBox="1"/>
          <p:nvPr/>
        </p:nvSpPr>
        <p:spPr>
          <a:xfrm>
            <a:off x="5033479" y="4495800"/>
            <a:ext cx="2209800" cy="430887"/>
          </a:xfrm>
          <a:prstGeom prst="rect">
            <a:avLst/>
          </a:prstGeom>
          <a:noFill/>
        </p:spPr>
        <p:txBody>
          <a:bodyPr wrap="square" rtlCol="0">
            <a:spAutoFit/>
          </a:bodyPr>
          <a:lstStyle/>
          <a:p>
            <a:r>
              <a:rPr lang="en-US" sz="1100" dirty="0" smtClean="0">
                <a:latin typeface="Franklin Gothic Medium" panose="020B0603020102020204" pitchFamily="34" charset="0"/>
              </a:rPr>
              <a:t>Salad Bar at Essex Town Schools </a:t>
            </a:r>
          </a:p>
          <a:p>
            <a:r>
              <a:rPr lang="en-US" sz="1100" dirty="0" smtClean="0">
                <a:latin typeface="Franklin Gothic Medium" panose="020B0603020102020204" pitchFamily="34" charset="0"/>
              </a:rPr>
              <a:t>Essex, VT</a:t>
            </a:r>
            <a:endParaRPr lang="en-US" sz="1100" dirty="0">
              <a:latin typeface="Franklin Gothic Medium" panose="020B0603020102020204" pitchFamily="34" charset="0"/>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rcRect b="26970"/>
          <a:stretch/>
        </p:blipFill>
        <p:spPr>
          <a:xfrm>
            <a:off x="1911330" y="1905000"/>
            <a:ext cx="5321339" cy="2590800"/>
          </a:xfrm>
          <a:prstGeom prst="rect">
            <a:avLst/>
          </a:prstGeom>
        </p:spPr>
      </p:pic>
      <p:pic>
        <p:nvPicPr>
          <p:cNvPr id="5" name="Picture 4" descr="MH&amp;A LOGO Web 11.36.48 A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0" y="5943600"/>
            <a:ext cx="2743200" cy="462230"/>
          </a:xfrm>
          <a:prstGeom prst="rect">
            <a:avLst/>
          </a:prstGeom>
        </p:spPr>
      </p:pic>
      <p:pic>
        <p:nvPicPr>
          <p:cNvPr id="8" name="Picture 7" descr="AOE-DPS Logo (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5562600"/>
            <a:ext cx="1808143" cy="990600"/>
          </a:xfrm>
          <a:prstGeom prst="rect">
            <a:avLst/>
          </a:prstGeom>
        </p:spPr>
      </p:pic>
      <p:sp>
        <p:nvSpPr>
          <p:cNvPr id="9" name="TextBox 8"/>
          <p:cNvSpPr txBox="1"/>
          <p:nvPr/>
        </p:nvSpPr>
        <p:spPr>
          <a:xfrm>
            <a:off x="3048000" y="6019800"/>
            <a:ext cx="3537747" cy="584776"/>
          </a:xfrm>
          <a:prstGeom prst="rect">
            <a:avLst/>
          </a:prstGeom>
        </p:spPr>
        <p:txBody>
          <a:bodyPr vert="horz" lIns="91440" tIns="45720" rIns="91440" bIns="45720" rtlCol="0" anchor="ctr">
            <a:noAutofit/>
          </a:bodyPr>
          <a:lstStyle>
            <a:lvl1pPr algn="ctr">
              <a:spcBef>
                <a:spcPct val="0"/>
              </a:spcBef>
              <a:buNone/>
              <a:defRPr sz="3200">
                <a:latin typeface="Franklin Gothic Demi" panose="020B0703020102020204" pitchFamily="34" charset="0"/>
                <a:ea typeface="+mj-ea"/>
                <a:cs typeface="+mj-cs"/>
              </a:defRPr>
            </a:lvl1pPr>
          </a:lstStyle>
          <a:p>
            <a:r>
              <a:rPr lang="en-US" sz="1050" i="1" dirty="0"/>
              <a:t>In partnership with </a:t>
            </a:r>
          </a:p>
        </p:txBody>
      </p:sp>
    </p:spTree>
    <p:extLst>
      <p:ext uri="{BB962C8B-B14F-4D97-AF65-F5344CB8AC3E}">
        <p14:creationId xmlns:p14="http://schemas.microsoft.com/office/powerpoint/2010/main" val="34284609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latin typeface="Franklin Gothic Medium" panose="020B0603020102020204" pitchFamily="34" charset="0"/>
              </a:rPr>
              <a:t>Summer Meals Regulations </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990600"/>
            <a:ext cx="8229600" cy="5457825"/>
          </a:xfrm>
        </p:spPr>
        <p:txBody>
          <a:bodyPr>
            <a:noAutofit/>
          </a:bodyPr>
          <a:lstStyle/>
          <a:p>
            <a:pPr marL="0" indent="0" fontAlgn="base">
              <a:spcBef>
                <a:spcPct val="0"/>
              </a:spcBef>
              <a:spcAft>
                <a:spcPct val="0"/>
              </a:spcAft>
              <a:buNone/>
            </a:pPr>
            <a:r>
              <a:rPr lang="en-US" sz="2000" dirty="0">
                <a:latin typeface="Arial"/>
                <a:cs typeface="Arial"/>
              </a:rPr>
              <a:t>Summer Meals Program regulations still apply when used for emergency feeding: </a:t>
            </a:r>
            <a:endParaRPr lang="en-US" sz="2000" dirty="0">
              <a:latin typeface="Arial"/>
              <a:cs typeface="Arial"/>
            </a:endParaRPr>
          </a:p>
          <a:p>
            <a:pPr lvl="1" fontAlgn="base">
              <a:spcBef>
                <a:spcPct val="0"/>
              </a:spcBef>
              <a:spcAft>
                <a:spcPct val="0"/>
              </a:spcAft>
              <a:buFont typeface="Arial"/>
              <a:buChar char="•"/>
            </a:pPr>
            <a:r>
              <a:rPr lang="en-US" sz="1800" dirty="0">
                <a:latin typeface="Arial"/>
                <a:cs typeface="Arial"/>
              </a:rPr>
              <a:t>Sponsor must be </a:t>
            </a:r>
            <a:r>
              <a:rPr lang="en-US" sz="1800" dirty="0">
                <a:latin typeface="Arial"/>
                <a:cs typeface="Arial"/>
              </a:rPr>
              <a:t>nonprofit</a:t>
            </a:r>
          </a:p>
          <a:p>
            <a:pPr lvl="1" fontAlgn="base">
              <a:spcBef>
                <a:spcPct val="0"/>
              </a:spcBef>
              <a:spcAft>
                <a:spcPct val="0"/>
              </a:spcAft>
              <a:buFont typeface="Arial"/>
              <a:buChar char="•"/>
            </a:pPr>
            <a:r>
              <a:rPr lang="en-US" sz="1800" dirty="0">
                <a:latin typeface="Arial"/>
                <a:cs typeface="Arial"/>
              </a:rPr>
              <a:t>Only one reimbursement rate </a:t>
            </a:r>
          </a:p>
          <a:p>
            <a:pPr lvl="1" fontAlgn="base">
              <a:spcBef>
                <a:spcPct val="0"/>
              </a:spcBef>
              <a:spcAft>
                <a:spcPct val="0"/>
              </a:spcAft>
              <a:buFont typeface="Arial"/>
              <a:buChar char="•"/>
            </a:pPr>
            <a:r>
              <a:rPr lang="en-US" sz="1800" dirty="0">
                <a:latin typeface="Arial"/>
                <a:cs typeface="Arial"/>
              </a:rPr>
              <a:t>Health </a:t>
            </a:r>
            <a:r>
              <a:rPr lang="en-US" sz="1800" dirty="0">
                <a:latin typeface="Arial"/>
                <a:cs typeface="Arial"/>
              </a:rPr>
              <a:t>and safety rules must be followed</a:t>
            </a:r>
          </a:p>
          <a:p>
            <a:pPr lvl="1" fontAlgn="base">
              <a:spcBef>
                <a:spcPct val="0"/>
              </a:spcBef>
              <a:spcAft>
                <a:spcPct val="0"/>
              </a:spcAft>
              <a:buFont typeface="Arial"/>
              <a:buChar char="•"/>
            </a:pPr>
            <a:r>
              <a:rPr lang="en-US" sz="1800" dirty="0" smtClean="0">
                <a:latin typeface="Arial"/>
                <a:cs typeface="Arial"/>
              </a:rPr>
              <a:t>Meals must be eaten on site</a:t>
            </a:r>
          </a:p>
          <a:p>
            <a:pPr lvl="1" fontAlgn="base">
              <a:spcBef>
                <a:spcPct val="0"/>
              </a:spcBef>
              <a:spcAft>
                <a:spcPct val="0"/>
              </a:spcAft>
              <a:buFont typeface="Arial"/>
              <a:buChar char="•"/>
            </a:pPr>
            <a:r>
              <a:rPr lang="en-US" sz="1800" dirty="0" smtClean="0">
                <a:latin typeface="Arial"/>
                <a:cs typeface="Arial"/>
              </a:rPr>
              <a:t>Meals to children ages 0-18 are reimbursable</a:t>
            </a:r>
          </a:p>
          <a:p>
            <a:pPr lvl="1" fontAlgn="base">
              <a:spcBef>
                <a:spcPct val="0"/>
              </a:spcBef>
              <a:spcAft>
                <a:spcPct val="0"/>
              </a:spcAft>
              <a:buFont typeface="Arial"/>
              <a:buChar char="•"/>
            </a:pPr>
            <a:r>
              <a:rPr lang="en-US" sz="1800" dirty="0" smtClean="0">
                <a:latin typeface="Arial"/>
                <a:cs typeface="Arial"/>
              </a:rPr>
              <a:t>Meal pattern still applies </a:t>
            </a:r>
          </a:p>
          <a:p>
            <a:pPr lvl="2" fontAlgn="base">
              <a:spcBef>
                <a:spcPct val="0"/>
              </a:spcBef>
              <a:spcAft>
                <a:spcPct val="0"/>
              </a:spcAft>
              <a:buFont typeface="Arial"/>
              <a:buChar char="•"/>
            </a:pPr>
            <a:r>
              <a:rPr lang="en-US" sz="1400" dirty="0" smtClean="0">
                <a:latin typeface="Arial"/>
                <a:cs typeface="Arial"/>
              </a:rPr>
              <a:t>More flexible than school year</a:t>
            </a:r>
          </a:p>
          <a:p>
            <a:pPr lvl="1" fontAlgn="base">
              <a:spcBef>
                <a:spcPct val="0"/>
              </a:spcBef>
              <a:spcAft>
                <a:spcPct val="0"/>
              </a:spcAft>
              <a:buFont typeface="Arial"/>
              <a:buChar char="•"/>
            </a:pPr>
            <a:r>
              <a:rPr lang="en-US" sz="1800" dirty="0" smtClean="0">
                <a:latin typeface="Arial"/>
                <a:cs typeface="Arial"/>
              </a:rPr>
              <a:t>Record </a:t>
            </a:r>
            <a:r>
              <a:rPr lang="en-US" sz="1800" dirty="0">
                <a:latin typeface="Arial"/>
                <a:cs typeface="Arial"/>
              </a:rPr>
              <a:t>keeping requirements</a:t>
            </a:r>
          </a:p>
          <a:p>
            <a:pPr lvl="1" fontAlgn="base">
              <a:spcBef>
                <a:spcPct val="0"/>
              </a:spcBef>
              <a:spcAft>
                <a:spcPct val="0"/>
              </a:spcAft>
              <a:buFont typeface="Arial"/>
              <a:buChar char="•"/>
            </a:pPr>
            <a:r>
              <a:rPr lang="en-US" sz="1800" dirty="0">
                <a:latin typeface="Arial"/>
                <a:cs typeface="Arial"/>
                <a:hlinkClick r:id="rId3"/>
              </a:rPr>
              <a:t>http</a:t>
            </a:r>
            <a:r>
              <a:rPr lang="en-US" sz="1800" dirty="0">
                <a:latin typeface="Arial"/>
                <a:cs typeface="Arial"/>
                <a:hlinkClick r:id="rId3"/>
              </a:rPr>
              <a:t>://</a:t>
            </a:r>
            <a:r>
              <a:rPr lang="en-US" sz="1800" dirty="0">
                <a:latin typeface="Arial"/>
                <a:cs typeface="Arial"/>
                <a:hlinkClick r:id="rId3"/>
              </a:rPr>
              <a:t>education.vermont.gov/student-support/nutrition/summer-food-service</a:t>
            </a:r>
            <a:endParaRPr lang="en-US" sz="1800" dirty="0">
              <a:latin typeface="Arial"/>
              <a:cs typeface="Arial"/>
            </a:endParaRPr>
          </a:p>
          <a:p>
            <a:endParaRPr lang="en-US" sz="800" dirty="0">
              <a:latin typeface="Palatino Linotype" panose="02040502050505030304" pitchFamily="18" charset="0"/>
            </a:endParaRPr>
          </a:p>
          <a:p>
            <a:pPr marL="0" indent="0" fontAlgn="base">
              <a:spcBef>
                <a:spcPct val="0"/>
              </a:spcBef>
              <a:spcAft>
                <a:spcPct val="0"/>
              </a:spcAft>
              <a:buNone/>
            </a:pPr>
            <a:r>
              <a:rPr lang="en-US" sz="2000" dirty="0">
                <a:latin typeface="Arial"/>
                <a:cs typeface="Arial"/>
              </a:rPr>
              <a:t>You can transfer food and supplies from your school meals program to the summer feeding program </a:t>
            </a:r>
          </a:p>
          <a:p>
            <a:pPr lvl="1" fontAlgn="base">
              <a:spcBef>
                <a:spcPct val="0"/>
              </a:spcBef>
              <a:spcAft>
                <a:spcPct val="0"/>
              </a:spcAft>
              <a:buFont typeface="Arial"/>
              <a:buChar char="•"/>
            </a:pPr>
            <a:r>
              <a:rPr lang="en-US" sz="1800" dirty="0">
                <a:latin typeface="Arial"/>
                <a:cs typeface="Arial"/>
              </a:rPr>
              <a:t>Document the value of items transferred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371600"/>
            <a:ext cx="2743200" cy="2057400"/>
          </a:xfrm>
          <a:prstGeom prst="rect">
            <a:avLst/>
          </a:prstGeom>
        </p:spPr>
      </p:pic>
      <p:sp>
        <p:nvSpPr>
          <p:cNvPr id="6" name="TextBox 5"/>
          <p:cNvSpPr txBox="1"/>
          <p:nvPr/>
        </p:nvSpPr>
        <p:spPr>
          <a:xfrm>
            <a:off x="6172200" y="3379113"/>
            <a:ext cx="2667000" cy="430887"/>
          </a:xfrm>
          <a:prstGeom prst="rect">
            <a:avLst/>
          </a:prstGeom>
          <a:noFill/>
        </p:spPr>
        <p:txBody>
          <a:bodyPr wrap="square" rtlCol="0">
            <a:spAutoFit/>
          </a:bodyPr>
          <a:lstStyle/>
          <a:p>
            <a:r>
              <a:rPr lang="en-US" sz="1100" dirty="0" smtClean="0">
                <a:latin typeface="Franklin Gothic Medium" panose="020B0603020102020204" pitchFamily="34" charset="0"/>
              </a:rPr>
              <a:t>Veggie Cups at </a:t>
            </a:r>
            <a:r>
              <a:rPr lang="en-US" sz="1100" dirty="0" err="1" smtClean="0">
                <a:latin typeface="Franklin Gothic Medium" panose="020B0603020102020204" pitchFamily="34" charset="0"/>
              </a:rPr>
              <a:t>Malletts</a:t>
            </a:r>
            <a:r>
              <a:rPr lang="en-US" sz="1100" dirty="0" smtClean="0">
                <a:latin typeface="Franklin Gothic Medium" panose="020B0603020102020204" pitchFamily="34" charset="0"/>
              </a:rPr>
              <a:t> Bay School, Colchester</a:t>
            </a:r>
            <a:endParaRPr lang="en-US" sz="1100" dirty="0">
              <a:latin typeface="Franklin Gothic Medium" panose="020B0603020102020204" pitchFamily="34" charset="0"/>
            </a:endParaRPr>
          </a:p>
        </p:txBody>
      </p:sp>
    </p:spTree>
    <p:extLst>
      <p:ext uri="{BB962C8B-B14F-4D97-AF65-F5344CB8AC3E}">
        <p14:creationId xmlns:p14="http://schemas.microsoft.com/office/powerpoint/2010/main" val="40312717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pPr marL="0" indent="0" algn="ctr">
              <a:buNone/>
            </a:pPr>
            <a:r>
              <a:rPr lang="en-US" sz="4000" dirty="0" smtClean="0">
                <a:latin typeface="Franklin Gothic Medium" panose="020B0603020102020204" pitchFamily="34" charset="0"/>
              </a:rPr>
              <a:t>Feeding The Community During a Disaster</a:t>
            </a:r>
          </a:p>
        </p:txBody>
      </p:sp>
      <p:pic>
        <p:nvPicPr>
          <p:cNvPr id="1026" name="Picture 2" descr="https://upload.wikimedia.org/wikipedia/commons/e/eb/Tropical_Storm_Irene_Flood-Buildings_at_Quechee_Vermont_2011-0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478" y="2209800"/>
            <a:ext cx="4519043" cy="3014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5244177"/>
            <a:ext cx="4114800" cy="430887"/>
          </a:xfrm>
          <a:prstGeom prst="rect">
            <a:avLst/>
          </a:prstGeom>
          <a:noFill/>
        </p:spPr>
        <p:txBody>
          <a:bodyPr wrap="square" rtlCol="0">
            <a:spAutoFit/>
          </a:bodyPr>
          <a:lstStyle/>
          <a:p>
            <a:r>
              <a:rPr lang="en-US" sz="1100" dirty="0">
                <a:latin typeface="Franklin Gothic Medium" panose="020B0603020102020204" pitchFamily="34" charset="0"/>
              </a:rPr>
              <a:t>Flood waters from Tropical Storm Irene on the </a:t>
            </a:r>
            <a:r>
              <a:rPr lang="en-US" sz="1100" dirty="0" err="1">
                <a:latin typeface="Franklin Gothic Medium" panose="020B0603020102020204" pitchFamily="34" charset="0"/>
              </a:rPr>
              <a:t>Ottauquechee</a:t>
            </a:r>
            <a:r>
              <a:rPr lang="en-US" sz="1100" dirty="0">
                <a:latin typeface="Franklin Gothic Medium" panose="020B0603020102020204" pitchFamily="34" charset="0"/>
              </a:rPr>
              <a:t> River in </a:t>
            </a:r>
            <a:r>
              <a:rPr lang="en-US" sz="1100" dirty="0" err="1">
                <a:latin typeface="Franklin Gothic Medium" panose="020B0603020102020204" pitchFamily="34" charset="0"/>
              </a:rPr>
              <a:t>Quechee</a:t>
            </a:r>
            <a:r>
              <a:rPr lang="en-US" sz="1100" dirty="0">
                <a:latin typeface="Franklin Gothic Medium" panose="020B0603020102020204" pitchFamily="34" charset="0"/>
              </a:rPr>
              <a:t>, </a:t>
            </a:r>
            <a:r>
              <a:rPr lang="en-US" sz="1100" dirty="0" smtClean="0">
                <a:latin typeface="Franklin Gothic Medium" panose="020B0603020102020204" pitchFamily="34" charset="0"/>
              </a:rPr>
              <a:t>Vermont. Photo</a:t>
            </a:r>
            <a:r>
              <a:rPr lang="en-US" sz="1100" dirty="0">
                <a:latin typeface="Franklin Gothic Medium" panose="020B0603020102020204" pitchFamily="34" charset="0"/>
              </a:rPr>
              <a:t>, Stephen Flanders</a:t>
            </a:r>
          </a:p>
        </p:txBody>
      </p:sp>
    </p:spTree>
    <p:extLst>
      <p:ext uri="{BB962C8B-B14F-4D97-AF65-F5344CB8AC3E}">
        <p14:creationId xmlns:p14="http://schemas.microsoft.com/office/powerpoint/2010/main" val="12591655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Franklin Gothic Medium" panose="020B0603020102020204" pitchFamily="34" charset="0"/>
              </a:rPr>
              <a:t>Using USDA Foods in Presidentially Declared Disasters or Situations of Distress</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447800"/>
            <a:ext cx="8229600" cy="5000625"/>
          </a:xfrm>
        </p:spPr>
        <p:txBody>
          <a:bodyPr>
            <a:noAutofit/>
          </a:bodyPr>
          <a:lstStyle/>
          <a:p>
            <a:pPr marL="0" indent="0" fontAlgn="base">
              <a:spcBef>
                <a:spcPct val="0"/>
              </a:spcBef>
              <a:spcAft>
                <a:spcPct val="0"/>
              </a:spcAft>
              <a:buNone/>
            </a:pPr>
            <a:r>
              <a:rPr lang="en-US" sz="2400" dirty="0">
                <a:latin typeface="Arial"/>
                <a:cs typeface="Arial"/>
              </a:rPr>
              <a:t>If you have permission from the State Agency (Child Nutrition Programs), you may use your USDA Foods to provide congregate feeding for children and adults. </a:t>
            </a:r>
          </a:p>
          <a:p>
            <a:pPr lvl="1" fontAlgn="base">
              <a:spcBef>
                <a:spcPct val="0"/>
              </a:spcBef>
              <a:spcAft>
                <a:spcPct val="0"/>
              </a:spcAft>
              <a:buFont typeface="Arial"/>
              <a:buChar char="•"/>
            </a:pPr>
            <a:r>
              <a:rPr lang="en-US" sz="2000" dirty="0">
                <a:latin typeface="Arial"/>
                <a:cs typeface="Arial"/>
              </a:rPr>
              <a:t>Notify VT Child Nutrition Programs (Rosie Krueger) as soon as you practically can with the following information:</a:t>
            </a:r>
          </a:p>
          <a:p>
            <a:pPr marL="1200150" lvl="3" indent="-342900" fontAlgn="base">
              <a:spcBef>
                <a:spcPct val="0"/>
              </a:spcBef>
              <a:spcAft>
                <a:spcPct val="0"/>
              </a:spcAft>
              <a:buFont typeface="Lucida Grande"/>
              <a:buChar char="-"/>
            </a:pPr>
            <a:r>
              <a:rPr lang="en-US" sz="1600" dirty="0">
                <a:latin typeface="Arial"/>
                <a:cs typeface="Arial"/>
              </a:rPr>
              <a:t>Projected timeframe for feeding</a:t>
            </a:r>
          </a:p>
          <a:p>
            <a:pPr marL="1200150" lvl="3" indent="-342900" fontAlgn="base">
              <a:spcBef>
                <a:spcPct val="0"/>
              </a:spcBef>
              <a:spcAft>
                <a:spcPct val="0"/>
              </a:spcAft>
              <a:buFont typeface="Lucida Grande"/>
              <a:buChar char="-"/>
            </a:pPr>
            <a:r>
              <a:rPr lang="en-US" sz="1600" dirty="0">
                <a:latin typeface="Arial"/>
                <a:cs typeface="Arial"/>
              </a:rPr>
              <a:t>Number of persons to be served</a:t>
            </a:r>
          </a:p>
          <a:p>
            <a:pPr marL="1200150" lvl="3" indent="-342900" fontAlgn="base">
              <a:spcBef>
                <a:spcPct val="0"/>
              </a:spcBef>
              <a:spcAft>
                <a:spcPct val="0"/>
              </a:spcAft>
              <a:buFont typeface="Lucida Grande"/>
              <a:buChar char="-"/>
            </a:pPr>
            <a:r>
              <a:rPr lang="en-US" sz="1600" dirty="0">
                <a:latin typeface="Arial"/>
                <a:cs typeface="Arial"/>
              </a:rPr>
              <a:t>Number &amp; location of feeding sites   </a:t>
            </a:r>
          </a:p>
          <a:p>
            <a:pPr marL="1200150" lvl="3" indent="-342900" fontAlgn="base">
              <a:spcBef>
                <a:spcPct val="0"/>
              </a:spcBef>
              <a:spcAft>
                <a:spcPct val="0"/>
              </a:spcAft>
              <a:buFont typeface="Lucida Grande"/>
              <a:buChar char="-"/>
            </a:pPr>
            <a:r>
              <a:rPr lang="en-US" sz="1600" dirty="0">
                <a:latin typeface="Arial"/>
                <a:cs typeface="Arial"/>
              </a:rPr>
              <a:t>Quantity and Type of USDA Foods on hand that will be used</a:t>
            </a:r>
          </a:p>
          <a:p>
            <a:pPr marL="1200150" lvl="3" indent="-342900" fontAlgn="base">
              <a:spcBef>
                <a:spcPct val="0"/>
              </a:spcBef>
              <a:spcAft>
                <a:spcPct val="0"/>
              </a:spcAft>
              <a:buFont typeface="Lucida Grande"/>
              <a:buChar char="-"/>
            </a:pPr>
            <a:r>
              <a:rPr lang="en-US" sz="1600" dirty="0">
                <a:latin typeface="Arial"/>
                <a:cs typeface="Arial"/>
              </a:rPr>
              <a:t>Additional USDA Foods that are requested</a:t>
            </a:r>
          </a:p>
          <a:p>
            <a:pPr lvl="1" fontAlgn="base">
              <a:spcBef>
                <a:spcPct val="0"/>
              </a:spcBef>
              <a:spcAft>
                <a:spcPct val="0"/>
              </a:spcAft>
              <a:buFont typeface="Arial"/>
              <a:buChar char="•"/>
            </a:pPr>
            <a:r>
              <a:rPr lang="en-US" sz="2000" dirty="0">
                <a:latin typeface="Arial"/>
                <a:cs typeface="Arial"/>
              </a:rPr>
              <a:t>Keep records of the type, quantity and value of USDA Foods used and number of people served. </a:t>
            </a:r>
          </a:p>
          <a:p>
            <a:pPr lvl="1" fontAlgn="base">
              <a:spcBef>
                <a:spcPct val="0"/>
              </a:spcBef>
              <a:spcAft>
                <a:spcPct val="0"/>
              </a:spcAft>
              <a:buFont typeface="Arial"/>
              <a:buChar char="•"/>
            </a:pPr>
            <a:r>
              <a:rPr lang="en-US" sz="2000" dirty="0">
                <a:latin typeface="Arial"/>
                <a:cs typeface="Arial"/>
              </a:rPr>
              <a:t>Rosie Krueger (</a:t>
            </a:r>
            <a:r>
              <a:rPr lang="en-US" sz="2000" dirty="0">
                <a:latin typeface="Arial"/>
                <a:cs typeface="Arial"/>
                <a:hlinkClick r:id="rId3"/>
              </a:rPr>
              <a:t>Mary.Krueger@Vermont.gov</a:t>
            </a:r>
            <a:r>
              <a:rPr lang="en-US" sz="2000" dirty="0">
                <a:latin typeface="Arial"/>
                <a:cs typeface="Arial"/>
              </a:rPr>
              <a:t>, 802-479-1246)</a:t>
            </a:r>
          </a:p>
          <a:p>
            <a:pPr marL="0" indent="0">
              <a:buNone/>
            </a:pPr>
            <a:endParaRPr lang="en-US" sz="2400" dirty="0" smtClean="0">
              <a:latin typeface="Palatino Linotype" panose="02040502050505030304" pitchFamily="18" charset="0"/>
            </a:endParaRPr>
          </a:p>
        </p:txBody>
      </p:sp>
    </p:spTree>
    <p:extLst>
      <p:ext uri="{BB962C8B-B14F-4D97-AF65-F5344CB8AC3E}">
        <p14:creationId xmlns:p14="http://schemas.microsoft.com/office/powerpoint/2010/main" val="36208337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latin typeface="Franklin Gothic Medium" panose="020B0603020102020204" pitchFamily="34" charset="0"/>
              </a:rPr>
              <a:t>Using USDA Food, Continued…</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066800"/>
            <a:ext cx="8229600" cy="5486400"/>
          </a:xfrm>
        </p:spPr>
        <p:txBody>
          <a:bodyPr>
            <a:noAutofit/>
          </a:bodyPr>
          <a:lstStyle/>
          <a:p>
            <a:pPr fontAlgn="base">
              <a:spcBef>
                <a:spcPct val="0"/>
              </a:spcBef>
              <a:spcAft>
                <a:spcPct val="0"/>
              </a:spcAft>
            </a:pPr>
            <a:r>
              <a:rPr lang="en-US" sz="2000" dirty="0">
                <a:latin typeface="Arial"/>
                <a:cs typeface="Arial"/>
              </a:rPr>
              <a:t>In a Presidentially Declared </a:t>
            </a:r>
            <a:r>
              <a:rPr lang="en-US" sz="2000" dirty="0">
                <a:latin typeface="Arial"/>
                <a:cs typeface="Arial"/>
              </a:rPr>
              <a:t>D</a:t>
            </a:r>
            <a:r>
              <a:rPr lang="en-US" sz="2000" dirty="0">
                <a:latin typeface="Arial"/>
                <a:cs typeface="Arial"/>
              </a:rPr>
              <a:t>isaster, USDA guarantees replacement of USDA Foods served.</a:t>
            </a:r>
          </a:p>
          <a:p>
            <a:pPr fontAlgn="base">
              <a:spcBef>
                <a:spcPct val="0"/>
              </a:spcBef>
              <a:spcAft>
                <a:spcPct val="0"/>
              </a:spcAft>
            </a:pPr>
            <a:r>
              <a:rPr lang="en-US" sz="2000" dirty="0">
                <a:latin typeface="Arial"/>
                <a:cs typeface="Arial"/>
              </a:rPr>
              <a:t>In a “Situation of Distress” (without Presidential </a:t>
            </a:r>
            <a:r>
              <a:rPr lang="en-US" sz="2000" dirty="0">
                <a:latin typeface="Arial"/>
                <a:cs typeface="Arial"/>
              </a:rPr>
              <a:t>d</a:t>
            </a:r>
            <a:r>
              <a:rPr lang="en-US" sz="2000" dirty="0">
                <a:latin typeface="Arial"/>
                <a:cs typeface="Arial"/>
              </a:rPr>
              <a:t>isaster declaration) , USDA will provide replacement of USDA Foods if funding allows. </a:t>
            </a:r>
          </a:p>
          <a:p>
            <a:pPr marL="1200150" lvl="3" indent="-342900" fontAlgn="base">
              <a:spcBef>
                <a:spcPct val="0"/>
              </a:spcBef>
              <a:spcAft>
                <a:spcPct val="0"/>
              </a:spcAft>
              <a:buFont typeface="Lucida Grande"/>
              <a:buChar char="-"/>
            </a:pPr>
            <a:r>
              <a:rPr lang="en-US" sz="1600" dirty="0">
                <a:latin typeface="Arial"/>
                <a:cs typeface="Arial"/>
              </a:rPr>
              <a:t>Note: In a situation of distress, USDA Foods are only allowed to be used for up to 30 days of congregate feeding.  This limit does not apply to a Presidentially Declared Disaster.</a:t>
            </a:r>
          </a:p>
          <a:p>
            <a:pPr fontAlgn="base">
              <a:spcBef>
                <a:spcPct val="0"/>
              </a:spcBef>
              <a:spcAft>
                <a:spcPct val="0"/>
              </a:spcAft>
            </a:pPr>
            <a:r>
              <a:rPr lang="en-US" sz="2000" dirty="0">
                <a:latin typeface="Arial"/>
                <a:cs typeface="Arial"/>
              </a:rPr>
              <a:t>All types of USDA Foods are included</a:t>
            </a:r>
          </a:p>
          <a:p>
            <a:pPr marL="1200150" lvl="3" indent="-342900" fontAlgn="base">
              <a:spcBef>
                <a:spcPct val="0"/>
              </a:spcBef>
              <a:spcAft>
                <a:spcPct val="0"/>
              </a:spcAft>
              <a:buFont typeface="Lucida Grande"/>
              <a:buChar char="-"/>
            </a:pPr>
            <a:r>
              <a:rPr lang="en-US" sz="1600" dirty="0">
                <a:latin typeface="Arial"/>
                <a:cs typeface="Arial"/>
              </a:rPr>
              <a:t> “Brown Box” and DoD Fresh Produce</a:t>
            </a:r>
          </a:p>
          <a:p>
            <a:pPr fontAlgn="base">
              <a:spcBef>
                <a:spcPct val="0"/>
              </a:spcBef>
              <a:spcAft>
                <a:spcPct val="0"/>
              </a:spcAft>
            </a:pPr>
            <a:r>
              <a:rPr lang="en-US" sz="2000" dirty="0">
                <a:latin typeface="Arial"/>
                <a:cs typeface="Arial"/>
              </a:rPr>
              <a:t>Volunteers &amp; emergency workers may </a:t>
            </a:r>
            <a:endParaRPr lang="en-US" sz="2000" dirty="0" smtClean="0">
              <a:latin typeface="Arial"/>
              <a:cs typeface="Arial"/>
            </a:endParaRPr>
          </a:p>
          <a:p>
            <a:pPr marL="0" indent="0" fontAlgn="base">
              <a:spcBef>
                <a:spcPct val="0"/>
              </a:spcBef>
              <a:spcAft>
                <a:spcPct val="0"/>
              </a:spcAft>
              <a:buNone/>
            </a:pPr>
            <a:r>
              <a:rPr lang="en-US" sz="2000" dirty="0">
                <a:latin typeface="Arial"/>
                <a:cs typeface="Arial"/>
              </a:rPr>
              <a:t> </a:t>
            </a:r>
            <a:r>
              <a:rPr lang="en-US" sz="2000" dirty="0" smtClean="0">
                <a:latin typeface="Arial"/>
                <a:cs typeface="Arial"/>
              </a:rPr>
              <a:t>    be </a:t>
            </a:r>
            <a:r>
              <a:rPr lang="en-US" sz="2000" dirty="0">
                <a:latin typeface="Arial"/>
                <a:cs typeface="Arial"/>
              </a:rPr>
              <a:t>served meals containing USDA Foods </a:t>
            </a:r>
          </a:p>
          <a:p>
            <a:pPr marL="0" indent="0" fontAlgn="base">
              <a:spcBef>
                <a:spcPct val="0"/>
              </a:spcBef>
              <a:spcAft>
                <a:spcPct val="0"/>
              </a:spcAft>
              <a:buNone/>
            </a:pPr>
            <a:r>
              <a:rPr lang="en-US" sz="2000" dirty="0" smtClean="0">
                <a:latin typeface="Arial"/>
                <a:cs typeface="Arial"/>
              </a:rPr>
              <a:t>     as </a:t>
            </a:r>
            <a:r>
              <a:rPr lang="en-US" sz="2000" dirty="0">
                <a:latin typeface="Arial"/>
                <a:cs typeface="Arial"/>
              </a:rPr>
              <a:t>long as they do not make up </a:t>
            </a:r>
            <a:r>
              <a:rPr lang="en-US" sz="2000" dirty="0" smtClean="0">
                <a:latin typeface="Arial"/>
                <a:cs typeface="Arial"/>
              </a:rPr>
              <a:t>the</a:t>
            </a:r>
          </a:p>
          <a:p>
            <a:pPr marL="0" indent="0" fontAlgn="base">
              <a:spcBef>
                <a:spcPct val="0"/>
              </a:spcBef>
              <a:spcAft>
                <a:spcPct val="0"/>
              </a:spcAft>
              <a:buNone/>
            </a:pPr>
            <a:r>
              <a:rPr lang="en-US" sz="2000" dirty="0">
                <a:latin typeface="Arial"/>
                <a:cs typeface="Arial"/>
              </a:rPr>
              <a:t> </a:t>
            </a:r>
            <a:r>
              <a:rPr lang="en-US" sz="2000" dirty="0" smtClean="0">
                <a:latin typeface="Arial"/>
                <a:cs typeface="Arial"/>
              </a:rPr>
              <a:t>    majority </a:t>
            </a:r>
            <a:r>
              <a:rPr lang="en-US" sz="2000" dirty="0">
                <a:latin typeface="Arial"/>
                <a:cs typeface="Arial"/>
              </a:rPr>
              <a:t>of people being served. </a:t>
            </a:r>
          </a:p>
          <a:p>
            <a:pPr marL="457200" lvl="1" indent="0">
              <a:buNone/>
            </a:pPr>
            <a:endParaRPr lang="en-US" sz="1800" dirty="0" smtClean="0">
              <a:latin typeface="Palatino Linotype" panose="02040502050505030304" pitchFamily="18" charset="0"/>
            </a:endParaRPr>
          </a:p>
          <a:p>
            <a:endParaRPr lang="en-US" sz="2200" dirty="0" smtClean="0">
              <a:latin typeface="Palatino Linotype" panose="02040502050505030304" pitchFamily="18" charset="0"/>
            </a:endParaRPr>
          </a:p>
          <a:p>
            <a:endParaRPr lang="en-US" sz="2000" dirty="0" smtClean="0">
              <a:latin typeface="Palatino Linotype" panose="020405020505050303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71" t="11190"/>
          <a:stretch/>
        </p:blipFill>
        <p:spPr>
          <a:xfrm>
            <a:off x="5984943" y="3873043"/>
            <a:ext cx="2929204" cy="2057400"/>
          </a:xfrm>
          <a:prstGeom prst="rect">
            <a:avLst/>
          </a:prstGeom>
        </p:spPr>
      </p:pic>
      <p:sp>
        <p:nvSpPr>
          <p:cNvPr id="7" name="TextBox 6"/>
          <p:cNvSpPr txBox="1"/>
          <p:nvPr/>
        </p:nvSpPr>
        <p:spPr>
          <a:xfrm>
            <a:off x="5978191" y="5939124"/>
            <a:ext cx="2820716" cy="430887"/>
          </a:xfrm>
          <a:prstGeom prst="rect">
            <a:avLst/>
          </a:prstGeom>
          <a:noFill/>
        </p:spPr>
        <p:txBody>
          <a:bodyPr wrap="square" rtlCol="0">
            <a:spAutoFit/>
          </a:bodyPr>
          <a:lstStyle/>
          <a:p>
            <a:r>
              <a:rPr lang="en-US" sz="1100" dirty="0" smtClean="0">
                <a:latin typeface="Franklin Gothic Medium" panose="020B0603020102020204" pitchFamily="34" charset="0"/>
              </a:rPr>
              <a:t>DoD Fresh strawberries served at Rivendell</a:t>
            </a:r>
          </a:p>
          <a:p>
            <a:r>
              <a:rPr lang="en-US" sz="1100" dirty="0" smtClean="0">
                <a:latin typeface="Franklin Gothic Medium" panose="020B0603020102020204" pitchFamily="34" charset="0"/>
              </a:rPr>
              <a:t>Academy</a:t>
            </a:r>
          </a:p>
        </p:txBody>
      </p:sp>
    </p:spTree>
    <p:extLst>
      <p:ext uri="{BB962C8B-B14F-4D97-AF65-F5344CB8AC3E}">
        <p14:creationId xmlns:p14="http://schemas.microsoft.com/office/powerpoint/2010/main" val="32435610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Franklin Gothic Medium" panose="020B0603020102020204" pitchFamily="34" charset="0"/>
              </a:rPr>
              <a:t>FEMA Reimbursement</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295400"/>
            <a:ext cx="8229600" cy="5257800"/>
          </a:xfrm>
        </p:spPr>
        <p:txBody>
          <a:bodyPr>
            <a:noAutofit/>
          </a:bodyPr>
          <a:lstStyle/>
          <a:p>
            <a:pPr marL="0" indent="0" fontAlgn="base">
              <a:spcBef>
                <a:spcPct val="0"/>
              </a:spcBef>
              <a:spcAft>
                <a:spcPct val="0"/>
              </a:spcAft>
              <a:buNone/>
            </a:pPr>
            <a:r>
              <a:rPr lang="en-US" sz="2400" dirty="0">
                <a:latin typeface="Arial"/>
                <a:cs typeface="Arial"/>
              </a:rPr>
              <a:t>In a Presidentially Declared </a:t>
            </a:r>
            <a:r>
              <a:rPr lang="en-US" sz="2400" dirty="0">
                <a:latin typeface="Arial"/>
                <a:cs typeface="Arial"/>
              </a:rPr>
              <a:t>D</a:t>
            </a:r>
            <a:r>
              <a:rPr lang="en-US" sz="2400" dirty="0">
                <a:latin typeface="Arial"/>
                <a:cs typeface="Arial"/>
              </a:rPr>
              <a:t>isaster, FEMA should pay for:</a:t>
            </a:r>
          </a:p>
          <a:p>
            <a:r>
              <a:rPr lang="en-US" sz="2000" dirty="0">
                <a:latin typeface="Arial"/>
                <a:cs typeface="Arial"/>
              </a:rPr>
              <a:t>75% of staff </a:t>
            </a:r>
            <a:r>
              <a:rPr lang="en-US" sz="2000" dirty="0">
                <a:latin typeface="Arial"/>
                <a:cs typeface="Arial"/>
              </a:rPr>
              <a:t>o</a:t>
            </a:r>
            <a:r>
              <a:rPr lang="en-US" sz="2000" dirty="0">
                <a:latin typeface="Arial"/>
                <a:cs typeface="Arial"/>
              </a:rPr>
              <a:t>vertime directly related to the disaster</a:t>
            </a:r>
            <a:r>
              <a:rPr lang="en-US" sz="2200" dirty="0" smtClean="0">
                <a:latin typeface="Palatino Linotype" panose="02040502050505030304" pitchFamily="18" charset="0"/>
              </a:rPr>
              <a:t>	</a:t>
            </a:r>
          </a:p>
          <a:p>
            <a:pPr marL="1200150" lvl="3" indent="-342900" fontAlgn="base">
              <a:spcBef>
                <a:spcPct val="0"/>
              </a:spcBef>
              <a:spcAft>
                <a:spcPct val="0"/>
              </a:spcAft>
              <a:buFont typeface="Lucida Grande"/>
              <a:buChar char="-"/>
            </a:pPr>
            <a:r>
              <a:rPr lang="en-US" sz="1600" dirty="0">
                <a:latin typeface="Arial"/>
                <a:cs typeface="Arial"/>
              </a:rPr>
              <a:t>Document hours worked by SFA personnel during the disaster and wages paid.</a:t>
            </a:r>
          </a:p>
          <a:p>
            <a:pPr fontAlgn="base">
              <a:spcBef>
                <a:spcPct val="0"/>
              </a:spcBef>
              <a:spcAft>
                <a:spcPct val="0"/>
              </a:spcAft>
            </a:pPr>
            <a:r>
              <a:rPr lang="en-US" sz="2000" dirty="0">
                <a:latin typeface="Arial"/>
                <a:cs typeface="Arial"/>
              </a:rPr>
              <a:t>75% of commercially purchased foods (non-USDA Foods)</a:t>
            </a:r>
          </a:p>
          <a:p>
            <a:pPr marL="1200150" lvl="3" indent="-342900" fontAlgn="base">
              <a:spcBef>
                <a:spcPct val="0"/>
              </a:spcBef>
              <a:spcAft>
                <a:spcPct val="0"/>
              </a:spcAft>
              <a:buFont typeface="Lucida Grande"/>
              <a:buChar char="-"/>
            </a:pPr>
            <a:r>
              <a:rPr lang="en-US" sz="1600" dirty="0">
                <a:latin typeface="Arial"/>
                <a:cs typeface="Arial"/>
              </a:rPr>
              <a:t>Document value of all foods used for emergency feeding during the disaster</a:t>
            </a:r>
          </a:p>
          <a:p>
            <a:pPr fontAlgn="base">
              <a:spcBef>
                <a:spcPct val="0"/>
              </a:spcBef>
              <a:spcAft>
                <a:spcPct val="0"/>
              </a:spcAft>
            </a:pPr>
            <a:r>
              <a:rPr lang="en-US" sz="2000" dirty="0">
                <a:latin typeface="Arial"/>
                <a:cs typeface="Arial"/>
              </a:rPr>
              <a:t>75% of non-food supplies</a:t>
            </a:r>
          </a:p>
          <a:p>
            <a:pPr marL="1200150" lvl="3" indent="-342900" fontAlgn="base">
              <a:spcBef>
                <a:spcPct val="0"/>
              </a:spcBef>
              <a:spcAft>
                <a:spcPct val="0"/>
              </a:spcAft>
              <a:buFont typeface="Lucida Grande"/>
              <a:buChar char="-"/>
            </a:pPr>
            <a:r>
              <a:rPr lang="en-US" sz="1600" dirty="0">
                <a:latin typeface="Arial"/>
                <a:cs typeface="Arial"/>
              </a:rPr>
              <a:t>Document value of all supplies used for emergency feeding during the disaster</a:t>
            </a:r>
            <a:r>
              <a:rPr lang="en-US" sz="1600" dirty="0" smtClean="0">
                <a:latin typeface="Arial"/>
                <a:cs typeface="Arial"/>
              </a:rPr>
              <a:t>.</a:t>
            </a:r>
          </a:p>
          <a:p>
            <a:pPr marL="857250" lvl="3" indent="0" fontAlgn="base">
              <a:spcBef>
                <a:spcPct val="0"/>
              </a:spcBef>
              <a:spcAft>
                <a:spcPct val="0"/>
              </a:spcAft>
              <a:buNone/>
            </a:pPr>
            <a:endParaRPr lang="en-US" sz="1600" dirty="0">
              <a:latin typeface="Arial"/>
              <a:cs typeface="Arial"/>
            </a:endParaRPr>
          </a:p>
          <a:p>
            <a:pPr marL="0" lvl="1" indent="0" fontAlgn="base">
              <a:spcBef>
                <a:spcPct val="0"/>
              </a:spcBef>
              <a:spcAft>
                <a:spcPct val="0"/>
              </a:spcAft>
              <a:buNone/>
            </a:pPr>
            <a:r>
              <a:rPr lang="en-US" sz="2000" dirty="0">
                <a:latin typeface="Arial"/>
                <a:cs typeface="Arial"/>
              </a:rPr>
              <a:t>Submit this information to the local Office of Emergency Management so that they can apply for reimbursement on your behalf. </a:t>
            </a:r>
            <a:endParaRPr lang="en-US" sz="2000" dirty="0">
              <a:latin typeface="Arial"/>
              <a:cs typeface="Arial"/>
            </a:endParaRPr>
          </a:p>
          <a:p>
            <a:pPr marL="0" lvl="1" indent="0" fontAlgn="base">
              <a:spcBef>
                <a:spcPct val="0"/>
              </a:spcBef>
              <a:spcAft>
                <a:spcPct val="0"/>
              </a:spcAft>
              <a:buNone/>
            </a:pPr>
            <a:endParaRPr lang="en-US" sz="2000" dirty="0">
              <a:latin typeface="Arial"/>
              <a:cs typeface="Arial"/>
            </a:endParaRPr>
          </a:p>
          <a:p>
            <a:pPr marL="0" lvl="1" indent="0" fontAlgn="base">
              <a:spcBef>
                <a:spcPct val="0"/>
              </a:spcBef>
              <a:spcAft>
                <a:spcPct val="0"/>
              </a:spcAft>
              <a:buNone/>
            </a:pPr>
            <a:endParaRPr lang="en-US" sz="2000" dirty="0">
              <a:latin typeface="Arial"/>
              <a:cs typeface="Arial"/>
            </a:endParaRPr>
          </a:p>
          <a:p>
            <a:pPr marL="0" lvl="1" indent="0" fontAlgn="base">
              <a:spcBef>
                <a:spcPct val="0"/>
              </a:spcBef>
              <a:spcAft>
                <a:spcPct val="0"/>
              </a:spcAft>
              <a:buNone/>
            </a:pPr>
            <a:endParaRPr lang="en-US" sz="2000" dirty="0">
              <a:latin typeface="Arial"/>
              <a:cs typeface="Arial"/>
            </a:endParaRPr>
          </a:p>
          <a:p>
            <a:pPr marL="0" lvl="1" indent="0" fontAlgn="base">
              <a:spcBef>
                <a:spcPct val="0"/>
              </a:spcBef>
              <a:spcAft>
                <a:spcPct val="0"/>
              </a:spcAft>
              <a:buNone/>
            </a:pPr>
            <a:r>
              <a:rPr lang="en-US" sz="2000" dirty="0">
                <a:latin typeface="Arial"/>
                <a:cs typeface="Arial"/>
              </a:rPr>
              <a:t>Reimbursement for the other 25% may be available from the state or local government.</a:t>
            </a:r>
            <a:endParaRPr lang="en-US" sz="2000" dirty="0">
              <a:latin typeface="Arial"/>
              <a:cs typeface="Arial"/>
            </a:endParaRPr>
          </a:p>
          <a:p>
            <a:endParaRPr lang="en-US" sz="2000" dirty="0" smtClean="0">
              <a:latin typeface="Palatino Linotype" panose="02040502050505030304" pitchFamily="18" charset="0"/>
            </a:endParaRPr>
          </a:p>
        </p:txBody>
      </p:sp>
      <p:pic>
        <p:nvPicPr>
          <p:cNvPr id="8194" name="Picture 2" descr="C:\Users\marykrueger\AppData\Local\Microsoft\Windows\Temporary Internet Files\Content.IE5\MVS8ZF3Y\f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4" y="4830999"/>
            <a:ext cx="2219326" cy="88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244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txBox="1">
            <a:spLocks noGrp="1"/>
          </p:cNvSpPr>
          <p:nvPr/>
        </p:nvSpPr>
        <p:spPr bwMode="auto">
          <a:xfrm>
            <a:off x="6600825" y="6237285"/>
            <a:ext cx="2133600" cy="476250"/>
          </a:xfrm>
          <a:prstGeom prst="rect">
            <a:avLst/>
          </a:prstGeom>
          <a:noFill/>
          <a:ln w="9525">
            <a:noFill/>
            <a:miter lim="800000"/>
            <a:headEnd/>
            <a:tailEnd/>
          </a:ln>
        </p:spPr>
        <p:txBody>
          <a:bodyPr/>
          <a:lstStyle/>
          <a:p>
            <a:pPr algn="r">
              <a:lnSpc>
                <a:spcPct val="100000"/>
              </a:lnSpc>
              <a:spcBef>
                <a:spcPct val="0"/>
              </a:spcBef>
            </a:pPr>
            <a:endParaRPr lang="en-US" sz="1400" b="0" dirty="0">
              <a:solidFill>
                <a:schemeClr val="tx1"/>
              </a:solidFill>
              <a:latin typeface="Arial" charset="0"/>
            </a:endParaRPr>
          </a:p>
        </p:txBody>
      </p:sp>
      <p:sp>
        <p:nvSpPr>
          <p:cNvPr id="199682" name="Rectangle 2"/>
          <p:cNvSpPr>
            <a:spLocks noGrp="1" noChangeArrowheads="1"/>
          </p:cNvSpPr>
          <p:nvPr>
            <p:ph type="title" idx="4294967295"/>
          </p:nvPr>
        </p:nvSpPr>
        <p:spPr>
          <a:xfrm>
            <a:off x="638175" y="228600"/>
            <a:ext cx="8077200" cy="838200"/>
          </a:xfrm>
        </p:spPr>
        <p:txBody>
          <a:bodyPr>
            <a:noAutofit/>
          </a:bodyPr>
          <a:lstStyle/>
          <a:p>
            <a:pPr algn="ctr" eaLnBrk="1" hangingPunct="1"/>
            <a:r>
              <a:rPr lang="en-US" sz="2800" dirty="0">
                <a:latin typeface="Franklin Gothic Medium" panose="020B0603020102020204" pitchFamily="34" charset="0"/>
              </a:rPr>
              <a:t>When Disaster Feeding Organizations Are Involved</a:t>
            </a:r>
          </a:p>
        </p:txBody>
      </p:sp>
      <p:sp>
        <p:nvSpPr>
          <p:cNvPr id="199683" name="Rectangle 3"/>
          <p:cNvSpPr>
            <a:spLocks noGrp="1" noChangeArrowheads="1"/>
          </p:cNvSpPr>
          <p:nvPr>
            <p:ph type="body" idx="4294967295"/>
          </p:nvPr>
        </p:nvSpPr>
        <p:spPr>
          <a:xfrm>
            <a:off x="228600" y="990601"/>
            <a:ext cx="8534400" cy="5254624"/>
          </a:xfrm>
        </p:spPr>
        <p:txBody>
          <a:bodyPr>
            <a:normAutofit lnSpcReduction="10000"/>
          </a:bodyPr>
          <a:lstStyle/>
          <a:p>
            <a:pPr marL="0" indent="0" fontAlgn="base">
              <a:lnSpc>
                <a:spcPct val="90000"/>
              </a:lnSpc>
              <a:spcBef>
                <a:spcPct val="0"/>
              </a:spcBef>
              <a:spcAft>
                <a:spcPct val="0"/>
              </a:spcAft>
              <a:buNone/>
              <a:tabLst>
                <a:tab pos="1203325" algn="l"/>
                <a:tab pos="1600200" algn="l"/>
              </a:tabLst>
            </a:pPr>
            <a:r>
              <a:rPr lang="en-US" sz="2400" dirty="0">
                <a:latin typeface="Arial"/>
                <a:cs typeface="Arial"/>
              </a:rPr>
              <a:t>Often, Emergency Feeding Organizations (EFOs) will quickly take over feeding responsibilities – but the School Food Service Program may still be involved. </a:t>
            </a:r>
          </a:p>
          <a:p>
            <a:pPr>
              <a:lnSpc>
                <a:spcPct val="90000"/>
              </a:lnSpc>
              <a:tabLst>
                <a:tab pos="1203325" algn="l"/>
                <a:tab pos="1600200" algn="l"/>
              </a:tabLst>
            </a:pPr>
            <a:r>
              <a:rPr lang="en-US" sz="2000" dirty="0">
                <a:latin typeface="Arial"/>
                <a:cs typeface="Arial"/>
              </a:rPr>
              <a:t>EFOs may ask the State Agency (Vermont Child Nutrition Programs) to provide USDA Foods to their sites.  </a:t>
            </a:r>
          </a:p>
          <a:p>
            <a:pPr marL="1200150" lvl="3" indent="-342900" fontAlgn="base">
              <a:lnSpc>
                <a:spcPct val="90000"/>
              </a:lnSpc>
              <a:spcBef>
                <a:spcPct val="0"/>
              </a:spcBef>
              <a:spcAft>
                <a:spcPct val="0"/>
              </a:spcAft>
              <a:buFont typeface="Lucida Grande"/>
              <a:buChar char="-"/>
              <a:tabLst>
                <a:tab pos="1203325" algn="l"/>
                <a:tab pos="1600200" algn="l"/>
              </a:tabLst>
            </a:pPr>
            <a:r>
              <a:rPr lang="en-US" sz="1800" dirty="0">
                <a:latin typeface="Arial"/>
                <a:cs typeface="Arial"/>
              </a:rPr>
              <a:t>When this request is received, the State Agency will direct the EFO to use locally available USDA Foods first – maybe USDA Foods from your kitchen!  </a:t>
            </a:r>
            <a:endParaRPr lang="en-US" sz="1800" dirty="0">
              <a:latin typeface="Arial"/>
              <a:cs typeface="Arial"/>
            </a:endParaRPr>
          </a:p>
          <a:p>
            <a:pPr marL="1200150" lvl="3" indent="-342900" fontAlgn="base">
              <a:lnSpc>
                <a:spcPct val="90000"/>
              </a:lnSpc>
              <a:spcBef>
                <a:spcPct val="0"/>
              </a:spcBef>
              <a:spcAft>
                <a:spcPct val="0"/>
              </a:spcAft>
              <a:buFont typeface="Lucida Grande"/>
              <a:buChar char="-"/>
              <a:tabLst>
                <a:tab pos="1203325" algn="l"/>
                <a:tab pos="1600200" algn="l"/>
              </a:tabLst>
            </a:pPr>
            <a:r>
              <a:rPr lang="en-US" sz="1800" dirty="0">
                <a:latin typeface="Arial"/>
                <a:cs typeface="Arial"/>
              </a:rPr>
              <a:t>If the State Agency directs you to release USDA Foods to an EFO, document the type and quantity of USDA Foods released, and provide that information to the State Agency so that the foods can be replaced.</a:t>
            </a:r>
            <a:endParaRPr lang="en-US" sz="1800" dirty="0">
              <a:latin typeface="Arial"/>
              <a:cs typeface="Arial"/>
            </a:endParaRPr>
          </a:p>
          <a:p>
            <a:pPr>
              <a:tabLst>
                <a:tab pos="1203325" algn="l"/>
                <a:tab pos="1600200" algn="l"/>
              </a:tabLst>
            </a:pPr>
            <a:r>
              <a:rPr lang="en-US" sz="2000" dirty="0">
                <a:latin typeface="Arial"/>
                <a:cs typeface="Arial"/>
              </a:rPr>
              <a:t>EFOs may want to use your school to prepare and/or serve meals for displaced persons.</a:t>
            </a:r>
          </a:p>
          <a:p>
            <a:pPr marL="1200150" lvl="3" indent="-342900" fontAlgn="base">
              <a:spcBef>
                <a:spcPct val="0"/>
              </a:spcBef>
              <a:spcAft>
                <a:spcPct val="0"/>
              </a:spcAft>
              <a:buFont typeface="Lucida Grande"/>
              <a:buChar char="-"/>
              <a:tabLst>
                <a:tab pos="1203325" algn="l"/>
                <a:tab pos="1600200" algn="l"/>
              </a:tabLst>
            </a:pPr>
            <a:r>
              <a:rPr lang="en-US" sz="1800" dirty="0">
                <a:latin typeface="Arial"/>
                <a:cs typeface="Arial"/>
              </a:rPr>
              <a:t>Work with the EFO to come up with a formal arrangement for who will be in charge of the kitchen and how food, supplies, and any SFA staff time will be covered.</a:t>
            </a:r>
          </a:p>
          <a:p>
            <a:pPr>
              <a:lnSpc>
                <a:spcPct val="90000"/>
              </a:lnSpc>
              <a:tabLst>
                <a:tab pos="1203325" algn="l"/>
                <a:tab pos="1600200" algn="l"/>
              </a:tabLst>
            </a:pPr>
            <a:r>
              <a:rPr lang="en-US" sz="2000" dirty="0">
                <a:latin typeface="Arial"/>
                <a:cs typeface="Arial"/>
              </a:rPr>
              <a:t>EFOs may buy meals from your SFA</a:t>
            </a:r>
          </a:p>
          <a:p>
            <a:pPr marL="1200150" lvl="3" indent="-342900" fontAlgn="base">
              <a:lnSpc>
                <a:spcPct val="90000"/>
              </a:lnSpc>
              <a:spcBef>
                <a:spcPct val="0"/>
              </a:spcBef>
              <a:spcAft>
                <a:spcPct val="0"/>
              </a:spcAft>
              <a:buFont typeface="Lucida Grande"/>
              <a:buChar char="-"/>
              <a:tabLst>
                <a:tab pos="1203325" algn="l"/>
                <a:tab pos="1600200" algn="l"/>
              </a:tabLst>
            </a:pPr>
            <a:r>
              <a:rPr lang="en-US" sz="1800" dirty="0">
                <a:latin typeface="Arial"/>
                <a:cs typeface="Arial"/>
              </a:rPr>
              <a:t>Charge the EFO a per meal rate, and </a:t>
            </a:r>
            <a:endParaRPr lang="en-US" sz="1800" dirty="0" smtClean="0">
              <a:latin typeface="Arial"/>
              <a:cs typeface="Arial"/>
            </a:endParaRPr>
          </a:p>
          <a:p>
            <a:pPr marL="857250" lvl="3" indent="0" fontAlgn="base">
              <a:lnSpc>
                <a:spcPct val="90000"/>
              </a:lnSpc>
              <a:spcBef>
                <a:spcPct val="0"/>
              </a:spcBef>
              <a:spcAft>
                <a:spcPct val="0"/>
              </a:spcAft>
              <a:buNone/>
              <a:tabLst>
                <a:tab pos="1203325" algn="l"/>
                <a:tab pos="1600200" algn="l"/>
              </a:tabLst>
            </a:pPr>
            <a:r>
              <a:rPr lang="en-US" sz="1800" dirty="0" smtClean="0">
                <a:latin typeface="Arial"/>
                <a:cs typeface="Arial"/>
              </a:rPr>
              <a:t>     subtract </a:t>
            </a:r>
            <a:r>
              <a:rPr lang="en-US" sz="1800" dirty="0">
                <a:latin typeface="Arial"/>
                <a:cs typeface="Arial"/>
              </a:rPr>
              <a:t>the </a:t>
            </a:r>
            <a:r>
              <a:rPr lang="en-US" sz="1800" dirty="0" smtClean="0">
                <a:latin typeface="Arial"/>
                <a:cs typeface="Arial"/>
              </a:rPr>
              <a:t>value </a:t>
            </a:r>
            <a:r>
              <a:rPr lang="en-US" sz="1800" dirty="0">
                <a:latin typeface="Arial"/>
                <a:cs typeface="Arial"/>
              </a:rPr>
              <a:t>of USDA Foods used.  </a:t>
            </a:r>
          </a:p>
          <a:p>
            <a:pPr lvl="1">
              <a:lnSpc>
                <a:spcPct val="90000"/>
              </a:lnSpc>
              <a:tabLst>
                <a:tab pos="1203325" algn="l"/>
                <a:tab pos="1600200" algn="l"/>
              </a:tabLst>
            </a:pPr>
            <a:endParaRPr lang="en-US" sz="1800" dirty="0" smtClean="0">
              <a:latin typeface="Palatino Linotype" panose="02040502050505030304" pitchFamily="18" charset="0"/>
            </a:endParaRPr>
          </a:p>
        </p:txBody>
      </p:sp>
      <p:pic>
        <p:nvPicPr>
          <p:cNvPr id="56322" name="Picture 2" descr="http://t1.gstatic.com/images?q=tbn:ANd9GcSmU6X4lG6I3v0_BbhjrwXzb2h1A1-16jLWC87gr2WGOP3e4rLP"/>
          <p:cNvPicPr>
            <a:picLocks noChangeAspect="1" noChangeArrowheads="1"/>
          </p:cNvPicPr>
          <p:nvPr/>
        </p:nvPicPr>
        <p:blipFill>
          <a:blip r:embed="rId3" cstate="print"/>
          <a:srcRect/>
          <a:stretch>
            <a:fillRect/>
          </a:stretch>
        </p:blipFill>
        <p:spPr bwMode="auto">
          <a:xfrm>
            <a:off x="6260889" y="4953000"/>
            <a:ext cx="2473536" cy="1911817"/>
          </a:xfrm>
          <a:prstGeom prst="rect">
            <a:avLst/>
          </a:prstGeom>
          <a:ln>
            <a:noFill/>
          </a:ln>
          <a:effectLst>
            <a:outerShdw blurRad="292100" dist="139700" dir="2700000" algn="tl" rotWithShape="0">
              <a:srgbClr val="333333">
                <a:alpha val="65000"/>
              </a:srgbClr>
            </a:outerShdw>
          </a:effectLst>
        </p:spPr>
      </p:pic>
      <p:sp>
        <p:nvSpPr>
          <p:cNvPr id="2" name="5-Point Star 1"/>
          <p:cNvSpPr/>
          <p:nvPr/>
        </p:nvSpPr>
        <p:spPr>
          <a:xfrm>
            <a:off x="609600" y="5486400"/>
            <a:ext cx="381000" cy="39369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192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90600"/>
          </a:xfrm>
        </p:spPr>
        <p:txBody>
          <a:bodyPr>
            <a:normAutofit/>
          </a:bodyPr>
          <a:lstStyle/>
          <a:p>
            <a:r>
              <a:rPr lang="en-US" sz="3600" dirty="0">
                <a:latin typeface="Franklin Gothic Medium" panose="020B0603020102020204" pitchFamily="34" charset="0"/>
              </a:rPr>
              <a:t>Preparation: What to do now</a:t>
            </a:r>
          </a:p>
        </p:txBody>
      </p:sp>
      <p:sp>
        <p:nvSpPr>
          <p:cNvPr id="3" name="Content Placeholder 2"/>
          <p:cNvSpPr>
            <a:spLocks noGrp="1"/>
          </p:cNvSpPr>
          <p:nvPr>
            <p:ph idx="1"/>
          </p:nvPr>
        </p:nvSpPr>
        <p:spPr>
          <a:xfrm>
            <a:off x="457200" y="914400"/>
            <a:ext cx="8229600" cy="5211763"/>
          </a:xfrm>
        </p:spPr>
        <p:txBody>
          <a:bodyPr>
            <a:normAutofit/>
          </a:bodyPr>
          <a:lstStyle/>
          <a:p>
            <a:pPr>
              <a:tabLst>
                <a:tab pos="1203325" algn="l"/>
                <a:tab pos="1600200" algn="l"/>
              </a:tabLst>
            </a:pPr>
            <a:r>
              <a:rPr lang="en-US" sz="2000" dirty="0">
                <a:latin typeface="Arial"/>
                <a:cs typeface="Arial"/>
              </a:rPr>
              <a:t>Create &amp; Keep List of Disaster Contacts at home and school</a:t>
            </a:r>
          </a:p>
          <a:p>
            <a:pPr marL="742950" lvl="2" indent="-342900" fontAlgn="base">
              <a:lnSpc>
                <a:spcPct val="90000"/>
              </a:lnSpc>
              <a:spcBef>
                <a:spcPct val="0"/>
              </a:spcBef>
              <a:spcAft>
                <a:spcPct val="0"/>
              </a:spcAft>
              <a:buFont typeface="Lucida Grande"/>
              <a:buChar char="-"/>
              <a:tabLst>
                <a:tab pos="1203325" algn="l"/>
                <a:tab pos="1600200" algn="l"/>
              </a:tabLst>
            </a:pPr>
            <a:r>
              <a:rPr lang="en-US" sz="1800" dirty="0">
                <a:latin typeface="Arial"/>
                <a:cs typeface="Arial"/>
              </a:rPr>
              <a:t>Print out hard copies - remember, your computer might not work in a disaster! </a:t>
            </a:r>
          </a:p>
          <a:p>
            <a:pPr marL="457200" lvl="1" indent="0">
              <a:spcBef>
                <a:spcPts val="0"/>
              </a:spcBef>
              <a:buNone/>
              <a:tabLst>
                <a:tab pos="1203325" algn="l"/>
                <a:tab pos="1600200" algn="l"/>
              </a:tabLst>
            </a:pPr>
            <a:endParaRPr lang="en-US" sz="800" dirty="0">
              <a:latin typeface="Palatino Linotype" panose="02040502050505030304" pitchFamily="18" charset="0"/>
            </a:endParaRPr>
          </a:p>
          <a:p>
            <a:pPr>
              <a:tabLst>
                <a:tab pos="1203325" algn="l"/>
                <a:tab pos="1600200" algn="l"/>
              </a:tabLst>
            </a:pPr>
            <a:r>
              <a:rPr lang="en-US" sz="2000" dirty="0">
                <a:latin typeface="Arial"/>
                <a:cs typeface="Arial"/>
              </a:rPr>
              <a:t>Think about what type of disasters and emergencies are most likely in your community and how you would handle them</a:t>
            </a:r>
          </a:p>
          <a:p>
            <a:pPr marL="742950" lvl="2" indent="-342900" fontAlgn="base">
              <a:lnSpc>
                <a:spcPct val="90000"/>
              </a:lnSpc>
              <a:spcBef>
                <a:spcPct val="0"/>
              </a:spcBef>
              <a:spcAft>
                <a:spcPct val="0"/>
              </a:spcAft>
              <a:buFont typeface="Lucida Grande"/>
              <a:buChar char="-"/>
              <a:tabLst>
                <a:tab pos="1203325" algn="l"/>
                <a:tab pos="1600200" algn="l"/>
              </a:tabLst>
            </a:pPr>
            <a:r>
              <a:rPr lang="en-US" sz="2000" dirty="0">
                <a:latin typeface="Arial"/>
                <a:cs typeface="Arial"/>
              </a:rPr>
              <a:t>Involve </a:t>
            </a:r>
            <a:r>
              <a:rPr lang="en-US" sz="2000" dirty="0">
                <a:latin typeface="Arial"/>
                <a:cs typeface="Arial"/>
              </a:rPr>
              <a:t>your SFA staff </a:t>
            </a:r>
            <a:r>
              <a:rPr lang="en-US" sz="2000" dirty="0" smtClean="0">
                <a:latin typeface="Arial"/>
                <a:cs typeface="Arial"/>
              </a:rPr>
              <a:t>and/</a:t>
            </a:r>
            <a:r>
              <a:rPr lang="en-US" sz="2000" dirty="0">
                <a:latin typeface="Arial"/>
                <a:cs typeface="Arial"/>
              </a:rPr>
              <a:t>or your </a:t>
            </a:r>
            <a:r>
              <a:rPr lang="en-US" sz="2000" dirty="0">
                <a:latin typeface="Arial"/>
                <a:cs typeface="Arial"/>
              </a:rPr>
              <a:t>school </a:t>
            </a:r>
            <a:endParaRPr lang="en-US" sz="2000" dirty="0" smtClean="0">
              <a:latin typeface="Arial"/>
              <a:cs typeface="Arial"/>
            </a:endParaRPr>
          </a:p>
          <a:p>
            <a:pPr marL="400050" lvl="2" indent="0" fontAlgn="base">
              <a:lnSpc>
                <a:spcPct val="90000"/>
              </a:lnSpc>
              <a:spcBef>
                <a:spcPct val="0"/>
              </a:spcBef>
              <a:spcAft>
                <a:spcPct val="0"/>
              </a:spcAft>
              <a:buNone/>
              <a:tabLst>
                <a:tab pos="1203325" algn="l"/>
                <a:tab pos="1600200" algn="l"/>
              </a:tabLst>
            </a:pPr>
            <a:r>
              <a:rPr lang="en-US" sz="2000" dirty="0" smtClean="0">
                <a:latin typeface="Arial"/>
                <a:cs typeface="Arial"/>
              </a:rPr>
              <a:t>     Administration if </a:t>
            </a:r>
            <a:r>
              <a:rPr lang="en-US" sz="2000" dirty="0">
                <a:latin typeface="Arial"/>
                <a:cs typeface="Arial"/>
              </a:rPr>
              <a:t>you have a food </a:t>
            </a:r>
            <a:r>
              <a:rPr lang="en-US" sz="2000" dirty="0" smtClean="0">
                <a:latin typeface="Arial"/>
                <a:cs typeface="Arial"/>
              </a:rPr>
              <a:t>service</a:t>
            </a:r>
          </a:p>
          <a:p>
            <a:pPr marL="400050" lvl="2" indent="0" fontAlgn="base">
              <a:lnSpc>
                <a:spcPct val="90000"/>
              </a:lnSpc>
              <a:spcBef>
                <a:spcPct val="0"/>
              </a:spcBef>
              <a:spcAft>
                <a:spcPct val="0"/>
              </a:spcAft>
              <a:buNone/>
              <a:tabLst>
                <a:tab pos="1203325" algn="l"/>
                <a:tab pos="1600200" algn="l"/>
              </a:tabLst>
            </a:pPr>
            <a:r>
              <a:rPr lang="en-US" sz="2000" dirty="0" smtClean="0">
                <a:latin typeface="Arial"/>
                <a:cs typeface="Arial"/>
              </a:rPr>
              <a:t>     management company</a:t>
            </a:r>
            <a:r>
              <a:rPr lang="en-US" sz="2000" dirty="0">
                <a:latin typeface="Arial"/>
                <a:cs typeface="Arial"/>
              </a:rPr>
              <a:t>, </a:t>
            </a:r>
            <a:r>
              <a:rPr lang="en-US" sz="2000" dirty="0" smtClean="0">
                <a:latin typeface="Arial"/>
                <a:cs typeface="Arial"/>
              </a:rPr>
              <a:t>involve them </a:t>
            </a:r>
            <a:r>
              <a:rPr lang="en-US" sz="2000" dirty="0">
                <a:latin typeface="Arial"/>
                <a:cs typeface="Arial"/>
              </a:rPr>
              <a:t>in </a:t>
            </a:r>
            <a:endParaRPr lang="en-US" sz="2000" dirty="0" smtClean="0">
              <a:latin typeface="Arial"/>
              <a:cs typeface="Arial"/>
            </a:endParaRPr>
          </a:p>
          <a:p>
            <a:pPr marL="400050" lvl="2" indent="0" fontAlgn="base">
              <a:lnSpc>
                <a:spcPct val="90000"/>
              </a:lnSpc>
              <a:spcBef>
                <a:spcPct val="0"/>
              </a:spcBef>
              <a:spcAft>
                <a:spcPct val="0"/>
              </a:spcAft>
              <a:buNone/>
              <a:tabLst>
                <a:tab pos="1203325" algn="l"/>
                <a:tab pos="1600200" algn="l"/>
              </a:tabLst>
            </a:pPr>
            <a:r>
              <a:rPr lang="en-US" sz="2000" dirty="0">
                <a:latin typeface="Arial"/>
                <a:cs typeface="Arial"/>
              </a:rPr>
              <a:t> </a:t>
            </a:r>
            <a:r>
              <a:rPr lang="en-US" sz="2000" dirty="0" smtClean="0">
                <a:latin typeface="Arial"/>
                <a:cs typeface="Arial"/>
              </a:rPr>
              <a:t>    your planning and </a:t>
            </a:r>
            <a:r>
              <a:rPr lang="en-US" sz="2000" dirty="0">
                <a:latin typeface="Arial"/>
                <a:cs typeface="Arial"/>
              </a:rPr>
              <a:t>make sure </a:t>
            </a:r>
            <a:r>
              <a:rPr lang="en-US" sz="2000" dirty="0" smtClean="0">
                <a:latin typeface="Arial"/>
                <a:cs typeface="Arial"/>
              </a:rPr>
              <a:t>that your </a:t>
            </a:r>
          </a:p>
          <a:p>
            <a:pPr marL="400050" lvl="2" indent="0" fontAlgn="base">
              <a:lnSpc>
                <a:spcPct val="90000"/>
              </a:lnSpc>
              <a:spcBef>
                <a:spcPct val="0"/>
              </a:spcBef>
              <a:spcAft>
                <a:spcPct val="0"/>
              </a:spcAft>
              <a:buNone/>
              <a:tabLst>
                <a:tab pos="1203325" algn="l"/>
                <a:tab pos="1600200" algn="l"/>
              </a:tabLst>
            </a:pPr>
            <a:r>
              <a:rPr lang="en-US" sz="2000" dirty="0">
                <a:latin typeface="Arial"/>
                <a:cs typeface="Arial"/>
              </a:rPr>
              <a:t> </a:t>
            </a:r>
            <a:r>
              <a:rPr lang="en-US" sz="2000" dirty="0" smtClean="0">
                <a:latin typeface="Arial"/>
                <a:cs typeface="Arial"/>
              </a:rPr>
              <a:t>    contract </a:t>
            </a:r>
            <a:r>
              <a:rPr lang="en-US" sz="2000" dirty="0">
                <a:latin typeface="Arial"/>
                <a:cs typeface="Arial"/>
              </a:rPr>
              <a:t>covers </a:t>
            </a:r>
            <a:r>
              <a:rPr lang="en-US" sz="2000" dirty="0" smtClean="0">
                <a:latin typeface="Arial"/>
                <a:cs typeface="Arial"/>
              </a:rPr>
              <a:t> what </a:t>
            </a:r>
            <a:r>
              <a:rPr lang="en-US" sz="2000" dirty="0">
                <a:latin typeface="Arial"/>
                <a:cs typeface="Arial"/>
              </a:rPr>
              <a:t>services the </a:t>
            </a:r>
            <a:r>
              <a:rPr lang="en-US" sz="2000" dirty="0" smtClean="0">
                <a:latin typeface="Arial"/>
                <a:cs typeface="Arial"/>
              </a:rPr>
              <a:t>FSMC</a:t>
            </a:r>
          </a:p>
          <a:p>
            <a:pPr marL="400050" lvl="2" indent="0" fontAlgn="base">
              <a:lnSpc>
                <a:spcPct val="90000"/>
              </a:lnSpc>
              <a:spcBef>
                <a:spcPct val="0"/>
              </a:spcBef>
              <a:spcAft>
                <a:spcPct val="0"/>
              </a:spcAft>
              <a:buNone/>
              <a:tabLst>
                <a:tab pos="1203325" algn="l"/>
                <a:tab pos="1600200" algn="l"/>
              </a:tabLst>
            </a:pPr>
            <a:r>
              <a:rPr lang="en-US" sz="2000" dirty="0">
                <a:latin typeface="Arial"/>
                <a:cs typeface="Arial"/>
              </a:rPr>
              <a:t> </a:t>
            </a:r>
            <a:r>
              <a:rPr lang="en-US" sz="2000" dirty="0" smtClean="0">
                <a:latin typeface="Arial"/>
                <a:cs typeface="Arial"/>
              </a:rPr>
              <a:t>    will </a:t>
            </a:r>
            <a:r>
              <a:rPr lang="en-US" sz="2000" dirty="0">
                <a:latin typeface="Arial"/>
                <a:cs typeface="Arial"/>
              </a:rPr>
              <a:t>be expected </a:t>
            </a:r>
            <a:r>
              <a:rPr lang="en-US" sz="2000" dirty="0" smtClean="0">
                <a:latin typeface="Arial"/>
                <a:cs typeface="Arial"/>
              </a:rPr>
              <a:t>to </a:t>
            </a:r>
            <a:r>
              <a:rPr lang="en-US" sz="2000" dirty="0">
                <a:latin typeface="Arial"/>
                <a:cs typeface="Arial"/>
              </a:rPr>
              <a:t>provide and </a:t>
            </a:r>
            <a:r>
              <a:rPr lang="en-US" sz="2000" dirty="0" smtClean="0">
                <a:latin typeface="Arial"/>
                <a:cs typeface="Arial"/>
              </a:rPr>
              <a:t>how</a:t>
            </a:r>
          </a:p>
          <a:p>
            <a:pPr marL="400050" lvl="2" indent="0" fontAlgn="base">
              <a:lnSpc>
                <a:spcPct val="90000"/>
              </a:lnSpc>
              <a:spcBef>
                <a:spcPct val="0"/>
              </a:spcBef>
              <a:spcAft>
                <a:spcPct val="0"/>
              </a:spcAft>
              <a:buNone/>
              <a:tabLst>
                <a:tab pos="1203325" algn="l"/>
                <a:tab pos="1600200" algn="l"/>
              </a:tabLst>
            </a:pPr>
            <a:r>
              <a:rPr lang="en-US" sz="2000" dirty="0">
                <a:latin typeface="Arial"/>
                <a:cs typeface="Arial"/>
              </a:rPr>
              <a:t> </a:t>
            </a:r>
            <a:r>
              <a:rPr lang="en-US" sz="2000" dirty="0" smtClean="0">
                <a:latin typeface="Arial"/>
                <a:cs typeface="Arial"/>
              </a:rPr>
              <a:t>    </a:t>
            </a:r>
            <a:r>
              <a:rPr lang="en-US" sz="2000" dirty="0">
                <a:latin typeface="Arial"/>
                <a:cs typeface="Arial"/>
              </a:rPr>
              <a:t>they will be </a:t>
            </a:r>
            <a:r>
              <a:rPr lang="en-US" sz="2000" dirty="0" smtClean="0">
                <a:latin typeface="Arial"/>
                <a:cs typeface="Arial"/>
              </a:rPr>
              <a:t>paid.</a:t>
            </a:r>
            <a:endParaRPr lang="en-US" sz="2000" dirty="0">
              <a:latin typeface="Arial"/>
              <a:cs typeface="Arial"/>
            </a:endParaRPr>
          </a:p>
          <a:p>
            <a:pPr marL="742950" lvl="2" indent="-342900" fontAlgn="base">
              <a:lnSpc>
                <a:spcPct val="90000"/>
              </a:lnSpc>
              <a:spcBef>
                <a:spcPct val="0"/>
              </a:spcBef>
              <a:spcAft>
                <a:spcPct val="0"/>
              </a:spcAft>
              <a:buFont typeface="Lucida Grande"/>
              <a:buChar char="-"/>
              <a:tabLst>
                <a:tab pos="1203325" algn="l"/>
                <a:tab pos="1600200" algn="l"/>
              </a:tabLst>
            </a:pPr>
            <a:r>
              <a:rPr lang="en-US" sz="2000" dirty="0">
                <a:latin typeface="Arial"/>
                <a:cs typeface="Arial"/>
              </a:rPr>
              <a:t>Write up your thoughts into a simple plan</a:t>
            </a:r>
          </a:p>
          <a:p>
            <a:pPr marL="457200" lvl="1" indent="0">
              <a:spcBef>
                <a:spcPts val="0"/>
              </a:spcBef>
              <a:buNone/>
              <a:tabLst>
                <a:tab pos="1203325" algn="l"/>
                <a:tab pos="1600200" algn="l"/>
              </a:tabLst>
            </a:pPr>
            <a:endParaRPr lang="en-US" sz="800" dirty="0" smtClean="0">
              <a:latin typeface="Palatino Linotype" panose="02040502050505030304" pitchFamily="18" charset="0"/>
            </a:endParaRPr>
          </a:p>
          <a:p>
            <a:pPr>
              <a:tabLst>
                <a:tab pos="1203325" algn="l"/>
                <a:tab pos="1600200" algn="l"/>
              </a:tabLst>
            </a:pPr>
            <a:r>
              <a:rPr lang="en-US" sz="2000" dirty="0">
                <a:latin typeface="Arial"/>
                <a:cs typeface="Arial"/>
              </a:rPr>
              <a:t>Reach </a:t>
            </a:r>
            <a:r>
              <a:rPr lang="en-US" sz="2000" dirty="0">
                <a:latin typeface="Arial"/>
                <a:cs typeface="Arial"/>
              </a:rPr>
              <a:t>out to local </a:t>
            </a:r>
            <a:r>
              <a:rPr lang="en-US" sz="2000" dirty="0">
                <a:latin typeface="Arial"/>
                <a:cs typeface="Arial"/>
              </a:rPr>
              <a:t>Emergency </a:t>
            </a:r>
            <a:endParaRPr lang="en-US" sz="2000" dirty="0" smtClean="0">
              <a:latin typeface="Arial"/>
              <a:cs typeface="Arial"/>
            </a:endParaRPr>
          </a:p>
          <a:p>
            <a:pPr marL="0" indent="0">
              <a:buNone/>
              <a:tabLst>
                <a:tab pos="1203325" algn="l"/>
                <a:tab pos="1600200" algn="l"/>
              </a:tabLst>
            </a:pPr>
            <a:r>
              <a:rPr lang="en-US" sz="2000" dirty="0" smtClean="0">
                <a:latin typeface="Arial"/>
                <a:cs typeface="Arial"/>
              </a:rPr>
              <a:t>     Management </a:t>
            </a:r>
            <a:r>
              <a:rPr lang="en-US" sz="2000" dirty="0">
                <a:latin typeface="Arial"/>
                <a:cs typeface="Arial"/>
              </a:rPr>
              <a:t>Office to become </a:t>
            </a:r>
            <a:r>
              <a:rPr lang="en-US" sz="2000" dirty="0" smtClean="0">
                <a:latin typeface="Arial"/>
                <a:cs typeface="Arial"/>
              </a:rPr>
              <a:t>involved</a:t>
            </a:r>
          </a:p>
          <a:p>
            <a:pPr marL="0" indent="0">
              <a:buNone/>
              <a:tabLst>
                <a:tab pos="1203325" algn="l"/>
                <a:tab pos="1600200" algn="l"/>
              </a:tabLst>
            </a:pPr>
            <a:r>
              <a:rPr lang="en-US" sz="2000" dirty="0">
                <a:latin typeface="Arial"/>
                <a:cs typeface="Arial"/>
              </a:rPr>
              <a:t> </a:t>
            </a:r>
            <a:r>
              <a:rPr lang="en-US" sz="2000" dirty="0" smtClean="0">
                <a:latin typeface="Arial"/>
                <a:cs typeface="Arial"/>
              </a:rPr>
              <a:t>    </a:t>
            </a:r>
            <a:r>
              <a:rPr lang="en-US" sz="2000" dirty="0">
                <a:latin typeface="Arial"/>
                <a:cs typeface="Arial"/>
              </a:rPr>
              <a:t>in </a:t>
            </a:r>
            <a:r>
              <a:rPr lang="en-US" sz="2000" dirty="0">
                <a:latin typeface="Arial"/>
                <a:cs typeface="Arial"/>
              </a:rPr>
              <a:t>local disaster planning</a:t>
            </a:r>
          </a:p>
          <a:p>
            <a:pPr marL="457200" lvl="1" indent="0">
              <a:buNone/>
              <a:tabLst>
                <a:tab pos="1203325" algn="l"/>
                <a:tab pos="1600200" algn="l"/>
              </a:tabLst>
            </a:pPr>
            <a:endParaRPr lang="en-US" sz="1900" dirty="0">
              <a:latin typeface="Palatino Linotype" panose="02040502050505030304" pitchFamily="18" charset="0"/>
            </a:endParaRPr>
          </a:p>
          <a:p>
            <a:pPr marL="0" indent="0">
              <a:buNone/>
            </a:pPr>
            <a:endParaRPr lang="en-US" dirty="0" smtClean="0"/>
          </a:p>
          <a:p>
            <a:pPr marL="0" indent="0">
              <a:buNone/>
            </a:pP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24" t="19078" r="26471" b="8210"/>
          <a:stretch/>
        </p:blipFill>
        <p:spPr bwMode="auto">
          <a:xfrm>
            <a:off x="6172200" y="2895600"/>
            <a:ext cx="2820256" cy="35352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62841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05800" cy="4267200"/>
          </a:xfrm>
        </p:spPr>
        <p:txBody>
          <a:bodyPr vert="horz" lIns="91440" tIns="45720" rIns="91440" bIns="45720" rtlCol="0" anchor="ctr">
            <a:normAutofit/>
          </a:bodyPr>
          <a:lstStyle/>
          <a:p>
            <a:pPr algn="ctr">
              <a:spcBef>
                <a:spcPct val="0"/>
              </a:spcBef>
              <a:buNone/>
            </a:pPr>
            <a:r>
              <a:rPr lang="en-US" dirty="0">
                <a:latin typeface="Franklin Gothic Medium" panose="020B0603020102020204" pitchFamily="34" charset="0"/>
                <a:ea typeface="+mj-ea"/>
                <a:cs typeface="+mj-cs"/>
              </a:rPr>
              <a:t>For questions and technical </a:t>
            </a:r>
            <a:r>
              <a:rPr lang="en-US" dirty="0">
                <a:latin typeface="Franklin Gothic Medium" panose="020B0603020102020204" pitchFamily="34" charset="0"/>
                <a:ea typeface="+mj-ea"/>
                <a:cs typeface="+mj-cs"/>
              </a:rPr>
              <a:t>a</a:t>
            </a:r>
            <a:r>
              <a:rPr lang="en-US" dirty="0">
                <a:latin typeface="Franklin Gothic Medium" panose="020B0603020102020204" pitchFamily="34" charset="0"/>
                <a:ea typeface="+mj-ea"/>
                <a:cs typeface="+mj-cs"/>
              </a:rPr>
              <a:t>ssistance, contact the Vermont Agency of Education, Child Nutrition Programs:</a:t>
            </a:r>
          </a:p>
          <a:p>
            <a:pPr algn="ctr">
              <a:spcBef>
                <a:spcPct val="0"/>
              </a:spcBef>
              <a:buNone/>
            </a:pPr>
            <a:endParaRPr lang="en-US" dirty="0">
              <a:latin typeface="Franklin Gothic Medium" panose="020B0603020102020204" pitchFamily="34" charset="0"/>
              <a:ea typeface="+mj-ea"/>
              <a:cs typeface="+mj-cs"/>
            </a:endParaRPr>
          </a:p>
          <a:p>
            <a:pPr algn="ctr">
              <a:spcBef>
                <a:spcPct val="0"/>
              </a:spcBef>
              <a:buNone/>
            </a:pPr>
            <a:endParaRPr lang="en-US" dirty="0">
              <a:latin typeface="Franklin Gothic Medium" panose="020B0603020102020204" pitchFamily="34" charset="0"/>
              <a:ea typeface="+mj-ea"/>
              <a:cs typeface="+mj-cs"/>
            </a:endParaRPr>
          </a:p>
          <a:p>
            <a:pPr algn="ctr">
              <a:spcBef>
                <a:spcPct val="0"/>
              </a:spcBef>
              <a:buNone/>
            </a:pPr>
            <a:endParaRPr lang="en-US" dirty="0">
              <a:latin typeface="Franklin Gothic Medium" panose="020B0603020102020204" pitchFamily="34" charset="0"/>
              <a:ea typeface="+mj-ea"/>
              <a:cs typeface="+mj-cs"/>
            </a:endParaRPr>
          </a:p>
        </p:txBody>
      </p:sp>
      <p:pic>
        <p:nvPicPr>
          <p:cNvPr id="2" name="Picture 1"/>
          <p:cNvPicPr>
            <a:picLocks noChangeAspect="1"/>
          </p:cNvPicPr>
          <p:nvPr/>
        </p:nvPicPr>
        <p:blipFill>
          <a:blip r:embed="rId3"/>
          <a:stretch>
            <a:fillRect/>
          </a:stretch>
        </p:blipFill>
        <p:spPr>
          <a:xfrm>
            <a:off x="533400" y="1905000"/>
            <a:ext cx="8047231" cy="3216783"/>
          </a:xfrm>
          <a:prstGeom prst="rect">
            <a:avLst/>
          </a:prstGeom>
        </p:spPr>
      </p:pic>
      <p:pic>
        <p:nvPicPr>
          <p:cNvPr id="4" name="Picture 3" descr="iStock_000012072245M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419600"/>
            <a:ext cx="3991432" cy="2662285"/>
          </a:xfrm>
          <a:prstGeom prst="rect">
            <a:avLst/>
          </a:prstGeom>
        </p:spPr>
      </p:pic>
    </p:spTree>
    <p:extLst>
      <p:ext uri="{BB962C8B-B14F-4D97-AF65-F5344CB8AC3E}">
        <p14:creationId xmlns:p14="http://schemas.microsoft.com/office/powerpoint/2010/main" val="3038752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bEva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236" y="1640147"/>
            <a:ext cx="2081322" cy="312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ubtitle 2"/>
          <p:cNvSpPr txBox="1">
            <a:spLocks/>
          </p:cNvSpPr>
          <p:nvPr/>
        </p:nvSpPr>
        <p:spPr>
          <a:xfrm>
            <a:off x="587944" y="5203979"/>
            <a:ext cx="3434985" cy="1065189"/>
          </a:xfrm>
          <a:prstGeom prst="rect">
            <a:avLst/>
          </a:prstGeom>
        </p:spPr>
        <p:txBody>
          <a:bodyPr vert="horz" lIns="82292" tIns="41148" rIns="82292" bIns="41148" anchor="b"/>
          <a:lstStyle>
            <a:lvl1pPr marL="0" indent="0" algn="ctr" rtl="0" eaLnBrk="1" fontAlgn="base" hangingPunct="1">
              <a:spcBef>
                <a:spcPct val="0"/>
              </a:spcBef>
              <a:spcAft>
                <a:spcPct val="0"/>
              </a:spcAft>
              <a:buNone/>
              <a:defRPr sz="2200" b="1">
                <a:solidFill>
                  <a:srgbClr val="FFFFFF"/>
                </a:solidFill>
                <a:latin typeface="+mn-lt"/>
                <a:ea typeface="+mn-ea"/>
                <a:cs typeface="+mn-cs"/>
                <a:sym typeface="Gill Sans" pitchFamily="-65" charset="0"/>
              </a:defRPr>
            </a:lvl1pPr>
            <a:lvl2pPr marL="411460" indent="0" algn="ctr" rtl="0" eaLnBrk="1" fontAlgn="base" hangingPunct="1">
              <a:spcBef>
                <a:spcPct val="0"/>
              </a:spcBef>
              <a:spcAft>
                <a:spcPct val="0"/>
              </a:spcAft>
              <a:buNone/>
              <a:defRPr sz="1800" b="1">
                <a:solidFill>
                  <a:schemeClr val="tx1"/>
                </a:solidFill>
                <a:latin typeface="+mn-lt"/>
                <a:ea typeface="+mn-ea"/>
                <a:cs typeface="+mn-cs"/>
                <a:sym typeface="Gill Sans" pitchFamily="-65" charset="0"/>
              </a:defRPr>
            </a:lvl2pPr>
            <a:lvl3pPr marL="822920" indent="0" algn="ctr" rtl="0" eaLnBrk="1" fontAlgn="base" hangingPunct="1">
              <a:spcBef>
                <a:spcPct val="0"/>
              </a:spcBef>
              <a:spcAft>
                <a:spcPct val="0"/>
              </a:spcAft>
              <a:buNone/>
              <a:defRPr sz="1600" b="1">
                <a:solidFill>
                  <a:schemeClr val="tx1"/>
                </a:solidFill>
                <a:latin typeface="+mn-lt"/>
                <a:ea typeface="+mn-ea"/>
                <a:cs typeface="+mn-cs"/>
                <a:sym typeface="Gill Sans" pitchFamily="-65" charset="0"/>
              </a:defRPr>
            </a:lvl3pPr>
            <a:lvl4pPr marL="1234379"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4pPr>
            <a:lvl5pPr marL="1645837"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5pPr>
            <a:lvl6pPr marL="2057297"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6pPr>
            <a:lvl7pPr marL="2468757"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7pPr>
            <a:lvl8pPr marL="2880216"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8pPr>
            <a:lvl9pPr marL="3291675" indent="0" algn="ctr" rtl="0" eaLnBrk="1" fontAlgn="base" hangingPunct="1">
              <a:spcBef>
                <a:spcPct val="0"/>
              </a:spcBef>
              <a:spcAft>
                <a:spcPct val="0"/>
              </a:spcAft>
              <a:buNone/>
              <a:defRPr sz="1400" b="1">
                <a:solidFill>
                  <a:schemeClr val="tx1"/>
                </a:solidFill>
                <a:latin typeface="+mn-lt"/>
                <a:ea typeface="+mn-ea"/>
                <a:cs typeface="+mn-cs"/>
                <a:sym typeface="Gill Sans" pitchFamily="-65" charset="0"/>
              </a:defRPr>
            </a:lvl9pPr>
          </a:lstStyle>
          <a:p>
            <a:r>
              <a:rPr lang="en-US" sz="2400" dirty="0" smtClean="0">
                <a:solidFill>
                  <a:schemeClr val="tx1"/>
                </a:solidFill>
                <a:latin typeface="Arial"/>
                <a:cs typeface="Arial"/>
              </a:rPr>
              <a:t>Robert L. Evans</a:t>
            </a:r>
          </a:p>
          <a:p>
            <a:r>
              <a:rPr lang="en-US" sz="2000" b="0" dirty="0" smtClean="0">
                <a:solidFill>
                  <a:schemeClr val="tx1"/>
                </a:solidFill>
                <a:latin typeface="Arial"/>
                <a:cs typeface="Arial"/>
              </a:rPr>
              <a:t>Manager of Organizational Assessment &amp; K-12 Services</a:t>
            </a:r>
          </a:p>
          <a:p>
            <a:r>
              <a:rPr lang="en-US" sz="2000" dirty="0" smtClean="0">
                <a:solidFill>
                  <a:schemeClr val="tx1"/>
                </a:solidFill>
                <a:latin typeface="Arial"/>
                <a:cs typeface="Arial"/>
              </a:rPr>
              <a:t>Margolis Healy</a:t>
            </a:r>
            <a:endParaRPr lang="en-US" sz="2000" dirty="0">
              <a:solidFill>
                <a:schemeClr val="tx1"/>
              </a:solidFill>
              <a:latin typeface="Arial"/>
              <a:cs typeface="Arial"/>
            </a:endParaRPr>
          </a:p>
        </p:txBody>
      </p:sp>
      <p:sp>
        <p:nvSpPr>
          <p:cNvPr id="7" name="Rounded Rectangle 6"/>
          <p:cNvSpPr/>
          <p:nvPr/>
        </p:nvSpPr>
        <p:spPr bwMode="auto">
          <a:xfrm>
            <a:off x="5181600" y="2590800"/>
            <a:ext cx="3316005" cy="1505056"/>
          </a:xfrm>
          <a:prstGeom prst="roundRect">
            <a:avLst/>
          </a:prstGeom>
          <a:solidFill>
            <a:srgbClr val="008000"/>
          </a:solidFill>
        </p:spPr>
        <p:txBody>
          <a:bodyPr vert="horz" lIns="82292" tIns="41148" rIns="82292" bIns="41148" anchor="ctr"/>
          <a:lstStyle/>
          <a:p>
            <a:pPr algn="ctr" fontAlgn="base">
              <a:spcBef>
                <a:spcPct val="0"/>
              </a:spcBef>
              <a:spcAft>
                <a:spcPct val="0"/>
              </a:spcAft>
            </a:pPr>
            <a:r>
              <a:rPr lang="en-US" sz="3600" b="1" dirty="0">
                <a:solidFill>
                  <a:schemeClr val="bg1"/>
                </a:solidFill>
                <a:latin typeface="Arial"/>
                <a:cs typeface="Arial"/>
                <a:sym typeface="Gill Sans" pitchFamily="-65" charset="0"/>
              </a:rPr>
              <a:t>Objectives</a:t>
            </a:r>
            <a:endParaRPr lang="en-US" sz="3600" b="1" dirty="0">
              <a:solidFill>
                <a:schemeClr val="bg1"/>
              </a:solidFill>
              <a:latin typeface="Arial"/>
              <a:cs typeface="Arial"/>
              <a:sym typeface="Gill Sans" pitchFamily="-65" charset="0"/>
            </a:endParaRPr>
          </a:p>
        </p:txBody>
      </p:sp>
      <p:sp>
        <p:nvSpPr>
          <p:cNvPr id="9" name="Title 1"/>
          <p:cNvSpPr txBox="1">
            <a:spLocks/>
          </p:cNvSpPr>
          <p:nvPr/>
        </p:nvSpPr>
        <p:spPr>
          <a:xfrm>
            <a:off x="571500" y="152400"/>
            <a:ext cx="8001000" cy="990600"/>
          </a:xfrm>
          <a:prstGeom prst="rect">
            <a:avLst/>
          </a:prstGeom>
        </p:spPr>
        <p:txBody>
          <a:bodyPr vert="horz" lIns="82292" tIns="41148" rIns="82292" bIns="41148" anchor="b"/>
          <a:lstStyle>
            <a:defPPr>
              <a:defRPr lang="en-US"/>
            </a:defPPr>
            <a:lvl1pPr indent="0" algn="ctr" fontAlgn="base">
              <a:spcBef>
                <a:spcPct val="0"/>
              </a:spcBef>
              <a:spcAft>
                <a:spcPct val="0"/>
              </a:spcAft>
              <a:buNone/>
              <a:defRPr sz="2400" b="1">
                <a:latin typeface="Arial"/>
                <a:cs typeface="Arial"/>
              </a:defRPr>
            </a:lvl1pPr>
            <a:lvl2pPr marL="411460" indent="0" algn="ctr" fontAlgn="base">
              <a:spcBef>
                <a:spcPct val="0"/>
              </a:spcBef>
              <a:spcAft>
                <a:spcPct val="0"/>
              </a:spcAft>
              <a:buNone/>
              <a:defRPr b="1"/>
            </a:lvl2pPr>
            <a:lvl3pPr marL="822920" indent="0" algn="ctr" fontAlgn="base">
              <a:spcBef>
                <a:spcPct val="0"/>
              </a:spcBef>
              <a:spcAft>
                <a:spcPct val="0"/>
              </a:spcAft>
              <a:buNone/>
              <a:defRPr sz="1600" b="1"/>
            </a:lvl3pPr>
            <a:lvl4pPr marL="1234379" indent="0" algn="ctr" fontAlgn="base">
              <a:spcBef>
                <a:spcPct val="0"/>
              </a:spcBef>
              <a:spcAft>
                <a:spcPct val="0"/>
              </a:spcAft>
              <a:buNone/>
              <a:defRPr sz="1400" b="1"/>
            </a:lvl4pPr>
            <a:lvl5pPr marL="1645837" indent="0" algn="ctr" fontAlgn="base">
              <a:spcBef>
                <a:spcPct val="0"/>
              </a:spcBef>
              <a:spcAft>
                <a:spcPct val="0"/>
              </a:spcAft>
              <a:buNone/>
              <a:defRPr sz="1400" b="1"/>
            </a:lvl5pPr>
            <a:lvl6pPr marL="2057297" indent="0" algn="ctr" fontAlgn="base">
              <a:spcBef>
                <a:spcPct val="0"/>
              </a:spcBef>
              <a:spcAft>
                <a:spcPct val="0"/>
              </a:spcAft>
              <a:buNone/>
              <a:defRPr sz="1400" b="1"/>
            </a:lvl6pPr>
            <a:lvl7pPr marL="2468757" indent="0" algn="ctr" fontAlgn="base">
              <a:spcBef>
                <a:spcPct val="0"/>
              </a:spcBef>
              <a:spcAft>
                <a:spcPct val="0"/>
              </a:spcAft>
              <a:buNone/>
              <a:defRPr sz="1400" b="1"/>
            </a:lvl7pPr>
            <a:lvl8pPr marL="2880216" indent="0" algn="ctr" fontAlgn="base">
              <a:spcBef>
                <a:spcPct val="0"/>
              </a:spcBef>
              <a:spcAft>
                <a:spcPct val="0"/>
              </a:spcAft>
              <a:buNone/>
              <a:defRPr sz="1400" b="1"/>
            </a:lvl8pPr>
            <a:lvl9pPr marL="3291675" indent="0" algn="ctr" fontAlgn="base">
              <a:spcBef>
                <a:spcPct val="0"/>
              </a:spcBef>
              <a:spcAft>
                <a:spcPct val="0"/>
              </a:spcAft>
              <a:buNone/>
              <a:defRPr sz="1400" b="1"/>
            </a:lvl9pPr>
          </a:lstStyle>
          <a:p>
            <a:r>
              <a:rPr lang="en-US" sz="3600" b="0" dirty="0"/>
              <a:t>Introduction</a:t>
            </a:r>
          </a:p>
        </p:txBody>
      </p:sp>
    </p:spTree>
    <p:extLst>
      <p:ext uri="{BB962C8B-B14F-4D97-AF65-F5344CB8AC3E}">
        <p14:creationId xmlns:p14="http://schemas.microsoft.com/office/powerpoint/2010/main" val="3608058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latin typeface="Franklin Gothic Medium" panose="020B0603020102020204" pitchFamily="34" charset="0"/>
              </a:rPr>
              <a:t>Types of Emergencies/Disasters That School Meals Programs Can Assist With</a:t>
            </a:r>
            <a:endParaRPr lang="en-US" sz="3200" dirty="0">
              <a:latin typeface="Franklin Gothic Medium" panose="020B0603020102020204" pitchFamily="34" charset="0"/>
            </a:endParaRPr>
          </a:p>
        </p:txBody>
      </p:sp>
      <p:sp>
        <p:nvSpPr>
          <p:cNvPr id="3" name="Content Placeholder 2"/>
          <p:cNvSpPr>
            <a:spLocks noGrp="1"/>
          </p:cNvSpPr>
          <p:nvPr>
            <p:ph idx="1"/>
          </p:nvPr>
        </p:nvSpPr>
        <p:spPr>
          <a:xfrm>
            <a:off x="457200" y="1371600"/>
            <a:ext cx="5486400" cy="5334000"/>
          </a:xfrm>
        </p:spPr>
        <p:txBody>
          <a:bodyPr>
            <a:normAutofit fontScale="92500"/>
          </a:bodyPr>
          <a:lstStyle/>
          <a:p>
            <a:pPr marL="0" indent="0" fontAlgn="base">
              <a:spcBef>
                <a:spcPct val="0"/>
              </a:spcBef>
              <a:spcAft>
                <a:spcPct val="0"/>
              </a:spcAft>
              <a:buNone/>
            </a:pPr>
            <a:r>
              <a:rPr lang="en-US" sz="2800" dirty="0">
                <a:latin typeface="Arial"/>
                <a:cs typeface="Arial"/>
                <a:sym typeface="Gill Sans" pitchFamily="-65" charset="0"/>
              </a:rPr>
              <a:t>Individual Students Displaced</a:t>
            </a:r>
          </a:p>
          <a:p>
            <a:pPr lvl="1" fontAlgn="base">
              <a:spcBef>
                <a:spcPct val="0"/>
              </a:spcBef>
              <a:spcAft>
                <a:spcPct val="0"/>
              </a:spcAft>
              <a:buFont typeface="Arial"/>
              <a:buChar char="•"/>
            </a:pPr>
            <a:r>
              <a:rPr lang="en-US" sz="2000" dirty="0">
                <a:latin typeface="Arial"/>
                <a:cs typeface="Arial"/>
                <a:sym typeface="Gill Sans" pitchFamily="-65" charset="0"/>
              </a:rPr>
              <a:t>House fire</a:t>
            </a:r>
          </a:p>
          <a:p>
            <a:pPr lvl="1" fontAlgn="base">
              <a:spcBef>
                <a:spcPct val="0"/>
              </a:spcBef>
              <a:spcAft>
                <a:spcPct val="0"/>
              </a:spcAft>
              <a:buFont typeface="Arial"/>
              <a:buChar char="•"/>
            </a:pPr>
            <a:r>
              <a:rPr lang="en-US" sz="2000" dirty="0">
                <a:latin typeface="Arial"/>
                <a:cs typeface="Arial"/>
                <a:sym typeface="Gill Sans" pitchFamily="-65" charset="0"/>
              </a:rPr>
              <a:t>Localized flooding</a:t>
            </a:r>
          </a:p>
          <a:p>
            <a:pPr lvl="1" fontAlgn="base">
              <a:spcBef>
                <a:spcPct val="0"/>
              </a:spcBef>
              <a:spcAft>
                <a:spcPct val="0"/>
              </a:spcAft>
              <a:buFont typeface="Arial"/>
              <a:buChar char="•"/>
            </a:pPr>
            <a:r>
              <a:rPr lang="en-US" sz="2000" dirty="0">
                <a:latin typeface="Arial"/>
                <a:cs typeface="Arial"/>
                <a:sym typeface="Gill Sans" pitchFamily="-65" charset="0"/>
              </a:rPr>
              <a:t>Other emergencies that displace individual students or groups of students from their homes while school remains open</a:t>
            </a:r>
          </a:p>
          <a:p>
            <a:pPr marL="0" indent="0" fontAlgn="base">
              <a:spcBef>
                <a:spcPct val="0"/>
              </a:spcBef>
              <a:spcAft>
                <a:spcPct val="0"/>
              </a:spcAft>
              <a:buNone/>
            </a:pPr>
            <a:r>
              <a:rPr lang="en-US" sz="2800" dirty="0">
                <a:latin typeface="Arial"/>
                <a:cs typeface="Arial"/>
                <a:sym typeface="Gill Sans" pitchFamily="-65" charset="0"/>
              </a:rPr>
              <a:t>Unexpected </a:t>
            </a:r>
            <a:r>
              <a:rPr lang="en-US" sz="2800" dirty="0">
                <a:latin typeface="Arial"/>
                <a:cs typeface="Arial"/>
                <a:sym typeface="Gill Sans" pitchFamily="-65" charset="0"/>
              </a:rPr>
              <a:t>School Closure</a:t>
            </a:r>
          </a:p>
          <a:p>
            <a:pPr lvl="1" fontAlgn="base">
              <a:spcBef>
                <a:spcPct val="0"/>
              </a:spcBef>
              <a:spcAft>
                <a:spcPct val="0"/>
              </a:spcAft>
              <a:buFont typeface="Arial"/>
              <a:buChar char="•"/>
            </a:pPr>
            <a:r>
              <a:rPr lang="en-US" sz="2000" dirty="0">
                <a:latin typeface="Arial"/>
                <a:cs typeface="Arial"/>
                <a:sym typeface="Gill Sans" pitchFamily="-65" charset="0"/>
              </a:rPr>
              <a:t>School Building Flooded</a:t>
            </a:r>
          </a:p>
          <a:p>
            <a:pPr lvl="1" fontAlgn="base">
              <a:spcBef>
                <a:spcPct val="0"/>
              </a:spcBef>
              <a:spcAft>
                <a:spcPct val="0"/>
              </a:spcAft>
              <a:buFont typeface="Arial"/>
              <a:buChar char="•"/>
            </a:pPr>
            <a:r>
              <a:rPr lang="en-US" sz="2000" dirty="0">
                <a:latin typeface="Arial"/>
                <a:cs typeface="Arial"/>
                <a:sym typeface="Gill Sans" pitchFamily="-65" charset="0"/>
              </a:rPr>
              <a:t>Power Outage at School</a:t>
            </a:r>
          </a:p>
          <a:p>
            <a:pPr lvl="1" fontAlgn="base">
              <a:spcBef>
                <a:spcPct val="0"/>
              </a:spcBef>
              <a:spcAft>
                <a:spcPct val="0"/>
              </a:spcAft>
              <a:buFont typeface="Arial"/>
              <a:buChar char="•"/>
            </a:pPr>
            <a:r>
              <a:rPr lang="en-US" sz="2000" dirty="0">
                <a:latin typeface="Arial"/>
                <a:cs typeface="Arial"/>
                <a:sym typeface="Gill Sans" pitchFamily="-65" charset="0"/>
              </a:rPr>
              <a:t>Civil </a:t>
            </a:r>
            <a:r>
              <a:rPr lang="en-US" sz="2000" dirty="0">
                <a:latin typeface="Arial"/>
                <a:cs typeface="Arial"/>
                <a:sym typeface="Gill Sans" pitchFamily="-65" charset="0"/>
              </a:rPr>
              <a:t>Disturbance (strikes)</a:t>
            </a:r>
          </a:p>
          <a:p>
            <a:pPr lvl="1" fontAlgn="base">
              <a:spcBef>
                <a:spcPct val="0"/>
              </a:spcBef>
              <a:spcAft>
                <a:spcPct val="0"/>
              </a:spcAft>
              <a:buFont typeface="Arial"/>
              <a:buChar char="•"/>
            </a:pPr>
            <a:r>
              <a:rPr lang="en-US" sz="2000" dirty="0">
                <a:latin typeface="Arial"/>
                <a:cs typeface="Arial"/>
                <a:sym typeface="Gill Sans" pitchFamily="-65" charset="0"/>
              </a:rPr>
              <a:t>Snow </a:t>
            </a:r>
            <a:r>
              <a:rPr lang="en-US" sz="2000" dirty="0">
                <a:latin typeface="Arial"/>
                <a:cs typeface="Arial"/>
                <a:sym typeface="Gill Sans" pitchFamily="-65" charset="0"/>
              </a:rPr>
              <a:t>Days</a:t>
            </a:r>
          </a:p>
          <a:p>
            <a:pPr marL="0" indent="0" fontAlgn="base">
              <a:spcBef>
                <a:spcPct val="0"/>
              </a:spcBef>
              <a:spcAft>
                <a:spcPct val="0"/>
              </a:spcAft>
              <a:buNone/>
            </a:pPr>
            <a:r>
              <a:rPr lang="en-US" sz="2800" dirty="0">
                <a:latin typeface="Arial"/>
                <a:cs typeface="Arial"/>
                <a:sym typeface="Gill Sans" pitchFamily="-65" charset="0"/>
              </a:rPr>
              <a:t>Community Affected</a:t>
            </a:r>
          </a:p>
          <a:p>
            <a:pPr lvl="1" fontAlgn="base">
              <a:spcBef>
                <a:spcPct val="0"/>
              </a:spcBef>
              <a:spcAft>
                <a:spcPct val="0"/>
              </a:spcAft>
              <a:buFont typeface="Arial"/>
              <a:buChar char="•"/>
            </a:pPr>
            <a:r>
              <a:rPr lang="en-US" sz="2000" dirty="0">
                <a:latin typeface="Arial"/>
                <a:cs typeface="Arial"/>
                <a:sym typeface="Gill Sans" pitchFamily="-65" charset="0"/>
              </a:rPr>
              <a:t>Large scale flooding, hurricanes, ice storms, power outages, tornados</a:t>
            </a:r>
          </a:p>
          <a:p>
            <a:pPr lvl="1" fontAlgn="base">
              <a:spcBef>
                <a:spcPct val="0"/>
              </a:spcBef>
              <a:spcAft>
                <a:spcPct val="0"/>
              </a:spcAft>
              <a:buFont typeface="Arial"/>
              <a:buChar char="•"/>
            </a:pPr>
            <a:r>
              <a:rPr lang="en-US" sz="2000" dirty="0">
                <a:latin typeface="Arial"/>
                <a:cs typeface="Arial"/>
                <a:sym typeface="Gill Sans" pitchFamily="-65" charset="0"/>
              </a:rPr>
              <a:t>Lots of community members displaced &amp; need shelter and food</a:t>
            </a:r>
          </a:p>
          <a:p>
            <a:pPr lvl="1" fontAlgn="base">
              <a:spcBef>
                <a:spcPct val="0"/>
              </a:spcBef>
              <a:spcAft>
                <a:spcPct val="0"/>
              </a:spcAft>
              <a:buFont typeface="Arial"/>
              <a:buChar char="•"/>
            </a:pPr>
            <a:r>
              <a:rPr lang="en-US" sz="2000" dirty="0">
                <a:latin typeface="Arial"/>
                <a:cs typeface="Arial"/>
                <a:sym typeface="Gill Sans" pitchFamily="-65" charset="0"/>
              </a:rPr>
              <a:t>School may be open or closed</a:t>
            </a:r>
          </a:p>
          <a:p>
            <a:pPr marL="0" indent="0">
              <a:buNone/>
            </a:pPr>
            <a:endParaRPr lang="en-US" sz="2800" dirty="0" smtClean="0">
              <a:latin typeface="Palatino Linotype" panose="02040502050505030304" pitchFamily="18" charset="0"/>
            </a:endParaRPr>
          </a:p>
          <a:p>
            <a:pPr marL="0" indent="0">
              <a:buNone/>
            </a:pPr>
            <a:endParaRPr lang="en-US" sz="4000" dirty="0">
              <a:latin typeface="Palatino Linotype" panose="02040502050505030304" pitchFamily="18" charset="0"/>
            </a:endParaRPr>
          </a:p>
          <a:p>
            <a:pPr marL="0" indent="0">
              <a:buNone/>
            </a:pPr>
            <a:endParaRPr lang="en-US" sz="4000" dirty="0" smtClean="0">
              <a:latin typeface="Palatino Linotype" panose="02040502050505030304" pitchFamily="18" charset="0"/>
            </a:endParaRPr>
          </a:p>
          <a:p>
            <a:pPr marL="0" indent="0">
              <a:buNone/>
            </a:pPr>
            <a:endParaRPr lang="en-US" sz="4000" dirty="0" smtClean="0">
              <a:latin typeface="Palatino Linotype" panose="02040502050505030304" pitchFamily="18" charset="0"/>
            </a:endParaRPr>
          </a:p>
        </p:txBody>
      </p:sp>
      <p:pic>
        <p:nvPicPr>
          <p:cNvPr id="7" name="Picture 2" descr="http://t3.gstatic.com/images?q=tbn:ANd9GcTM2giD2F1TuuXljyfObbui-I0es0MY0mZTKbj9_JqJfuTC9UWRRKMZpEHJnQ"/>
          <p:cNvPicPr>
            <a:picLocks noChangeAspect="1" noChangeArrowheads="1"/>
          </p:cNvPicPr>
          <p:nvPr/>
        </p:nvPicPr>
        <p:blipFill>
          <a:blip r:embed="rId3" cstate="print"/>
          <a:srcRect/>
          <a:stretch>
            <a:fillRect/>
          </a:stretch>
        </p:blipFill>
        <p:spPr bwMode="auto">
          <a:xfrm>
            <a:off x="6019800" y="2945757"/>
            <a:ext cx="2667000" cy="2175710"/>
          </a:xfrm>
          <a:prstGeom prst="rect">
            <a:avLst/>
          </a:prstGeom>
          <a:noFill/>
        </p:spPr>
      </p:pic>
    </p:spTree>
    <p:extLst>
      <p:ext uri="{BB962C8B-B14F-4D97-AF65-F5344CB8AC3E}">
        <p14:creationId xmlns:p14="http://schemas.microsoft.com/office/powerpoint/2010/main" val="39541641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normAutofit/>
          </a:bodyPr>
          <a:lstStyle/>
          <a:p>
            <a:pPr marL="0" indent="0" algn="ctr">
              <a:buNone/>
            </a:pPr>
            <a:r>
              <a:rPr lang="en-US" sz="4000" dirty="0" smtClean="0">
                <a:latin typeface="Franklin Gothic Medium" panose="020B0603020102020204" pitchFamily="34" charset="0"/>
              </a:rPr>
              <a:t>Feeding Individual Displaced Students</a:t>
            </a:r>
          </a:p>
        </p:txBody>
      </p:sp>
      <p:pic>
        <p:nvPicPr>
          <p:cNvPr id="4100" name="Picture 4" descr="C:\Users\marykrueger\AppData\Local\Microsoft\Windows\Temporary Internet Files\Content.IE5\HZPLOXPS\3006382308_bd92afdb61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00" y="2819400"/>
            <a:ext cx="38354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949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Franklin Gothic Medium" panose="020B0603020102020204" pitchFamily="34" charset="0"/>
              </a:rPr>
              <a:t>When Individual Students are Affected By Disasters or Emergencies</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295400"/>
            <a:ext cx="8229600" cy="5153025"/>
          </a:xfrm>
        </p:spPr>
        <p:txBody>
          <a:bodyPr>
            <a:noAutofit/>
          </a:bodyPr>
          <a:lstStyle/>
          <a:p>
            <a:pPr marL="0" indent="0" fontAlgn="base">
              <a:spcBef>
                <a:spcPct val="0"/>
              </a:spcBef>
              <a:spcAft>
                <a:spcPct val="0"/>
              </a:spcAft>
              <a:buNone/>
            </a:pPr>
            <a:r>
              <a:rPr lang="en-US" sz="2000" dirty="0">
                <a:latin typeface="Arial"/>
                <a:cs typeface="Arial"/>
              </a:rPr>
              <a:t>If a disaster such as fire or flooding affects individual students at your school, but school remains open, the affected student(s) may qualify for free meals.</a:t>
            </a:r>
          </a:p>
          <a:p>
            <a:pPr marL="0" indent="0">
              <a:buNone/>
            </a:pPr>
            <a:endParaRPr lang="en-US" sz="700" dirty="0" smtClean="0">
              <a:latin typeface="Palatino Linotype" panose="02040502050505030304" pitchFamily="18" charset="0"/>
            </a:endParaRPr>
          </a:p>
          <a:p>
            <a:pPr marL="0" indent="0" fontAlgn="base">
              <a:spcBef>
                <a:spcPct val="0"/>
              </a:spcBef>
              <a:spcAft>
                <a:spcPct val="0"/>
              </a:spcAft>
              <a:buNone/>
            </a:pPr>
            <a:r>
              <a:rPr lang="en-US" sz="2000" dirty="0">
                <a:latin typeface="Arial"/>
                <a:cs typeface="Arial"/>
              </a:rPr>
              <a:t>Students who are displaced from their homes during a disaster of any size qualify as “homeless.” </a:t>
            </a:r>
          </a:p>
          <a:p>
            <a:pPr lvl="1" fontAlgn="base">
              <a:spcBef>
                <a:spcPct val="0"/>
              </a:spcBef>
              <a:spcAft>
                <a:spcPct val="0"/>
              </a:spcAft>
              <a:buFont typeface="Arial"/>
              <a:buChar char="•"/>
            </a:pPr>
            <a:r>
              <a:rPr lang="en-US" sz="1900" dirty="0">
                <a:latin typeface="Arial"/>
                <a:cs typeface="Arial"/>
              </a:rPr>
              <a:t>Get information from school homeless liaison</a:t>
            </a:r>
          </a:p>
          <a:p>
            <a:pPr lvl="1" fontAlgn="base">
              <a:spcBef>
                <a:spcPct val="0"/>
              </a:spcBef>
              <a:spcAft>
                <a:spcPct val="0"/>
              </a:spcAft>
              <a:buFont typeface="Arial"/>
              <a:buChar char="•"/>
            </a:pPr>
            <a:r>
              <a:rPr lang="en-US" sz="1900" dirty="0">
                <a:latin typeface="Arial"/>
                <a:cs typeface="Arial"/>
              </a:rPr>
              <a:t>Family can fill out new application</a:t>
            </a:r>
          </a:p>
          <a:p>
            <a:pPr lvl="1" fontAlgn="base">
              <a:spcBef>
                <a:spcPct val="0"/>
              </a:spcBef>
              <a:spcAft>
                <a:spcPct val="0"/>
              </a:spcAft>
              <a:buFont typeface="Arial"/>
              <a:buChar char="•"/>
            </a:pPr>
            <a:r>
              <a:rPr lang="en-US" sz="1900" dirty="0">
                <a:latin typeface="Arial"/>
                <a:cs typeface="Arial"/>
              </a:rPr>
              <a:t>School Food Service Program Staff can fill out new application on behalf of families that they know are affected </a:t>
            </a:r>
          </a:p>
          <a:p>
            <a:pPr marL="0" indent="0" fontAlgn="base">
              <a:spcBef>
                <a:spcPct val="0"/>
              </a:spcBef>
              <a:spcAft>
                <a:spcPct val="0"/>
              </a:spcAft>
              <a:buNone/>
            </a:pPr>
            <a:r>
              <a:rPr lang="en-US" sz="2000" dirty="0">
                <a:latin typeface="Arial"/>
                <a:cs typeface="Arial"/>
              </a:rPr>
              <a:t>In a Presidentially Declared disaster, affected families may receive “D-SNAP” benefits.  </a:t>
            </a:r>
          </a:p>
          <a:p>
            <a:pPr lvl="1" fontAlgn="base">
              <a:spcBef>
                <a:spcPct val="0"/>
              </a:spcBef>
              <a:spcAft>
                <a:spcPct val="0"/>
              </a:spcAft>
              <a:buFont typeface="Arial"/>
              <a:buChar char="•"/>
            </a:pPr>
            <a:r>
              <a:rPr lang="en-US" sz="1900" dirty="0">
                <a:latin typeface="Arial"/>
                <a:cs typeface="Arial"/>
              </a:rPr>
              <a:t>Family supplied case number </a:t>
            </a:r>
          </a:p>
          <a:p>
            <a:pPr lvl="1" fontAlgn="base">
              <a:spcBef>
                <a:spcPct val="0"/>
              </a:spcBef>
              <a:spcAft>
                <a:spcPct val="0"/>
              </a:spcAft>
              <a:buFont typeface="Arial"/>
              <a:buChar char="•"/>
            </a:pPr>
            <a:r>
              <a:rPr lang="en-US" sz="1900" dirty="0">
                <a:latin typeface="Arial"/>
                <a:cs typeface="Arial"/>
              </a:rPr>
              <a:t>Direct </a:t>
            </a:r>
            <a:r>
              <a:rPr lang="en-US" sz="1900" dirty="0">
                <a:latin typeface="Arial"/>
                <a:cs typeface="Arial"/>
              </a:rPr>
              <a:t>Certification List </a:t>
            </a:r>
          </a:p>
          <a:p>
            <a:pPr marL="0" indent="0">
              <a:buNone/>
            </a:pPr>
            <a:endParaRPr lang="en-US" sz="700" dirty="0" smtClean="0">
              <a:latin typeface="Palatino Linotype" panose="02040502050505030304" pitchFamily="18" charset="0"/>
            </a:endParaRPr>
          </a:p>
          <a:p>
            <a:pPr marL="0" indent="0" fontAlgn="base">
              <a:spcBef>
                <a:spcPct val="0"/>
              </a:spcBef>
              <a:spcAft>
                <a:spcPct val="0"/>
              </a:spcAft>
              <a:buNone/>
            </a:pPr>
            <a:r>
              <a:rPr lang="en-US" sz="2000" dirty="0">
                <a:latin typeface="Arial"/>
                <a:cs typeface="Arial"/>
              </a:rPr>
              <a:t>These students will be eligible for free school meals for the rest of the school year, plus </a:t>
            </a:r>
            <a:r>
              <a:rPr lang="en-US" sz="2000" dirty="0">
                <a:latin typeface="Arial"/>
                <a:cs typeface="Arial"/>
              </a:rPr>
              <a:t>the first 30 </a:t>
            </a:r>
            <a:r>
              <a:rPr lang="en-US" sz="2000" dirty="0">
                <a:latin typeface="Arial"/>
                <a:cs typeface="Arial"/>
              </a:rPr>
              <a:t>days of the following school </a:t>
            </a:r>
            <a:r>
              <a:rPr lang="en-US" sz="2000" dirty="0">
                <a:latin typeface="Arial"/>
                <a:cs typeface="Arial"/>
              </a:rPr>
              <a:t>year</a:t>
            </a:r>
            <a:r>
              <a:rPr lang="en-US" sz="2000" dirty="0">
                <a:latin typeface="Arial"/>
                <a:cs typeface="Arial"/>
              </a:rPr>
              <a:t> </a:t>
            </a:r>
            <a:r>
              <a:rPr lang="en-US" sz="2000" dirty="0">
                <a:latin typeface="Arial"/>
                <a:cs typeface="Arial"/>
              </a:rPr>
              <a:t>– even after they return home. </a:t>
            </a:r>
            <a:endParaRPr lang="en-US" sz="2000" dirty="0">
              <a:latin typeface="Arial"/>
              <a:cs typeface="Arial"/>
            </a:endParaRPr>
          </a:p>
          <a:p>
            <a:pPr marL="0" indent="0">
              <a:buNone/>
            </a:pPr>
            <a:endParaRPr lang="en-US" sz="2000" dirty="0" smtClean="0">
              <a:latin typeface="Palatino Linotype" panose="02040502050505030304" pitchFamily="18" charset="0"/>
            </a:endParaRPr>
          </a:p>
        </p:txBody>
      </p:sp>
    </p:spTree>
    <p:extLst>
      <p:ext uri="{BB962C8B-B14F-4D97-AF65-F5344CB8AC3E}">
        <p14:creationId xmlns:p14="http://schemas.microsoft.com/office/powerpoint/2010/main" val="12838746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077200" cy="411162"/>
          </a:xfrm>
        </p:spPr>
        <p:txBody>
          <a:bodyPr>
            <a:normAutofit fontScale="90000"/>
          </a:bodyPr>
          <a:lstStyle/>
          <a:p>
            <a:r>
              <a:rPr lang="en-US" sz="3600" dirty="0" smtClean="0">
                <a:latin typeface="Franklin Gothic Medium" panose="020B0603020102020204" pitchFamily="34" charset="0"/>
              </a:rPr>
              <a:t>More on Identifying Homeless Students</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066800"/>
            <a:ext cx="8229600" cy="5381625"/>
          </a:xfrm>
        </p:spPr>
        <p:txBody>
          <a:bodyPr>
            <a:noAutofit/>
          </a:bodyPr>
          <a:lstStyle/>
          <a:p>
            <a:pPr marL="0" indent="0">
              <a:spcBef>
                <a:spcPts val="0"/>
              </a:spcBef>
              <a:buNone/>
            </a:pPr>
            <a:endParaRPr lang="en-US" altLang="en-US" sz="800" dirty="0" smtClean="0">
              <a:latin typeface="Palatino Linotype" panose="02040502050505030304" pitchFamily="18" charset="0"/>
              <a:ea typeface="ＭＳ Ｐゴシック" pitchFamily="34" charset="-128"/>
            </a:endParaRPr>
          </a:p>
          <a:p>
            <a:pPr marL="0" indent="0" fontAlgn="base">
              <a:spcBef>
                <a:spcPct val="0"/>
              </a:spcBef>
              <a:spcAft>
                <a:spcPct val="0"/>
              </a:spcAft>
              <a:buNone/>
            </a:pPr>
            <a:r>
              <a:rPr lang="en-US" altLang="en-US" sz="2000" dirty="0">
                <a:latin typeface="Arial"/>
                <a:cs typeface="Arial"/>
              </a:rPr>
              <a:t>The </a:t>
            </a:r>
            <a:r>
              <a:rPr lang="en-US" altLang="en-US" sz="2000" dirty="0">
                <a:latin typeface="Arial"/>
                <a:cs typeface="Arial"/>
              </a:rPr>
              <a:t>McKinney-Vento Homeless Assistance </a:t>
            </a:r>
            <a:r>
              <a:rPr lang="en-US" altLang="en-US" sz="2000" dirty="0">
                <a:latin typeface="Arial"/>
                <a:cs typeface="Arial"/>
              </a:rPr>
              <a:t>Act defines students experiencing homeless as children and youth who </a:t>
            </a:r>
            <a:r>
              <a:rPr lang="en-US" altLang="en-US" sz="2000" b="1" dirty="0">
                <a:latin typeface="Arial"/>
                <a:cs typeface="Arial"/>
              </a:rPr>
              <a:t>lack a fixed, regular, and adequate nighttime </a:t>
            </a:r>
            <a:r>
              <a:rPr lang="en-US" altLang="en-US" sz="2000" b="1" dirty="0">
                <a:latin typeface="Arial"/>
                <a:cs typeface="Arial"/>
              </a:rPr>
              <a:t>residence</a:t>
            </a:r>
            <a:r>
              <a:rPr lang="en-US" altLang="en-US" sz="2000" dirty="0">
                <a:latin typeface="Arial"/>
                <a:cs typeface="Arial"/>
              </a:rPr>
              <a:t>, including those who are:</a:t>
            </a:r>
            <a:endParaRPr lang="en-US" altLang="en-US" sz="2000" dirty="0">
              <a:latin typeface="Arial"/>
              <a:cs typeface="Arial"/>
            </a:endParaRPr>
          </a:p>
          <a:p>
            <a:pPr lvl="1" fontAlgn="base">
              <a:spcBef>
                <a:spcPct val="0"/>
              </a:spcBef>
              <a:spcAft>
                <a:spcPct val="0"/>
              </a:spcAft>
              <a:buFont typeface="Arial"/>
              <a:buChar char="•"/>
            </a:pPr>
            <a:r>
              <a:rPr lang="en-US" altLang="en-US" sz="1800" dirty="0">
                <a:latin typeface="Arial"/>
                <a:cs typeface="Arial"/>
              </a:rPr>
              <a:t>Sharing </a:t>
            </a:r>
            <a:r>
              <a:rPr lang="en-US" altLang="en-US" sz="1800" dirty="0">
                <a:latin typeface="Arial"/>
                <a:cs typeface="Arial"/>
              </a:rPr>
              <a:t>the housing of others due to loss of housing, economic hardship, or similar reason</a:t>
            </a:r>
          </a:p>
          <a:p>
            <a:pPr lvl="1" fontAlgn="base">
              <a:spcBef>
                <a:spcPct val="0"/>
              </a:spcBef>
              <a:spcAft>
                <a:spcPct val="0"/>
              </a:spcAft>
              <a:buFont typeface="Arial"/>
              <a:buChar char="•"/>
            </a:pPr>
            <a:r>
              <a:rPr lang="en-US" altLang="en-US" sz="1800" dirty="0">
                <a:latin typeface="Arial"/>
                <a:cs typeface="Arial"/>
              </a:rPr>
              <a:t>Living </a:t>
            </a:r>
            <a:r>
              <a:rPr lang="en-US" altLang="en-US" sz="1800" dirty="0">
                <a:latin typeface="Arial"/>
                <a:cs typeface="Arial"/>
              </a:rPr>
              <a:t>in motels, hotels, trailer parks, camping grounds due to lack of adequate alternative </a:t>
            </a:r>
            <a:r>
              <a:rPr lang="en-US" altLang="en-US" sz="1800" dirty="0">
                <a:latin typeface="Arial"/>
                <a:cs typeface="Arial"/>
              </a:rPr>
              <a:t>accommodations</a:t>
            </a:r>
          </a:p>
          <a:p>
            <a:pPr lvl="1" fontAlgn="base">
              <a:spcBef>
                <a:spcPct val="0"/>
              </a:spcBef>
              <a:spcAft>
                <a:spcPct val="0"/>
              </a:spcAft>
              <a:buFont typeface="Arial"/>
              <a:buChar char="•"/>
            </a:pPr>
            <a:r>
              <a:rPr lang="en-US" altLang="en-US" sz="1800" dirty="0">
                <a:latin typeface="Arial"/>
                <a:cs typeface="Arial"/>
              </a:rPr>
              <a:t>Living in emergency or transitional </a:t>
            </a:r>
            <a:r>
              <a:rPr lang="en-US" altLang="en-US" sz="1800" dirty="0">
                <a:latin typeface="Arial"/>
                <a:cs typeface="Arial"/>
              </a:rPr>
              <a:t>shelters</a:t>
            </a:r>
          </a:p>
          <a:p>
            <a:pPr lvl="1" fontAlgn="base">
              <a:spcBef>
                <a:spcPct val="0"/>
              </a:spcBef>
              <a:spcAft>
                <a:spcPct val="0"/>
              </a:spcAft>
              <a:buFont typeface="Arial"/>
              <a:buChar char="•"/>
            </a:pPr>
            <a:r>
              <a:rPr lang="en-US" altLang="en-US" sz="1800" dirty="0">
                <a:latin typeface="Arial"/>
                <a:cs typeface="Arial"/>
              </a:rPr>
              <a:t>Living </a:t>
            </a:r>
            <a:r>
              <a:rPr lang="en-US" altLang="en-US" sz="1800" dirty="0">
                <a:latin typeface="Arial"/>
                <a:cs typeface="Arial"/>
              </a:rPr>
              <a:t>in a public or private place not designed for humans to live</a:t>
            </a:r>
          </a:p>
          <a:p>
            <a:pPr lvl="1" fontAlgn="base">
              <a:spcBef>
                <a:spcPct val="0"/>
              </a:spcBef>
              <a:spcAft>
                <a:spcPct val="0"/>
              </a:spcAft>
              <a:buFont typeface="Arial"/>
              <a:buChar char="•"/>
            </a:pPr>
            <a:r>
              <a:rPr lang="en-US" altLang="en-US" sz="1800" dirty="0">
                <a:latin typeface="Arial"/>
                <a:cs typeface="Arial"/>
              </a:rPr>
              <a:t>Living in cars, parks, abandoned buildings, substandard housing, bus or train stations, or similar settings</a:t>
            </a:r>
          </a:p>
          <a:p>
            <a:pPr lvl="1" fontAlgn="base">
              <a:spcBef>
                <a:spcPct val="0"/>
              </a:spcBef>
              <a:spcAft>
                <a:spcPct val="0"/>
              </a:spcAft>
              <a:buFont typeface="Arial"/>
              <a:buChar char="•"/>
            </a:pPr>
            <a:r>
              <a:rPr lang="en-US" altLang="en-US" sz="1800" dirty="0">
                <a:latin typeface="Arial"/>
                <a:cs typeface="Arial"/>
              </a:rPr>
              <a:t>Migratory children living in above </a:t>
            </a:r>
            <a:r>
              <a:rPr lang="en-US" altLang="en-US" sz="1800" dirty="0">
                <a:latin typeface="Arial"/>
                <a:cs typeface="Arial"/>
              </a:rPr>
              <a:t>circumstances</a:t>
            </a:r>
          </a:p>
          <a:p>
            <a:pPr marL="0" indent="0">
              <a:lnSpc>
                <a:spcPct val="80000"/>
              </a:lnSpc>
              <a:spcAft>
                <a:spcPts val="600"/>
              </a:spcAft>
              <a:buNone/>
            </a:pPr>
            <a:endParaRPr lang="en-US" altLang="en-US" sz="800" dirty="0" smtClean="0">
              <a:latin typeface="Palatino Linotype" panose="02040502050505030304" pitchFamily="18" charset="0"/>
              <a:ea typeface="ＭＳ Ｐゴシック" pitchFamily="34" charset="-128"/>
            </a:endParaRPr>
          </a:p>
          <a:p>
            <a:pPr marL="0" indent="0" fontAlgn="base">
              <a:lnSpc>
                <a:spcPct val="80000"/>
              </a:lnSpc>
              <a:spcBef>
                <a:spcPct val="0"/>
              </a:spcBef>
              <a:spcAft>
                <a:spcPct val="0"/>
              </a:spcAft>
              <a:buNone/>
            </a:pPr>
            <a:r>
              <a:rPr lang="en-US" altLang="en-US" sz="2000" dirty="0">
                <a:latin typeface="Arial"/>
                <a:cs typeface="Arial"/>
              </a:rPr>
              <a:t>Homeless </a:t>
            </a:r>
            <a:r>
              <a:rPr lang="en-US" altLang="en-US" sz="2000" dirty="0">
                <a:latin typeface="Arial"/>
                <a:cs typeface="Arial"/>
              </a:rPr>
              <a:t>students identified by the school homeless liaison or a shelter official are </a:t>
            </a:r>
            <a:r>
              <a:rPr lang="en-US" altLang="en-US" sz="2000" b="1" u="sng" dirty="0">
                <a:latin typeface="Arial"/>
                <a:cs typeface="Arial"/>
              </a:rPr>
              <a:t>Directly Certified </a:t>
            </a:r>
            <a:r>
              <a:rPr lang="en-US" altLang="en-US" sz="2000" dirty="0">
                <a:latin typeface="Arial"/>
                <a:cs typeface="Arial"/>
              </a:rPr>
              <a:t>for </a:t>
            </a:r>
            <a:r>
              <a:rPr lang="en-US" altLang="en-US" sz="2000" dirty="0">
                <a:latin typeface="Arial"/>
                <a:cs typeface="Arial"/>
              </a:rPr>
              <a:t>free meals.</a:t>
            </a:r>
          </a:p>
          <a:p>
            <a:pPr lvl="1">
              <a:lnSpc>
                <a:spcPct val="80000"/>
              </a:lnSpc>
              <a:spcAft>
                <a:spcPts val="600"/>
              </a:spcAft>
            </a:pPr>
            <a:r>
              <a:rPr lang="en-US" altLang="en-US" sz="1600" dirty="0">
                <a:latin typeface="Arial"/>
                <a:cs typeface="Arial"/>
              </a:rPr>
              <a:t>List of Vermont Homeless Liaisons: </a:t>
            </a:r>
            <a:r>
              <a:rPr lang="en-US" altLang="en-US" sz="1800" dirty="0">
                <a:latin typeface="Arial Black"/>
                <a:ea typeface="ＭＳ Ｐゴシック" pitchFamily="34" charset="-128"/>
                <a:cs typeface="Arial Black"/>
                <a:hlinkClick r:id="rId3"/>
              </a:rPr>
              <a:t>http://</a:t>
            </a:r>
            <a:r>
              <a:rPr lang="en-US" altLang="en-US" sz="1800" dirty="0" smtClean="0">
                <a:latin typeface="Arial Black"/>
                <a:ea typeface="ＭＳ Ｐゴシック" pitchFamily="34" charset="-128"/>
                <a:cs typeface="Arial Black"/>
                <a:hlinkClick r:id="rId3"/>
              </a:rPr>
              <a:t>education.vermont.gov/sites/aoe/files/documents/edu-federal-programs-homeless-liaisons.pdf</a:t>
            </a:r>
            <a:r>
              <a:rPr lang="en-US" altLang="en-US" sz="1800" dirty="0" smtClean="0">
                <a:latin typeface="Arial Black"/>
                <a:ea typeface="ＭＳ Ｐゴシック" pitchFamily="34" charset="-128"/>
                <a:cs typeface="Arial Black"/>
              </a:rPr>
              <a:t> </a:t>
            </a:r>
            <a:endParaRPr lang="en-US" altLang="en-US" sz="1800" dirty="0">
              <a:latin typeface="Arial Black"/>
              <a:ea typeface="ＭＳ Ｐゴシック" pitchFamily="34" charset="-128"/>
              <a:cs typeface="Arial Black"/>
            </a:endParaRPr>
          </a:p>
          <a:p>
            <a:pPr marL="0" indent="0">
              <a:buNone/>
            </a:pPr>
            <a:endParaRPr lang="en-US" sz="2000" dirty="0" smtClean="0">
              <a:latin typeface="Palatino Linotype" panose="02040502050505030304" pitchFamily="18" charset="0"/>
            </a:endParaRPr>
          </a:p>
        </p:txBody>
      </p:sp>
    </p:spTree>
    <p:extLst>
      <p:ext uri="{BB962C8B-B14F-4D97-AF65-F5344CB8AC3E}">
        <p14:creationId xmlns:p14="http://schemas.microsoft.com/office/powerpoint/2010/main" val="42890370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marL="0" indent="0" algn="ctr">
              <a:buNone/>
            </a:pPr>
            <a:r>
              <a:rPr lang="en-US" sz="4000" dirty="0" smtClean="0">
                <a:latin typeface="Franklin Gothic Medium" panose="020B0603020102020204" pitchFamily="34" charset="0"/>
              </a:rPr>
              <a:t>Feeding Students During an Unexpected School Closure</a:t>
            </a:r>
          </a:p>
        </p:txBody>
      </p:sp>
      <p:pic>
        <p:nvPicPr>
          <p:cNvPr id="6148" name="Picture 4" descr="C:\Users\marykrueger\AppData\Local\Microsoft\Windows\Temporary Internet Files\Content.IE5\HPV0EL44\on-strike-sig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300" y="2704322"/>
            <a:ext cx="4814622" cy="288877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marykrueger\AppData\Local\Microsoft\Windows\Temporary Internet Files\Content.IE5\IP0OLFNX\snow-report_2012-02-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763218"/>
            <a:ext cx="3694643" cy="277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3816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600" dirty="0" smtClean="0">
                <a:latin typeface="Franklin Gothic Medium" panose="020B0603020102020204" pitchFamily="34" charset="0"/>
              </a:rPr>
              <a:t>Using “Summer” Meals Programs During Unexpected </a:t>
            </a:r>
            <a:r>
              <a:rPr lang="en-US" sz="3600" dirty="0">
                <a:latin typeface="Franklin Gothic Medium" panose="020B0603020102020204" pitchFamily="34" charset="0"/>
              </a:rPr>
              <a:t>S</a:t>
            </a:r>
            <a:r>
              <a:rPr lang="en-US" sz="3600" dirty="0" smtClean="0">
                <a:latin typeface="Franklin Gothic Medium" panose="020B0603020102020204" pitchFamily="34" charset="0"/>
              </a:rPr>
              <a:t>chool Closures</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371600"/>
            <a:ext cx="8229600" cy="5076825"/>
          </a:xfrm>
        </p:spPr>
        <p:txBody>
          <a:bodyPr>
            <a:noAutofit/>
          </a:bodyPr>
          <a:lstStyle/>
          <a:p>
            <a:pPr marL="0" indent="0" fontAlgn="base">
              <a:spcBef>
                <a:spcPct val="0"/>
              </a:spcBef>
              <a:spcAft>
                <a:spcPct val="0"/>
              </a:spcAft>
              <a:buNone/>
            </a:pPr>
            <a:r>
              <a:rPr lang="en-US" sz="2000" dirty="0">
                <a:latin typeface="Arial"/>
                <a:cs typeface="Arial"/>
              </a:rPr>
              <a:t>To get federal reimbursement for school meals, they must be served as part of an instructional school day.  If school is closed, the School Breakfast and School Lunch programs cannot operate that day. </a:t>
            </a:r>
          </a:p>
          <a:p>
            <a:pPr marL="0" indent="0" fontAlgn="base">
              <a:spcBef>
                <a:spcPct val="0"/>
              </a:spcBef>
              <a:spcAft>
                <a:spcPct val="0"/>
              </a:spcAft>
              <a:buNone/>
            </a:pPr>
            <a:endParaRPr lang="en-US" sz="2000" dirty="0">
              <a:latin typeface="Arial"/>
              <a:cs typeface="Arial"/>
            </a:endParaRPr>
          </a:p>
          <a:p>
            <a:pPr marL="0" indent="0" fontAlgn="base">
              <a:spcBef>
                <a:spcPct val="0"/>
              </a:spcBef>
              <a:spcAft>
                <a:spcPct val="0"/>
              </a:spcAft>
              <a:buNone/>
            </a:pPr>
            <a:r>
              <a:rPr lang="en-US" sz="2000" dirty="0">
                <a:latin typeface="Arial"/>
                <a:cs typeface="Arial"/>
              </a:rPr>
              <a:t>During unexpected school closures, we can still feed students by operating a “summer” meals program.</a:t>
            </a:r>
          </a:p>
          <a:p>
            <a:pPr lvl="1" fontAlgn="base">
              <a:spcBef>
                <a:spcPct val="0"/>
              </a:spcBef>
              <a:spcAft>
                <a:spcPct val="0"/>
              </a:spcAft>
              <a:buFont typeface="Arial"/>
              <a:buChar char="•"/>
            </a:pPr>
            <a:r>
              <a:rPr lang="en-US" sz="1600" dirty="0">
                <a:latin typeface="Arial"/>
                <a:cs typeface="Arial"/>
              </a:rPr>
              <a:t>School Building Flooded</a:t>
            </a:r>
          </a:p>
          <a:p>
            <a:pPr lvl="1" fontAlgn="base">
              <a:spcBef>
                <a:spcPct val="0"/>
              </a:spcBef>
              <a:spcAft>
                <a:spcPct val="0"/>
              </a:spcAft>
              <a:buFont typeface="Arial"/>
              <a:buChar char="•"/>
            </a:pPr>
            <a:r>
              <a:rPr lang="en-US" sz="1600" dirty="0">
                <a:latin typeface="Arial"/>
                <a:cs typeface="Arial"/>
              </a:rPr>
              <a:t>Power Outage at School</a:t>
            </a:r>
          </a:p>
          <a:p>
            <a:pPr lvl="1" fontAlgn="base">
              <a:spcBef>
                <a:spcPct val="0"/>
              </a:spcBef>
              <a:spcAft>
                <a:spcPct val="0"/>
              </a:spcAft>
              <a:buFont typeface="Arial"/>
              <a:buChar char="•"/>
            </a:pPr>
            <a:r>
              <a:rPr lang="en-US" sz="1600" dirty="0">
                <a:latin typeface="Arial"/>
                <a:cs typeface="Arial"/>
              </a:rPr>
              <a:t>Civil Disturbance (strikes)</a:t>
            </a:r>
          </a:p>
          <a:p>
            <a:pPr lvl="1" fontAlgn="base">
              <a:spcBef>
                <a:spcPct val="0"/>
              </a:spcBef>
              <a:spcAft>
                <a:spcPct val="0"/>
              </a:spcAft>
              <a:buFont typeface="Arial"/>
              <a:buChar char="•"/>
            </a:pPr>
            <a:r>
              <a:rPr lang="en-US" sz="1600" dirty="0">
                <a:latin typeface="Arial"/>
                <a:cs typeface="Arial"/>
              </a:rPr>
              <a:t>Snow Days</a:t>
            </a:r>
          </a:p>
          <a:p>
            <a:pPr lvl="1" fontAlgn="base">
              <a:spcBef>
                <a:spcPct val="0"/>
              </a:spcBef>
              <a:spcAft>
                <a:spcPct val="0"/>
              </a:spcAft>
              <a:buFont typeface="Arial"/>
              <a:buChar char="•"/>
            </a:pPr>
            <a:r>
              <a:rPr lang="en-US" sz="1600" dirty="0">
                <a:latin typeface="Arial"/>
                <a:cs typeface="Arial"/>
              </a:rPr>
              <a:t>This option cannot be used during </a:t>
            </a:r>
            <a:endParaRPr lang="en-US" sz="1600" dirty="0" smtClean="0">
              <a:latin typeface="Arial"/>
              <a:cs typeface="Arial"/>
            </a:endParaRPr>
          </a:p>
          <a:p>
            <a:pPr marL="457200" lvl="1" indent="0" fontAlgn="base">
              <a:spcBef>
                <a:spcPct val="0"/>
              </a:spcBef>
              <a:spcAft>
                <a:spcPct val="0"/>
              </a:spcAft>
              <a:buNone/>
            </a:pPr>
            <a:r>
              <a:rPr lang="en-US" sz="1600" dirty="0">
                <a:latin typeface="Arial"/>
                <a:cs typeface="Arial"/>
              </a:rPr>
              <a:t> </a:t>
            </a:r>
            <a:r>
              <a:rPr lang="en-US" sz="1600" dirty="0" smtClean="0">
                <a:latin typeface="Arial"/>
                <a:cs typeface="Arial"/>
              </a:rPr>
              <a:t>    scheduled school </a:t>
            </a:r>
            <a:r>
              <a:rPr lang="en-US" sz="1600" dirty="0">
                <a:latin typeface="Arial"/>
                <a:cs typeface="Arial"/>
              </a:rPr>
              <a:t>vacations</a:t>
            </a:r>
            <a:r>
              <a:rPr lang="en-US" sz="1600" dirty="0">
                <a:latin typeface="Arial"/>
                <a:cs typeface="Arial"/>
              </a:rPr>
              <a:t>. </a:t>
            </a:r>
            <a:endParaRPr lang="en-US" sz="1600" dirty="0">
              <a:latin typeface="Arial"/>
              <a:cs typeface="Arial"/>
            </a:endParaRPr>
          </a:p>
          <a:p>
            <a:pPr marL="0" indent="0">
              <a:spcBef>
                <a:spcPts val="0"/>
              </a:spcBef>
              <a:buNone/>
            </a:pPr>
            <a:endParaRPr lang="en-US" sz="800" dirty="0" smtClean="0">
              <a:latin typeface="Palatino Linotype" panose="02040502050505030304" pitchFamily="18" charset="0"/>
            </a:endParaRPr>
          </a:p>
          <a:p>
            <a:pPr marL="0" indent="0" fontAlgn="base">
              <a:spcBef>
                <a:spcPct val="0"/>
              </a:spcBef>
              <a:spcAft>
                <a:spcPct val="0"/>
              </a:spcAft>
              <a:buNone/>
            </a:pPr>
            <a:r>
              <a:rPr lang="en-US" sz="2000" dirty="0">
                <a:latin typeface="Arial"/>
                <a:cs typeface="Arial"/>
              </a:rPr>
              <a:t>Meals may be served at the school, or at </a:t>
            </a:r>
          </a:p>
          <a:p>
            <a:pPr marL="0" indent="0" fontAlgn="base">
              <a:spcBef>
                <a:spcPct val="0"/>
              </a:spcBef>
              <a:spcAft>
                <a:spcPct val="0"/>
              </a:spcAft>
              <a:buNone/>
            </a:pPr>
            <a:r>
              <a:rPr lang="en-US" sz="2000" dirty="0">
                <a:latin typeface="Arial"/>
                <a:cs typeface="Arial"/>
              </a:rPr>
              <a:t>other locations.  </a:t>
            </a:r>
          </a:p>
          <a:p>
            <a:pPr lvl="1" fontAlgn="base">
              <a:spcBef>
                <a:spcPct val="0"/>
              </a:spcBef>
              <a:spcAft>
                <a:spcPct val="0"/>
              </a:spcAft>
              <a:buFont typeface="Arial"/>
              <a:buChar char="•"/>
            </a:pPr>
            <a:r>
              <a:rPr lang="en-US" sz="1600" dirty="0">
                <a:latin typeface="Arial"/>
                <a:cs typeface="Arial"/>
              </a:rPr>
              <a:t>Library</a:t>
            </a:r>
          </a:p>
          <a:p>
            <a:pPr lvl="1" fontAlgn="base">
              <a:spcBef>
                <a:spcPct val="0"/>
              </a:spcBef>
              <a:spcAft>
                <a:spcPct val="0"/>
              </a:spcAft>
              <a:buFont typeface="Arial"/>
              <a:buChar char="•"/>
            </a:pPr>
            <a:r>
              <a:rPr lang="en-US" sz="1600" dirty="0">
                <a:latin typeface="Arial"/>
                <a:cs typeface="Arial"/>
              </a:rPr>
              <a:t>Community Center</a:t>
            </a:r>
          </a:p>
          <a:p>
            <a:pPr lvl="1" fontAlgn="base">
              <a:spcBef>
                <a:spcPct val="0"/>
              </a:spcBef>
              <a:spcAft>
                <a:spcPct val="0"/>
              </a:spcAft>
              <a:buFont typeface="Arial"/>
              <a:buChar char="•"/>
            </a:pPr>
            <a:r>
              <a:rPr lang="en-US" sz="1600" dirty="0">
                <a:latin typeface="Arial"/>
                <a:cs typeface="Arial"/>
              </a:rPr>
              <a:t>Housing Development</a:t>
            </a:r>
          </a:p>
          <a:p>
            <a:pPr marL="0" indent="0">
              <a:buNone/>
            </a:pPr>
            <a:endParaRPr lang="en-US" sz="2000" dirty="0" smtClean="0">
              <a:latin typeface="Palatino Linotype" panose="02040502050505030304" pitchFamily="18" charset="0"/>
            </a:endParaRPr>
          </a:p>
          <a:p>
            <a:pPr marL="0" indent="0">
              <a:buNone/>
            </a:pPr>
            <a:endParaRPr lang="en-US" sz="2000" dirty="0">
              <a:latin typeface="Palatino Linotype" panose="02040502050505030304" pitchFamily="18" charset="0"/>
            </a:endParaRPr>
          </a:p>
          <a:p>
            <a:pPr marL="0" indent="0">
              <a:buNone/>
            </a:pPr>
            <a:endParaRPr lang="en-US" sz="2000" dirty="0" smtClean="0">
              <a:latin typeface="Palatino Linotype" panose="02040502050505030304" pitchFamily="18" charset="0"/>
            </a:endParaRPr>
          </a:p>
          <a:p>
            <a:pPr marL="0" indent="0">
              <a:buNone/>
            </a:pPr>
            <a:endParaRPr lang="en-US" sz="2000" dirty="0">
              <a:latin typeface="Palatino Linotype" panose="02040502050505030304" pitchFamily="18" charset="0"/>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l="-4815" t="34445" r="1" b="6667"/>
          <a:stretch/>
        </p:blipFill>
        <p:spPr>
          <a:xfrm>
            <a:off x="5130920" y="3124200"/>
            <a:ext cx="3555880" cy="2663770"/>
          </a:xfrm>
          <a:prstGeom prst="rect">
            <a:avLst/>
          </a:prstGeom>
        </p:spPr>
      </p:pic>
      <p:sp>
        <p:nvSpPr>
          <p:cNvPr id="7" name="TextBox 6"/>
          <p:cNvSpPr txBox="1"/>
          <p:nvPr/>
        </p:nvSpPr>
        <p:spPr>
          <a:xfrm>
            <a:off x="5257800" y="5816907"/>
            <a:ext cx="3352800" cy="430887"/>
          </a:xfrm>
          <a:prstGeom prst="rect">
            <a:avLst/>
          </a:prstGeom>
          <a:noFill/>
        </p:spPr>
        <p:txBody>
          <a:bodyPr wrap="square" rtlCol="0">
            <a:spAutoFit/>
          </a:bodyPr>
          <a:lstStyle/>
          <a:p>
            <a:r>
              <a:rPr lang="en-US" sz="1100" dirty="0" smtClean="0">
                <a:latin typeface="Franklin Gothic Medium" panose="020B0603020102020204" pitchFamily="34" charset="0"/>
              </a:rPr>
              <a:t>Summer Food Service Program lunch boxes ready for distribution at Burlington High School</a:t>
            </a:r>
          </a:p>
        </p:txBody>
      </p:sp>
    </p:spTree>
    <p:extLst>
      <p:ext uri="{BB962C8B-B14F-4D97-AF65-F5344CB8AC3E}">
        <p14:creationId xmlns:p14="http://schemas.microsoft.com/office/powerpoint/2010/main" val="17972341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smtClean="0">
                <a:latin typeface="Franklin Gothic Medium" panose="020B0603020102020204" pitchFamily="34" charset="0"/>
              </a:rPr>
              <a:t>How to Turn </a:t>
            </a:r>
            <a:r>
              <a:rPr lang="en-US" sz="3600" dirty="0">
                <a:latin typeface="Franklin Gothic Medium" panose="020B0603020102020204" pitchFamily="34" charset="0"/>
              </a:rPr>
              <a:t>O</a:t>
            </a:r>
            <a:r>
              <a:rPr lang="en-US" sz="3600" dirty="0" smtClean="0">
                <a:latin typeface="Franklin Gothic Medium" panose="020B0603020102020204" pitchFamily="34" charset="0"/>
              </a:rPr>
              <a:t>n Summer Meals for Emergencies</a:t>
            </a:r>
            <a:endParaRPr lang="en-US" sz="3600" dirty="0">
              <a:latin typeface="Franklin Gothic Medium" panose="020B0603020102020204" pitchFamily="34" charset="0"/>
            </a:endParaRPr>
          </a:p>
        </p:txBody>
      </p:sp>
      <p:sp>
        <p:nvSpPr>
          <p:cNvPr id="3" name="Content Placeholder 2"/>
          <p:cNvSpPr>
            <a:spLocks noGrp="1"/>
          </p:cNvSpPr>
          <p:nvPr>
            <p:ph idx="1"/>
          </p:nvPr>
        </p:nvSpPr>
        <p:spPr>
          <a:xfrm>
            <a:off x="457200" y="1447800"/>
            <a:ext cx="8229600" cy="5305425"/>
          </a:xfrm>
        </p:spPr>
        <p:txBody>
          <a:bodyPr>
            <a:noAutofit/>
          </a:bodyPr>
          <a:lstStyle/>
          <a:p>
            <a:pPr marL="0" indent="0" fontAlgn="base">
              <a:spcBef>
                <a:spcPct val="0"/>
              </a:spcBef>
              <a:spcAft>
                <a:spcPct val="0"/>
              </a:spcAft>
              <a:buNone/>
            </a:pPr>
            <a:r>
              <a:rPr lang="en-US" sz="2000" dirty="0">
                <a:latin typeface="Arial"/>
                <a:cs typeface="Arial"/>
              </a:rPr>
              <a:t>Schools with existing Summer meals programs can edit their agreement with the state to add the necessary dates.  </a:t>
            </a:r>
          </a:p>
          <a:p>
            <a:pPr marL="0" indent="0" fontAlgn="base">
              <a:spcBef>
                <a:spcPct val="0"/>
              </a:spcBef>
              <a:spcAft>
                <a:spcPct val="0"/>
              </a:spcAft>
              <a:buNone/>
            </a:pPr>
            <a:endParaRPr lang="en-US" sz="2000" dirty="0">
              <a:latin typeface="Arial"/>
              <a:cs typeface="Arial"/>
            </a:endParaRPr>
          </a:p>
          <a:p>
            <a:pPr marL="0" indent="0" fontAlgn="base">
              <a:spcBef>
                <a:spcPct val="0"/>
              </a:spcBef>
              <a:spcAft>
                <a:spcPct val="0"/>
              </a:spcAft>
              <a:buNone/>
            </a:pPr>
            <a:r>
              <a:rPr lang="en-US" sz="2000" dirty="0">
                <a:latin typeface="Arial"/>
                <a:cs typeface="Arial"/>
              </a:rPr>
              <a:t>Schools that do not operate summer meals programs during the summer may still still be able to qualify and set up a program for use in an emergency.  Ways of qualifying include:</a:t>
            </a:r>
          </a:p>
          <a:p>
            <a:pPr lvl="1" fontAlgn="base">
              <a:spcBef>
                <a:spcPct val="0"/>
              </a:spcBef>
              <a:spcAft>
                <a:spcPct val="0"/>
              </a:spcAft>
              <a:buFont typeface="Arial"/>
              <a:buChar char="•"/>
            </a:pPr>
            <a:r>
              <a:rPr lang="en-US" sz="1600" dirty="0">
                <a:latin typeface="Arial"/>
                <a:cs typeface="Arial"/>
              </a:rPr>
              <a:t>The local school or meal site is located within a low-income census tract</a:t>
            </a:r>
          </a:p>
          <a:p>
            <a:pPr lvl="1" fontAlgn="base">
              <a:spcBef>
                <a:spcPct val="0"/>
              </a:spcBef>
              <a:spcAft>
                <a:spcPct val="0"/>
              </a:spcAft>
              <a:buFont typeface="Arial"/>
              <a:buChar char="•"/>
            </a:pPr>
            <a:r>
              <a:rPr lang="en-US" sz="1600" dirty="0">
                <a:latin typeface="Arial"/>
                <a:cs typeface="Arial"/>
              </a:rPr>
              <a:t>The meal site is located at designated low-income housing</a:t>
            </a:r>
          </a:p>
          <a:p>
            <a:pPr lvl="1" fontAlgn="base">
              <a:spcBef>
                <a:spcPct val="0"/>
              </a:spcBef>
              <a:spcAft>
                <a:spcPct val="0"/>
              </a:spcAft>
              <a:buFont typeface="Arial"/>
              <a:buChar char="•"/>
            </a:pPr>
            <a:r>
              <a:rPr lang="en-US" sz="1600" dirty="0">
                <a:latin typeface="Arial"/>
                <a:cs typeface="Arial"/>
              </a:rPr>
              <a:t>The school has more than 50% of their students qualifying for free and </a:t>
            </a:r>
            <a:r>
              <a:rPr lang="en-US" sz="1600" dirty="0">
                <a:latin typeface="Arial"/>
                <a:cs typeface="Arial"/>
              </a:rPr>
              <a:t>reduced meals</a:t>
            </a:r>
          </a:p>
          <a:p>
            <a:pPr lvl="1" fontAlgn="base">
              <a:spcBef>
                <a:spcPct val="0"/>
              </a:spcBef>
              <a:spcAft>
                <a:spcPct val="0"/>
              </a:spcAft>
              <a:buFont typeface="Arial"/>
              <a:buChar char="•"/>
            </a:pPr>
            <a:r>
              <a:rPr lang="en-US" sz="1600" dirty="0">
                <a:latin typeface="Arial"/>
                <a:cs typeface="Arial"/>
              </a:rPr>
              <a:t>Meals served to F&amp;R students can be reimbursed based on the individual students </a:t>
            </a:r>
            <a:r>
              <a:rPr lang="en-US" sz="1600" dirty="0">
                <a:latin typeface="Arial"/>
                <a:cs typeface="Arial"/>
              </a:rPr>
              <a:t>status</a:t>
            </a:r>
          </a:p>
          <a:p>
            <a:pPr marL="0" indent="0">
              <a:buNone/>
            </a:pPr>
            <a:endParaRPr lang="en-US" sz="1800" dirty="0" smtClean="0">
              <a:latin typeface="Palatino Linotype" panose="02040502050505030304" pitchFamily="18" charset="0"/>
            </a:endParaRPr>
          </a:p>
          <a:p>
            <a:pPr marL="0" indent="0" fontAlgn="base">
              <a:spcBef>
                <a:spcPct val="0"/>
              </a:spcBef>
              <a:spcAft>
                <a:spcPct val="0"/>
              </a:spcAft>
              <a:buNone/>
            </a:pPr>
            <a:r>
              <a:rPr lang="en-US" sz="2000" dirty="0">
                <a:latin typeface="Arial"/>
                <a:cs typeface="Arial"/>
              </a:rPr>
              <a:t>Contact Child Nutrition Programs as soon as you think you may have an emergency closing and want to go into </a:t>
            </a:r>
            <a:r>
              <a:rPr lang="en-US" sz="2000" dirty="0">
                <a:latin typeface="Arial"/>
                <a:cs typeface="Arial"/>
              </a:rPr>
              <a:t>summer </a:t>
            </a:r>
            <a:r>
              <a:rPr lang="en-US" sz="2000" dirty="0">
                <a:latin typeface="Arial"/>
                <a:cs typeface="Arial"/>
              </a:rPr>
              <a:t>feeding. </a:t>
            </a:r>
          </a:p>
          <a:p>
            <a:pPr lvl="1" fontAlgn="base">
              <a:spcBef>
                <a:spcPct val="0"/>
              </a:spcBef>
              <a:spcAft>
                <a:spcPct val="0"/>
              </a:spcAft>
              <a:buFont typeface="Arial"/>
              <a:buChar char="•"/>
            </a:pPr>
            <a:r>
              <a:rPr lang="en-US" sz="1600" dirty="0">
                <a:latin typeface="Arial"/>
                <a:cs typeface="Arial"/>
              </a:rPr>
              <a:t>Contact </a:t>
            </a:r>
            <a:r>
              <a:rPr lang="en-US" sz="1600" dirty="0">
                <a:latin typeface="Arial"/>
                <a:cs typeface="Arial"/>
              </a:rPr>
              <a:t>Jamie Curley at </a:t>
            </a:r>
            <a:r>
              <a:rPr lang="en-US" sz="1600" dirty="0" smtClean="0">
                <a:latin typeface="Palatino Linotype" panose="02040502050505030304" pitchFamily="18" charset="0"/>
                <a:hlinkClick r:id="rId3"/>
              </a:rPr>
              <a:t>Jamie.Curley@Vermont.gov</a:t>
            </a:r>
            <a:r>
              <a:rPr lang="en-US" sz="1600" dirty="0" smtClean="0">
                <a:latin typeface="Palatino Linotype" panose="02040502050505030304" pitchFamily="18" charset="0"/>
              </a:rPr>
              <a:t> </a:t>
            </a:r>
            <a:r>
              <a:rPr lang="en-US" sz="1600" dirty="0">
                <a:latin typeface="Arial"/>
                <a:cs typeface="Arial"/>
              </a:rPr>
              <a:t>or </a:t>
            </a:r>
            <a:r>
              <a:rPr lang="en-US" sz="1600" dirty="0">
                <a:latin typeface="Arial"/>
                <a:cs typeface="Arial"/>
              </a:rPr>
              <a:t>(802) </a:t>
            </a:r>
            <a:r>
              <a:rPr lang="en-US" sz="1600" dirty="0">
                <a:latin typeface="Arial"/>
                <a:cs typeface="Arial"/>
              </a:rPr>
              <a:t>479-1207</a:t>
            </a:r>
          </a:p>
          <a:p>
            <a:pPr lvl="1" fontAlgn="base">
              <a:spcBef>
                <a:spcPct val="0"/>
              </a:spcBef>
              <a:spcAft>
                <a:spcPct val="0"/>
              </a:spcAft>
              <a:buFont typeface="Arial"/>
              <a:buChar char="•"/>
            </a:pPr>
            <a:r>
              <a:rPr lang="en-US" sz="1600" dirty="0">
                <a:latin typeface="Arial"/>
                <a:cs typeface="Arial"/>
              </a:rPr>
              <a:t>Jamie will help you determine eligibility and assist with the agreement/application process</a:t>
            </a:r>
            <a:endParaRPr lang="en-US" sz="1600" dirty="0">
              <a:latin typeface="Arial"/>
              <a:cs typeface="Arial"/>
            </a:endParaRPr>
          </a:p>
          <a:p>
            <a:pPr marL="0" indent="0">
              <a:buNone/>
            </a:pPr>
            <a:endParaRPr lang="en-US" sz="1800" dirty="0" smtClean="0">
              <a:latin typeface="Palatino Linotype" panose="02040502050505030304" pitchFamily="18" charset="0"/>
            </a:endParaRPr>
          </a:p>
          <a:p>
            <a:endParaRPr lang="en-US" sz="1800" dirty="0">
              <a:latin typeface="Palatino Linotype" panose="02040502050505030304" pitchFamily="18" charset="0"/>
            </a:endParaRPr>
          </a:p>
          <a:p>
            <a:pPr marL="0" indent="0">
              <a:buNone/>
            </a:pPr>
            <a:endParaRPr lang="en-US" sz="2000" dirty="0">
              <a:latin typeface="Palatino Linotype" panose="02040502050505030304" pitchFamily="18" charset="0"/>
            </a:endParaRPr>
          </a:p>
        </p:txBody>
      </p:sp>
    </p:spTree>
    <p:extLst>
      <p:ext uri="{BB962C8B-B14F-4D97-AF65-F5344CB8AC3E}">
        <p14:creationId xmlns:p14="http://schemas.microsoft.com/office/powerpoint/2010/main" val="22314384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42403</TotalTime>
  <Words>1922</Words>
  <Application>Microsoft Macintosh PowerPoint</Application>
  <PresentationFormat>On-screen Show (4:3)</PresentationFormat>
  <Paragraphs>199</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Emergency Planning &amp; Foodservice:  How School Meals Programs Can Help </vt:lpstr>
      <vt:lpstr>PowerPoint Presentation</vt:lpstr>
      <vt:lpstr>Types of Emergencies/Disasters That School Meals Programs Can Assist With</vt:lpstr>
      <vt:lpstr>PowerPoint Presentation</vt:lpstr>
      <vt:lpstr>When Individual Students are Affected By Disasters or Emergencies</vt:lpstr>
      <vt:lpstr>More on Identifying Homeless Students</vt:lpstr>
      <vt:lpstr>PowerPoint Presentation</vt:lpstr>
      <vt:lpstr>Using “Summer” Meals Programs During Unexpected School Closures</vt:lpstr>
      <vt:lpstr>How to Turn On Summer Meals for Emergencies</vt:lpstr>
      <vt:lpstr>Summer Meals Regulations </vt:lpstr>
      <vt:lpstr>PowerPoint Presentation</vt:lpstr>
      <vt:lpstr>Using USDA Foods in Presidentially Declared Disasters or Situations of Distress</vt:lpstr>
      <vt:lpstr>Using USDA Food, Continued…</vt:lpstr>
      <vt:lpstr>FEMA Reimbursement</vt:lpstr>
      <vt:lpstr>When Disaster Feeding Organizations Are Involved</vt:lpstr>
      <vt:lpstr>Preparation: What to do now</vt:lpstr>
      <vt:lpstr>PowerPoint Presentation</vt:lpstr>
    </vt:vector>
  </TitlesOfParts>
  <Company>Vermont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dc:title>
  <dc:creator>Mary Krueger</dc:creator>
  <cp:lastModifiedBy>Kacey Urban</cp:lastModifiedBy>
  <cp:revision>274</cp:revision>
  <cp:lastPrinted>2016-08-03T20:27:24Z</cp:lastPrinted>
  <dcterms:created xsi:type="dcterms:W3CDTF">2014-02-28T17:03:29Z</dcterms:created>
  <dcterms:modified xsi:type="dcterms:W3CDTF">2016-11-10T16:29:42Z</dcterms:modified>
</cp:coreProperties>
</file>