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2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slideLayouts/slideLayout12.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2.xml" ContentType="application/vnd.openxmlformats-officedocument.presentationml.notesSlide+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7"/>
  </p:notesMasterIdLst>
  <p:sldIdLst>
    <p:sldId id="261" r:id="rId2"/>
    <p:sldId id="262"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59"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76AA"/>
    <a:srgbClr val="005A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273" autoAdjust="0"/>
    <p:restoredTop sz="94660"/>
  </p:normalViewPr>
  <p:slideViewPr>
    <p:cSldViewPr snapToGrid="0" showGuides="1">
      <p:cViewPr varScale="1">
        <p:scale>
          <a:sx n="103" d="100"/>
          <a:sy n="103" d="100"/>
        </p:scale>
        <p:origin x="126" y="192"/>
      </p:cViewPr>
      <p:guideLst>
        <p:guide orient="horz" pos="218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5F584F-60D3-4B3D-A41C-89537787A4C8}" type="datetimeFigureOut">
              <a:rPr lang="en-US" smtClean="0"/>
              <a:t>8/26/2019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840CED-3F5D-49D1-BFF5-D8B531DAF1A5}" type="slidenum">
              <a:rPr lang="en-US" smtClean="0"/>
              <a:t>‹#›</a:t>
            </a:fld>
            <a:endParaRPr lang="en-US" dirty="0"/>
          </a:p>
        </p:txBody>
      </p:sp>
    </p:spTree>
    <p:extLst>
      <p:ext uri="{BB962C8B-B14F-4D97-AF65-F5344CB8AC3E}">
        <p14:creationId xmlns:p14="http://schemas.microsoft.com/office/powerpoint/2010/main" val="1913045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440134-ADA7-0644-8A91-676C4CD59DF9}" type="slidenum">
              <a:rPr lang="en-US" smtClean="0"/>
              <a:t>9</a:t>
            </a:fld>
            <a:endParaRPr lang="en-US" dirty="0"/>
          </a:p>
        </p:txBody>
      </p:sp>
    </p:spTree>
    <p:extLst>
      <p:ext uri="{BB962C8B-B14F-4D97-AF65-F5344CB8AC3E}">
        <p14:creationId xmlns:p14="http://schemas.microsoft.com/office/powerpoint/2010/main" val="1159522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440134-ADA7-0644-8A91-676C4CD59DF9}" type="slidenum">
              <a:rPr lang="en-US" smtClean="0"/>
              <a:t>20</a:t>
            </a:fld>
            <a:endParaRPr lang="en-US" dirty="0"/>
          </a:p>
        </p:txBody>
      </p:sp>
    </p:spTree>
    <p:extLst>
      <p:ext uri="{BB962C8B-B14F-4D97-AF65-F5344CB8AC3E}">
        <p14:creationId xmlns:p14="http://schemas.microsoft.com/office/powerpoint/2010/main" val="35918669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p:nvSpPr>
        <p:spPr>
          <a:xfrm>
            <a:off x="3175" y="5679136"/>
            <a:ext cx="12188825" cy="1178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5615128"/>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0051" y="265926"/>
            <a:ext cx="10058400" cy="3566160"/>
          </a:xfrm>
        </p:spPr>
        <p:txBody>
          <a:bodyPr anchor="b">
            <a:normAutofit/>
          </a:bodyPr>
          <a:lstStyle>
            <a:lvl1pPr algn="l">
              <a:lnSpc>
                <a:spcPct val="85000"/>
              </a:lnSpc>
              <a:defRPr sz="8000" spc="-50" baseline="0">
                <a:solidFill>
                  <a:srgbClr val="005A84"/>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00051" y="4036281"/>
            <a:ext cx="10058400" cy="1143000"/>
          </a:xfrm>
        </p:spPr>
        <p:txBody>
          <a:bodyPr lIns="91440" rIns="91440">
            <a:normAutofit/>
          </a:bodyPr>
          <a:lstStyle>
            <a:lvl1pPr marL="0" indent="0" algn="l">
              <a:buNone/>
              <a:defRPr sz="2400" cap="all" spc="200" baseline="0">
                <a:solidFill>
                  <a:schemeClr val="accent3"/>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904288" y="6369979"/>
            <a:ext cx="1308195" cy="454932"/>
          </a:xfrm>
        </p:spPr>
        <p:txBody>
          <a:bodyPr/>
          <a:lstStyle/>
          <a:p>
            <a:fld id="{E8801FEA-74CB-4EFA-8C10-8D0B232C99B9}" type="slidenum">
              <a:rPr lang="en-US" smtClean="0"/>
              <a:t>‹#›</a:t>
            </a:fld>
            <a:endParaRPr lang="en-US" dirty="0"/>
          </a:p>
        </p:txBody>
      </p:sp>
      <p:cxnSp>
        <p:nvCxnSpPr>
          <p:cNvPr id="9" name="Straight Connector 8"/>
          <p:cNvCxnSpPr/>
          <p:nvPr/>
        </p:nvCxnSpPr>
        <p:spPr>
          <a:xfrm>
            <a:off x="1156667" y="3832086"/>
            <a:ext cx="9875520" cy="0"/>
          </a:xfrm>
          <a:prstGeom prst="line">
            <a:avLst/>
          </a:prstGeom>
          <a:ln/>
        </p:spPr>
        <p:style>
          <a:lnRef idx="1">
            <a:schemeClr val="accent1"/>
          </a:lnRef>
          <a:fillRef idx="0">
            <a:schemeClr val="accent1"/>
          </a:fillRef>
          <a:effectRef idx="0">
            <a:schemeClr val="accent1"/>
          </a:effectRef>
          <a:fontRef idx="minor">
            <a:schemeClr val="tx1"/>
          </a:fontRef>
        </p:style>
      </p:cxnSp>
      <p:sp>
        <p:nvSpPr>
          <p:cNvPr id="10" name="Content Placeholder 9"/>
          <p:cNvSpPr>
            <a:spLocks noGrp="1"/>
          </p:cNvSpPr>
          <p:nvPr>
            <p:ph sz="quarter" idx="13"/>
          </p:nvPr>
        </p:nvSpPr>
        <p:spPr>
          <a:xfrm>
            <a:off x="10645775" y="1222375"/>
            <a:ext cx="914400" cy="91440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85446" y="5843692"/>
            <a:ext cx="5811197" cy="86498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44330" y="5548006"/>
            <a:ext cx="2343904" cy="1284119"/>
          </a:xfrm>
          <a:prstGeom prst="rect">
            <a:avLst/>
          </a:prstGeom>
        </p:spPr>
      </p:pic>
    </p:spTree>
    <p:extLst>
      <p:ext uri="{BB962C8B-B14F-4D97-AF65-F5344CB8AC3E}">
        <p14:creationId xmlns:p14="http://schemas.microsoft.com/office/powerpoint/2010/main" val="182608837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801FEA-74CB-4EFA-8C10-8D0B232C99B9}" type="slidenum">
              <a:rPr lang="en-US" smtClean="0"/>
              <a:t>‹#›</a:t>
            </a:fld>
            <a:endParaRPr lang="en-US" dirty="0"/>
          </a:p>
        </p:txBody>
      </p:sp>
      <p:cxnSp>
        <p:nvCxnSpPr>
          <p:cNvPr id="7" name="Straight Connector 6"/>
          <p:cNvCxnSpPr/>
          <p:nvPr userDrawn="1"/>
        </p:nvCxnSpPr>
        <p:spPr>
          <a:xfrm>
            <a:off x="1193532" y="1737845"/>
            <a:ext cx="9966960" cy="0"/>
          </a:xfrm>
          <a:prstGeom prst="line">
            <a:avLst/>
          </a:prstGeo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450305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801FEA-74CB-4EFA-8C10-8D0B232C99B9}" type="slidenum">
              <a:rPr lang="en-US" smtClean="0"/>
              <a:t>‹#›</a:t>
            </a:fld>
            <a:endParaRPr lang="en-US" dirty="0"/>
          </a:p>
        </p:txBody>
      </p:sp>
    </p:spTree>
    <p:extLst>
      <p:ext uri="{BB962C8B-B14F-4D97-AF65-F5344CB8AC3E}">
        <p14:creationId xmlns:p14="http://schemas.microsoft.com/office/powerpoint/2010/main" val="62483294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35428"/>
            <a:ext cx="10363200" cy="1470183"/>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828800" y="3387241"/>
            <a:ext cx="8534400" cy="1753077"/>
          </a:xfrm>
        </p:spPr>
        <p:txBody>
          <a:bodyPr/>
          <a:lstStyle>
            <a:lvl1pPr marL="0" indent="0" algn="ctr">
              <a:buNone/>
              <a:defRPr/>
            </a:lvl1pPr>
            <a:lvl2pPr marL="411480" indent="0" algn="ctr">
              <a:buNone/>
              <a:defRPr/>
            </a:lvl2pPr>
            <a:lvl3pPr marL="822960" indent="0" algn="ctr">
              <a:buNone/>
              <a:defRPr/>
            </a:lvl3pPr>
            <a:lvl4pPr marL="1234440" indent="0" algn="ctr">
              <a:buNone/>
              <a:defRPr/>
            </a:lvl4pPr>
            <a:lvl5pPr marL="1645920" indent="0" algn="ctr">
              <a:buNone/>
              <a:defRPr/>
            </a:lvl5pPr>
            <a:lvl6pPr marL="2057400" indent="0" algn="ctr">
              <a:buNone/>
              <a:defRPr/>
            </a:lvl6pPr>
            <a:lvl7pPr marL="2468880" indent="0" algn="ctr">
              <a:buNone/>
              <a:defRPr/>
            </a:lvl7pPr>
            <a:lvl8pPr marL="2880360" indent="0" algn="ctr">
              <a:buNone/>
              <a:defRPr/>
            </a:lvl8pPr>
            <a:lvl9pPr marL="329184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76947123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E8801FEA-74CB-4EFA-8C10-8D0B232C99B9}" type="slidenum">
              <a:rPr lang="en-US" smtClean="0"/>
              <a:t>‹#›</a:t>
            </a:fld>
            <a:endParaRPr lang="en-US" dirty="0"/>
          </a:p>
        </p:txBody>
      </p:sp>
      <p:cxnSp>
        <p:nvCxnSpPr>
          <p:cNvPr id="7" name="Straight Connector 6"/>
          <p:cNvCxnSpPr/>
          <p:nvPr userDrawn="1"/>
        </p:nvCxnSpPr>
        <p:spPr>
          <a:xfrm>
            <a:off x="1193532" y="1737845"/>
            <a:ext cx="9966960" cy="0"/>
          </a:xfrm>
          <a:prstGeom prst="line">
            <a:avLst/>
          </a:prstGeo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40823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accent3"/>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801FEA-74CB-4EFA-8C10-8D0B232C99B9}" type="slidenum">
              <a:rPr lang="en-US" smtClean="0"/>
              <a:t>‹#›</a:t>
            </a:fld>
            <a:endParaRPr lang="en-US" dirty="0"/>
          </a:p>
        </p:txBody>
      </p:sp>
      <p:cxnSp>
        <p:nvCxnSpPr>
          <p:cNvPr id="9" name="Straight Connector 8"/>
          <p:cNvCxnSpPr/>
          <p:nvPr/>
        </p:nvCxnSpPr>
        <p:spPr>
          <a:xfrm>
            <a:off x="1207658" y="4343400"/>
            <a:ext cx="9875520"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3487" y="6426801"/>
            <a:ext cx="2906960" cy="431199"/>
          </a:xfrm>
          <a:prstGeom prst="rect">
            <a:avLst/>
          </a:prstGeom>
        </p:spPr>
      </p:pic>
    </p:spTree>
    <p:extLst>
      <p:ext uri="{BB962C8B-B14F-4D97-AF65-F5344CB8AC3E}">
        <p14:creationId xmlns:p14="http://schemas.microsoft.com/office/powerpoint/2010/main" val="326651914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7" name="Slide Number Placeholder 6"/>
          <p:cNvSpPr>
            <a:spLocks noGrp="1"/>
          </p:cNvSpPr>
          <p:nvPr>
            <p:ph type="sldNum" sz="quarter" idx="12"/>
          </p:nvPr>
        </p:nvSpPr>
        <p:spPr/>
        <p:txBody>
          <a:bodyPr/>
          <a:lstStyle/>
          <a:p>
            <a:fld id="{E8801FEA-74CB-4EFA-8C10-8D0B232C99B9}" type="slidenum">
              <a:rPr lang="en-US" smtClean="0"/>
              <a:t>‹#›</a:t>
            </a:fld>
            <a:endParaRPr lang="en-US" dirty="0"/>
          </a:p>
        </p:txBody>
      </p:sp>
      <p:cxnSp>
        <p:nvCxnSpPr>
          <p:cNvPr id="9" name="Straight Connector 8"/>
          <p:cNvCxnSpPr/>
          <p:nvPr userDrawn="1"/>
        </p:nvCxnSpPr>
        <p:spPr>
          <a:xfrm>
            <a:off x="1193532" y="1737845"/>
            <a:ext cx="9966960" cy="0"/>
          </a:xfrm>
          <a:prstGeom prst="line">
            <a:avLst/>
          </a:prstGeo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052547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9" name="Slide Number Placeholder 8"/>
          <p:cNvSpPr>
            <a:spLocks noGrp="1"/>
          </p:cNvSpPr>
          <p:nvPr>
            <p:ph type="sldNum" sz="quarter" idx="12"/>
          </p:nvPr>
        </p:nvSpPr>
        <p:spPr/>
        <p:txBody>
          <a:bodyPr/>
          <a:lstStyle/>
          <a:p>
            <a:fld id="{E8801FEA-74CB-4EFA-8C10-8D0B232C99B9}" type="slidenum">
              <a:rPr lang="en-US" smtClean="0"/>
              <a:t>‹#›</a:t>
            </a:fld>
            <a:endParaRPr lang="en-US" dirty="0"/>
          </a:p>
        </p:txBody>
      </p:sp>
      <p:cxnSp>
        <p:nvCxnSpPr>
          <p:cNvPr id="11" name="Straight Connector 10"/>
          <p:cNvCxnSpPr/>
          <p:nvPr userDrawn="1"/>
        </p:nvCxnSpPr>
        <p:spPr>
          <a:xfrm>
            <a:off x="1193532" y="1737845"/>
            <a:ext cx="9966960" cy="0"/>
          </a:xfrm>
          <a:prstGeom prst="line">
            <a:avLst/>
          </a:prstGeo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361705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E8801FEA-74CB-4EFA-8C10-8D0B232C99B9}" type="slidenum">
              <a:rPr lang="en-US" smtClean="0"/>
              <a:t>‹#›</a:t>
            </a:fld>
            <a:endParaRPr lang="en-US" dirty="0"/>
          </a:p>
        </p:txBody>
      </p:sp>
      <p:cxnSp>
        <p:nvCxnSpPr>
          <p:cNvPr id="6" name="Straight Connector 5"/>
          <p:cNvCxnSpPr/>
          <p:nvPr userDrawn="1"/>
        </p:nvCxnSpPr>
        <p:spPr>
          <a:xfrm>
            <a:off x="1193532" y="1737845"/>
            <a:ext cx="9966960" cy="0"/>
          </a:xfrm>
          <a:prstGeom prst="line">
            <a:avLst/>
          </a:prstGeo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9107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E8801FEA-74CB-4EFA-8C10-8D0B232C99B9}" type="slidenum">
              <a:rPr lang="en-US" smtClean="0"/>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3487" y="6426801"/>
            <a:ext cx="2906960" cy="431199"/>
          </a:xfrm>
          <a:prstGeom prst="rect">
            <a:avLst/>
          </a:prstGeom>
        </p:spPr>
      </p:pic>
    </p:spTree>
    <p:extLst>
      <p:ext uri="{BB962C8B-B14F-4D97-AF65-F5344CB8AC3E}">
        <p14:creationId xmlns:p14="http://schemas.microsoft.com/office/powerpoint/2010/main" val="425108580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8801FEA-74CB-4EFA-8C10-8D0B232C99B9}" type="slidenum">
              <a:rPr lang="en-US" smtClean="0"/>
              <a:t>‹#›</a:t>
            </a:fld>
            <a:endParaRPr lang="en-US" dirty="0"/>
          </a:p>
        </p:txBody>
      </p:sp>
    </p:spTree>
    <p:extLst>
      <p:ext uri="{BB962C8B-B14F-4D97-AF65-F5344CB8AC3E}">
        <p14:creationId xmlns:p14="http://schemas.microsoft.com/office/powerpoint/2010/main" val="343729638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424281"/>
            <a:ext cx="12188825" cy="2433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360273"/>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20548"/>
            <a:ext cx="12191985" cy="4373719"/>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801FEA-74CB-4EFA-8C10-8D0B232C99B9}" type="slidenum">
              <a:rPr lang="en-US" smtClean="0"/>
              <a:t>‹#›</a:t>
            </a:fld>
            <a:endParaRPr lang="en-US" dirty="0"/>
          </a:p>
        </p:txBody>
      </p:sp>
    </p:spTree>
    <p:extLst>
      <p:ext uri="{BB962C8B-B14F-4D97-AF65-F5344CB8AC3E}">
        <p14:creationId xmlns:p14="http://schemas.microsoft.com/office/powerpoint/2010/main" val="146259896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9000" b="-19000"/>
          </a:stretch>
        </a:blip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8801FEA-74CB-4EFA-8C10-8D0B232C99B9}" type="slidenum">
              <a:rPr lang="en-US" smtClean="0"/>
              <a:t>‹#›</a:t>
            </a:fld>
            <a:endParaRPr lang="en-US" dirty="0"/>
          </a:p>
        </p:txBody>
      </p:sp>
      <p:pic>
        <p:nvPicPr>
          <p:cNvPr id="10" name="Picture 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273487" y="6426801"/>
            <a:ext cx="2906960" cy="431199"/>
          </a:xfrm>
          <a:prstGeom prst="rect">
            <a:avLst/>
          </a:prstGeom>
        </p:spPr>
      </p:pic>
      <p:pic>
        <p:nvPicPr>
          <p:cNvPr id="8" name="Picture 7"/>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9931334" y="5508142"/>
            <a:ext cx="2166863" cy="1187126"/>
          </a:xfrm>
          <a:prstGeom prst="rect">
            <a:avLst/>
          </a:prstGeom>
        </p:spPr>
      </p:pic>
    </p:spTree>
    <p:extLst>
      <p:ext uri="{BB962C8B-B14F-4D97-AF65-F5344CB8AC3E}">
        <p14:creationId xmlns:p14="http://schemas.microsoft.com/office/powerpoint/2010/main" val="23768360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iming>
    <p:tnLst>
      <p:par>
        <p:cTn id="1" dur="indefinite" restart="never" nodeType="tmRoot"/>
      </p:par>
    </p:tnLst>
  </p:timing>
  <p:hf sldNum="0" hdr="0" dt="0"/>
  <p:txStyles>
    <p:titleStyle>
      <a:lvl1pPr algn="l" defTabSz="914400" rtl="0" eaLnBrk="1" latinLnBrk="0" hangingPunct="1">
        <a:lnSpc>
          <a:spcPct val="85000"/>
        </a:lnSpc>
        <a:spcBef>
          <a:spcPct val="0"/>
        </a:spcBef>
        <a:buNone/>
        <a:defRPr sz="4800" kern="1200" spc="-50" baseline="0">
          <a:solidFill>
            <a:schemeClr val="tx1"/>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accent3"/>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accent3"/>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3"/>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3"/>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3"/>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twitter.com/vted_safeschool" TargetMode="External"/><Relationship Id="rId2" Type="http://schemas.openxmlformats.org/officeDocument/2006/relationships/hyperlink" Target="https://schoolsafety.vermont.gov/"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9.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835428"/>
            <a:ext cx="7772400" cy="1593573"/>
          </a:xfrm>
        </p:spPr>
        <p:txBody>
          <a:bodyPr/>
          <a:lstStyle/>
          <a:p>
            <a:r>
              <a:rPr lang="en-US" dirty="0" smtClean="0">
                <a:latin typeface="Palatino Linotype" panose="02040502050505030304" pitchFamily="18" charset="0"/>
              </a:rPr>
              <a:t>Armed Intruder </a:t>
            </a:r>
            <a:endParaRPr lang="en-US" dirty="0">
              <a:latin typeface="Palatino Linotype" panose="02040502050505030304" pitchFamily="18" charset="0"/>
            </a:endParaRPr>
          </a:p>
        </p:txBody>
      </p:sp>
      <p:sp>
        <p:nvSpPr>
          <p:cNvPr id="3" name="Subtitle 2"/>
          <p:cNvSpPr>
            <a:spLocks noGrp="1"/>
          </p:cNvSpPr>
          <p:nvPr>
            <p:ph type="subTitle" idx="1"/>
          </p:nvPr>
        </p:nvSpPr>
        <p:spPr/>
        <p:txBody>
          <a:bodyPr/>
          <a:lstStyle/>
          <a:p>
            <a:r>
              <a:rPr lang="en-US" dirty="0" smtClean="0">
                <a:latin typeface="Palatino Linotype" panose="02040502050505030304" pitchFamily="18" charset="0"/>
              </a:rPr>
              <a:t>Tabletop Exercise</a:t>
            </a:r>
            <a:endParaRPr lang="en-US" dirty="0">
              <a:latin typeface="Palatino Linotype" panose="02040502050505030304" pitchFamily="18" charset="0"/>
            </a:endParaRPr>
          </a:p>
        </p:txBody>
      </p:sp>
    </p:spTree>
    <p:extLst>
      <p:ext uri="{BB962C8B-B14F-4D97-AF65-F5344CB8AC3E}">
        <p14:creationId xmlns:p14="http://schemas.microsoft.com/office/powerpoint/2010/main" val="77840283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Palatino Linotype" panose="02040502050505030304" pitchFamily="18" charset="0"/>
              </a:rPr>
              <a:t>Assumptions and Artificialities </a:t>
            </a:r>
          </a:p>
        </p:txBody>
      </p:sp>
      <p:sp>
        <p:nvSpPr>
          <p:cNvPr id="13" name="Content Placeholder 12"/>
          <p:cNvSpPr>
            <a:spLocks noGrp="1"/>
          </p:cNvSpPr>
          <p:nvPr>
            <p:ph idx="1"/>
          </p:nvPr>
        </p:nvSpPr>
        <p:spPr>
          <a:xfrm>
            <a:off x="2446020" y="2068287"/>
            <a:ext cx="7360920" cy="4506191"/>
          </a:xfrm>
        </p:spPr>
        <p:txBody>
          <a:bodyPr/>
          <a:lstStyle/>
          <a:p>
            <a:r>
              <a:rPr lang="en-US" dirty="0">
                <a:latin typeface="Palatino Linotype" panose="02040502050505030304" pitchFamily="18" charset="0"/>
              </a:rPr>
              <a:t>The exercise is conducted in a no-fault learning environment wherein capabilities, plans, systems and processes will be evaluated.</a:t>
            </a:r>
          </a:p>
          <a:p>
            <a:r>
              <a:rPr lang="en-US" dirty="0">
                <a:latin typeface="Palatino Linotype" panose="02040502050505030304" pitchFamily="18" charset="0"/>
              </a:rPr>
              <a:t>Participants respond to the TTX scenario events and other exercise information from the perspective of their school’s current policies, plans, processes and capabilities.</a:t>
            </a:r>
          </a:p>
          <a:p>
            <a:r>
              <a:rPr lang="en-US" dirty="0">
                <a:latin typeface="Palatino Linotype" panose="02040502050505030304" pitchFamily="18" charset="0"/>
              </a:rPr>
              <a:t>The exercise scenario is plausible, and events occur as they are presented in the TTX scenario, allowing for artificialities.</a:t>
            </a:r>
          </a:p>
          <a:p>
            <a:r>
              <a:rPr lang="en-US" dirty="0">
                <a:latin typeface="Palatino Linotype" panose="02040502050505030304" pitchFamily="18" charset="0"/>
              </a:rPr>
              <a:t>All players receive information at the same time.</a:t>
            </a:r>
          </a:p>
          <a:p>
            <a:endParaRPr lang="en-US" dirty="0"/>
          </a:p>
        </p:txBody>
      </p:sp>
    </p:spTree>
    <p:extLst>
      <p:ext uri="{BB962C8B-B14F-4D97-AF65-F5344CB8AC3E}">
        <p14:creationId xmlns:p14="http://schemas.microsoft.com/office/powerpoint/2010/main" val="1179449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alatino Linotype" panose="02040502050505030304" pitchFamily="18" charset="0"/>
              </a:rPr>
              <a:t>Exercise Schedule</a:t>
            </a:r>
            <a:endParaRPr lang="en-US" dirty="0">
              <a:latin typeface="Palatino Linotype" panose="02040502050505030304" pitchFamily="18" charset="0"/>
            </a:endParaRPr>
          </a:p>
        </p:txBody>
      </p:sp>
      <p:sp>
        <p:nvSpPr>
          <p:cNvPr id="5" name="Content Placeholder 4"/>
          <p:cNvSpPr>
            <a:spLocks noGrp="1"/>
          </p:cNvSpPr>
          <p:nvPr>
            <p:ph idx="1"/>
          </p:nvPr>
        </p:nvSpPr>
        <p:spPr>
          <a:xfrm>
            <a:off x="3293706" y="1492897"/>
            <a:ext cx="8050895" cy="5259011"/>
          </a:xfrm>
        </p:spPr>
        <p:txBody>
          <a:bodyPr/>
          <a:lstStyle/>
          <a:p>
            <a:endParaRPr lang="en-US" sz="1100" dirty="0">
              <a:latin typeface="Franklin Gothic Book" panose="020B0503020102020204" pitchFamily="34" charset="0"/>
            </a:endParaRPr>
          </a:p>
          <a:p>
            <a:r>
              <a:rPr lang="en-US" sz="1200" dirty="0">
                <a:latin typeface="Palatino Linotype" panose="02040502050505030304" pitchFamily="18" charset="0"/>
              </a:rPr>
              <a:t>Exercise Logistics and Set-up				</a:t>
            </a:r>
          </a:p>
          <a:p>
            <a:r>
              <a:rPr lang="en-US" sz="1200" dirty="0">
                <a:latin typeface="Palatino Linotype" panose="02040502050505030304" pitchFamily="18" charset="0"/>
              </a:rPr>
              <a:t>Registration				</a:t>
            </a:r>
          </a:p>
          <a:p>
            <a:r>
              <a:rPr lang="en-US" sz="1200" dirty="0">
                <a:latin typeface="Palatino Linotype" panose="02040502050505030304" pitchFamily="18" charset="0"/>
              </a:rPr>
              <a:t>Welcome and Introductions				</a:t>
            </a:r>
          </a:p>
          <a:p>
            <a:r>
              <a:rPr lang="en-US" sz="1200" dirty="0">
                <a:latin typeface="Palatino Linotype" panose="02040502050505030304" pitchFamily="18" charset="0"/>
              </a:rPr>
              <a:t>Exercise Overview					</a:t>
            </a:r>
          </a:p>
          <a:p>
            <a:r>
              <a:rPr lang="en-US" sz="1200" dirty="0">
                <a:latin typeface="Palatino Linotype" panose="02040502050505030304" pitchFamily="18" charset="0"/>
              </a:rPr>
              <a:t>Module 1: Initial Response – Scenario Background 			</a:t>
            </a:r>
          </a:p>
          <a:p>
            <a:r>
              <a:rPr lang="en-US" sz="1200" dirty="0">
                <a:latin typeface="Palatino Linotype" panose="02040502050505030304" pitchFamily="18" charset="0"/>
              </a:rPr>
              <a:t>Break					</a:t>
            </a:r>
          </a:p>
          <a:p>
            <a:r>
              <a:rPr lang="en-US" sz="1200" dirty="0">
                <a:latin typeface="Palatino Linotype" panose="02040502050505030304" pitchFamily="18" charset="0"/>
              </a:rPr>
              <a:t>Module 2: Response 			</a:t>
            </a:r>
          </a:p>
          <a:p>
            <a:r>
              <a:rPr lang="en-US" sz="1200" dirty="0">
                <a:latin typeface="Palatino Linotype" panose="02040502050505030304" pitchFamily="18" charset="0"/>
              </a:rPr>
              <a:t>Module 3: Scenario Update			</a:t>
            </a:r>
          </a:p>
          <a:p>
            <a:r>
              <a:rPr lang="en-US" sz="1200" dirty="0">
                <a:latin typeface="Palatino Linotype" panose="02040502050505030304" pitchFamily="18" charset="0"/>
              </a:rPr>
              <a:t>Module 4: Recovery </a:t>
            </a:r>
          </a:p>
          <a:p>
            <a:r>
              <a:rPr lang="en-US" sz="1200" dirty="0">
                <a:latin typeface="Palatino Linotype" panose="02040502050505030304" pitchFamily="18" charset="0"/>
              </a:rPr>
              <a:t>Break					</a:t>
            </a:r>
          </a:p>
          <a:p>
            <a:r>
              <a:rPr lang="en-US" sz="1200" dirty="0">
                <a:latin typeface="Palatino Linotype" panose="02040502050505030304" pitchFamily="18" charset="0"/>
              </a:rPr>
              <a:t>Hot Wash					</a:t>
            </a:r>
          </a:p>
          <a:p>
            <a:r>
              <a:rPr lang="en-US" sz="1200" dirty="0">
                <a:latin typeface="Palatino Linotype" panose="02040502050505030304" pitchFamily="18" charset="0"/>
              </a:rPr>
              <a:t>Closing Comments					</a:t>
            </a:r>
          </a:p>
          <a:p>
            <a:r>
              <a:rPr lang="en-US" sz="1200" dirty="0">
                <a:latin typeface="Palatino Linotype" panose="02040502050505030304" pitchFamily="18" charset="0"/>
              </a:rPr>
              <a:t>Debrief </a:t>
            </a:r>
            <a:r>
              <a:rPr lang="en-US" sz="1400" dirty="0">
                <a:latin typeface="Franklin Gothic Book" panose="020B0503020102020204" pitchFamily="34" charset="0"/>
              </a:rPr>
              <a:t>	</a:t>
            </a:r>
            <a:r>
              <a:rPr lang="en-US" sz="1100" dirty="0">
                <a:latin typeface="Franklin Gothic Book" panose="020B0503020102020204" pitchFamily="34" charset="0"/>
              </a:rPr>
              <a:t>		</a:t>
            </a:r>
          </a:p>
          <a:p>
            <a:endParaRPr lang="en-US" dirty="0"/>
          </a:p>
        </p:txBody>
      </p:sp>
    </p:spTree>
    <p:extLst>
      <p:ext uri="{BB962C8B-B14F-4D97-AF65-F5344CB8AC3E}">
        <p14:creationId xmlns:p14="http://schemas.microsoft.com/office/powerpoint/2010/main" val="1902944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title"/>
          </p:nvPr>
        </p:nvSpPr>
        <p:spPr/>
        <p:txBody>
          <a:bodyPr/>
          <a:lstStyle/>
          <a:p>
            <a:r>
              <a:rPr lang="en-US" dirty="0">
                <a:latin typeface="Palatino Linotype" panose="02040502050505030304" pitchFamily="18" charset="0"/>
              </a:rPr>
              <a:t>Tabletop Processes</a:t>
            </a:r>
          </a:p>
        </p:txBody>
      </p:sp>
      <p:sp>
        <p:nvSpPr>
          <p:cNvPr id="18435" name="Rectangle 3"/>
          <p:cNvSpPr>
            <a:spLocks noGrp="1" noChangeArrowheads="1"/>
          </p:cNvSpPr>
          <p:nvPr>
            <p:ph type="body" idx="1"/>
          </p:nvPr>
        </p:nvSpPr>
        <p:spPr>
          <a:xfrm>
            <a:off x="2446020" y="2203321"/>
            <a:ext cx="7360920" cy="5105400"/>
          </a:xfrm>
        </p:spPr>
        <p:txBody>
          <a:bodyPr/>
          <a:lstStyle/>
          <a:p>
            <a:pPr>
              <a:lnSpc>
                <a:spcPct val="90000"/>
              </a:lnSpc>
            </a:pPr>
            <a:endParaRPr lang="en-US" sz="800" dirty="0"/>
          </a:p>
          <a:p>
            <a:pPr>
              <a:lnSpc>
                <a:spcPct val="90000"/>
              </a:lnSpc>
            </a:pPr>
            <a:r>
              <a:rPr lang="en-US" dirty="0">
                <a:latin typeface="Palatino Linotype" panose="02040502050505030304" pitchFamily="18" charset="0"/>
              </a:rPr>
              <a:t>A scenario and update statements will be used to generate discussion of probable response actions.</a:t>
            </a:r>
          </a:p>
          <a:p>
            <a:pPr>
              <a:lnSpc>
                <a:spcPct val="90000"/>
              </a:lnSpc>
            </a:pPr>
            <a:r>
              <a:rPr lang="en-US" dirty="0">
                <a:latin typeface="Palatino Linotype" panose="02040502050505030304" pitchFamily="18" charset="0"/>
              </a:rPr>
              <a:t>Participants will provide situational responses based on established procedures and plans. The Emergency Operations Plan (should be) available for reference. Other than maps and diagrams, no  additional materials will be provided.</a:t>
            </a:r>
          </a:p>
          <a:p>
            <a:pPr>
              <a:lnSpc>
                <a:spcPct val="90000"/>
              </a:lnSpc>
            </a:pPr>
            <a:r>
              <a:rPr lang="en-US" dirty="0">
                <a:latin typeface="Palatino Linotype" panose="02040502050505030304" pitchFamily="18" charset="0"/>
              </a:rPr>
              <a:t>The exercise will conclude with development of action steps needed to support future mitigation and preparedness efforts.</a:t>
            </a:r>
          </a:p>
          <a:p>
            <a:pPr>
              <a:lnSpc>
                <a:spcPct val="90000"/>
              </a:lnSpc>
            </a:pPr>
            <a:endParaRPr lang="en-US" sz="2400" dirty="0"/>
          </a:p>
        </p:txBody>
      </p:sp>
    </p:spTree>
    <p:extLst>
      <p:ext uri="{BB962C8B-B14F-4D97-AF65-F5344CB8AC3E}">
        <p14:creationId xmlns:p14="http://schemas.microsoft.com/office/powerpoint/2010/main" val="4074843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noGrp="1" noChangeArrowheads="1"/>
          </p:cNvSpPr>
          <p:nvPr>
            <p:ph type="title"/>
          </p:nvPr>
        </p:nvSpPr>
        <p:spPr/>
        <p:txBody>
          <a:bodyPr/>
          <a:lstStyle/>
          <a:p>
            <a:r>
              <a:rPr lang="en-US" b="0" dirty="0">
                <a:latin typeface="Palatino Linotype" panose="02040502050505030304" pitchFamily="18" charset="0"/>
              </a:rPr>
              <a:t>Exercise Guidelines</a:t>
            </a:r>
          </a:p>
        </p:txBody>
      </p:sp>
      <p:sp>
        <p:nvSpPr>
          <p:cNvPr id="6147" name="Rectangle 3"/>
          <p:cNvSpPr>
            <a:spLocks noGrp="1" noChangeArrowheads="1"/>
          </p:cNvSpPr>
          <p:nvPr>
            <p:ph type="body" idx="1"/>
          </p:nvPr>
        </p:nvSpPr>
        <p:spPr>
          <a:xfrm>
            <a:off x="2564829" y="2032000"/>
            <a:ext cx="7360920" cy="4826000"/>
          </a:xfrm>
        </p:spPr>
        <p:txBody>
          <a:bodyPr/>
          <a:lstStyle/>
          <a:p>
            <a:pPr>
              <a:lnSpc>
                <a:spcPct val="80000"/>
              </a:lnSpc>
            </a:pPr>
            <a:r>
              <a:rPr lang="en-US" dirty="0">
                <a:latin typeface="Palatino Linotype" panose="02040502050505030304" pitchFamily="18" charset="0"/>
              </a:rPr>
              <a:t>Respond based on your knowledge of your school plans and capabilities.</a:t>
            </a:r>
          </a:p>
          <a:p>
            <a:pPr>
              <a:lnSpc>
                <a:spcPct val="80000"/>
              </a:lnSpc>
            </a:pPr>
            <a:r>
              <a:rPr lang="en-US" dirty="0">
                <a:latin typeface="Palatino Linotype" panose="02040502050505030304" pitchFamily="18" charset="0"/>
              </a:rPr>
              <a:t>Discuss and present multiple options and possible solutions.</a:t>
            </a:r>
          </a:p>
          <a:p>
            <a:pPr>
              <a:lnSpc>
                <a:spcPct val="80000"/>
              </a:lnSpc>
            </a:pPr>
            <a:r>
              <a:rPr lang="en-US" dirty="0">
                <a:latin typeface="Palatino Linotype" panose="02040502050505030304" pitchFamily="18" charset="0"/>
              </a:rPr>
              <a:t>Be aware that each phase will not have complete resolution. Any issues that cannot be resolved within a reasonable period of time will be tabled as an after-action item.</a:t>
            </a:r>
          </a:p>
          <a:p>
            <a:pPr>
              <a:lnSpc>
                <a:spcPct val="80000"/>
              </a:lnSpc>
            </a:pPr>
            <a:r>
              <a:rPr lang="en-US" dirty="0">
                <a:latin typeface="Palatino Linotype" panose="02040502050505030304" pitchFamily="18" charset="0"/>
              </a:rPr>
              <a:t>If more information is needed, ask.  </a:t>
            </a:r>
          </a:p>
          <a:p>
            <a:pPr>
              <a:lnSpc>
                <a:spcPct val="80000"/>
              </a:lnSpc>
            </a:pPr>
            <a:r>
              <a:rPr lang="en-US" dirty="0">
                <a:latin typeface="Palatino Linotype" panose="02040502050505030304" pitchFamily="18" charset="0"/>
              </a:rPr>
              <a:t>Assume any agencies that are requested are initiating their response plans.</a:t>
            </a:r>
          </a:p>
        </p:txBody>
      </p:sp>
    </p:spTree>
    <p:extLst>
      <p:ext uri="{BB962C8B-B14F-4D97-AF65-F5344CB8AC3E}">
        <p14:creationId xmlns:p14="http://schemas.microsoft.com/office/powerpoint/2010/main" val="1718935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Palatino Linotype" panose="02040502050505030304" pitchFamily="18" charset="0"/>
              </a:rPr>
              <a:t>Module 1</a:t>
            </a:r>
            <a:endParaRPr lang="en-US" dirty="0">
              <a:latin typeface="Palatino Linotype" panose="02040502050505030304" pitchFamily="18" charset="0"/>
            </a:endParaRPr>
          </a:p>
        </p:txBody>
      </p:sp>
      <p:sp>
        <p:nvSpPr>
          <p:cNvPr id="3" name="Subtitle 2"/>
          <p:cNvSpPr>
            <a:spLocks noGrp="1"/>
          </p:cNvSpPr>
          <p:nvPr>
            <p:ph type="subTitle" idx="1"/>
          </p:nvPr>
        </p:nvSpPr>
        <p:spPr/>
        <p:txBody>
          <a:bodyPr/>
          <a:lstStyle/>
          <a:p>
            <a:r>
              <a:rPr lang="en-US" dirty="0" smtClean="0">
                <a:latin typeface="Palatino Linotype" panose="02040502050505030304" pitchFamily="18" charset="0"/>
              </a:rPr>
              <a:t>Initial Response: </a:t>
            </a:r>
          </a:p>
          <a:p>
            <a:r>
              <a:rPr lang="en-US" dirty="0" smtClean="0">
                <a:latin typeface="Palatino Linotype" panose="02040502050505030304" pitchFamily="18" charset="0"/>
              </a:rPr>
              <a:t>Scenario Background</a:t>
            </a:r>
            <a:endParaRPr lang="en-US" dirty="0">
              <a:latin typeface="Palatino Linotype" panose="02040502050505030304" pitchFamily="18" charset="0"/>
            </a:endParaRPr>
          </a:p>
        </p:txBody>
      </p:sp>
    </p:spTree>
    <p:extLst>
      <p:ext uri="{BB962C8B-B14F-4D97-AF65-F5344CB8AC3E}">
        <p14:creationId xmlns:p14="http://schemas.microsoft.com/office/powerpoint/2010/main" val="411668053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r>
              <a:rPr lang="en-US" b="0" dirty="0" smtClean="0">
                <a:latin typeface="Palatino Linotype" panose="02040502050505030304" pitchFamily="18" charset="0"/>
              </a:rPr>
              <a:t>Date:		Time</a:t>
            </a:r>
            <a:r>
              <a:rPr lang="en-US" b="0" dirty="0">
                <a:latin typeface="Palatino Linotype" panose="02040502050505030304" pitchFamily="18" charset="0"/>
              </a:rPr>
              <a:t>:</a:t>
            </a:r>
          </a:p>
        </p:txBody>
      </p:sp>
      <p:sp>
        <p:nvSpPr>
          <p:cNvPr id="7171" name="Rectangle 3"/>
          <p:cNvSpPr>
            <a:spLocks noGrp="1" noChangeArrowheads="1"/>
          </p:cNvSpPr>
          <p:nvPr>
            <p:ph type="body" idx="1"/>
          </p:nvPr>
        </p:nvSpPr>
        <p:spPr>
          <a:xfrm>
            <a:off x="2446020" y="2133600"/>
            <a:ext cx="7360920" cy="4724400"/>
          </a:xfrm>
        </p:spPr>
        <p:txBody>
          <a:bodyPr/>
          <a:lstStyle/>
          <a:p>
            <a:r>
              <a:rPr lang="en-US" dirty="0">
                <a:latin typeface="Palatino Linotype" panose="02040502050505030304" pitchFamily="18" charset="0"/>
              </a:rPr>
              <a:t>It’s a crisp fall morning and students are entering the school. As the students </a:t>
            </a:r>
            <a:r>
              <a:rPr lang="en-US" dirty="0" smtClean="0">
                <a:latin typeface="Palatino Linotype" panose="02040502050505030304" pitchFamily="18" charset="0"/>
              </a:rPr>
              <a:t>walk </a:t>
            </a:r>
            <a:r>
              <a:rPr lang="en-US" dirty="0">
                <a:latin typeface="Palatino Linotype" panose="02040502050505030304" pitchFamily="18" charset="0"/>
              </a:rPr>
              <a:t>the halls shouting is heard from the far end of the hallway.</a:t>
            </a:r>
          </a:p>
          <a:p>
            <a:r>
              <a:rPr lang="en-US" dirty="0">
                <a:latin typeface="Palatino Linotype" panose="02040502050505030304" pitchFamily="18" charset="0"/>
              </a:rPr>
              <a:t>A student is noticed pushing through the bus entrance, moving swiftly through the crowd.   </a:t>
            </a:r>
          </a:p>
          <a:p>
            <a:r>
              <a:rPr lang="en-US" dirty="0">
                <a:latin typeface="Palatino Linotype" panose="02040502050505030304" pitchFamily="18" charset="0"/>
              </a:rPr>
              <a:t>As the morning bell rings she walks directly into the main office, closes the door and produces a handgun.  </a:t>
            </a:r>
          </a:p>
          <a:p>
            <a:r>
              <a:rPr lang="en-US" dirty="0">
                <a:latin typeface="Palatino Linotype" panose="02040502050505030304" pitchFamily="18" charset="0"/>
              </a:rPr>
              <a:t>She immediately fires a shot into the wall, narrowly missing the Vice Principal.  </a:t>
            </a:r>
          </a:p>
          <a:p>
            <a:pPr>
              <a:lnSpc>
                <a:spcPct val="90000"/>
              </a:lnSpc>
            </a:pPr>
            <a:endParaRPr lang="en-US" dirty="0"/>
          </a:p>
        </p:txBody>
      </p:sp>
    </p:spTree>
    <p:extLst>
      <p:ext uri="{BB962C8B-B14F-4D97-AF65-F5344CB8AC3E}">
        <p14:creationId xmlns:p14="http://schemas.microsoft.com/office/powerpoint/2010/main" val="2323861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alatino Linotype" panose="02040502050505030304" pitchFamily="18" charset="0"/>
              </a:rPr>
              <a:t>Crowded Morning Hallway </a:t>
            </a:r>
            <a:endParaRPr lang="en-US" dirty="0">
              <a:latin typeface="Palatino Linotype" panose="02040502050505030304" pitchFamily="18"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14399" y="1817117"/>
            <a:ext cx="6824161" cy="4339740"/>
          </a:xfrm>
        </p:spPr>
      </p:pic>
    </p:spTree>
    <p:extLst>
      <p:ext uri="{BB962C8B-B14F-4D97-AF65-F5344CB8AC3E}">
        <p14:creationId xmlns:p14="http://schemas.microsoft.com/office/powerpoint/2010/main" val="2763259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alatino Linotype" panose="02040502050505030304" pitchFamily="18" charset="0"/>
              </a:rPr>
              <a:t>Scenario Background</a:t>
            </a:r>
            <a:endParaRPr lang="en-US" dirty="0">
              <a:latin typeface="Palatino Linotype" panose="02040502050505030304" pitchFamily="18" charset="0"/>
            </a:endParaRPr>
          </a:p>
        </p:txBody>
      </p:sp>
      <p:sp>
        <p:nvSpPr>
          <p:cNvPr id="3" name="Content Placeholder 2"/>
          <p:cNvSpPr>
            <a:spLocks noGrp="1"/>
          </p:cNvSpPr>
          <p:nvPr>
            <p:ph idx="1"/>
          </p:nvPr>
        </p:nvSpPr>
        <p:spPr>
          <a:xfrm>
            <a:off x="2494384" y="2258471"/>
            <a:ext cx="6903951" cy="5949640"/>
          </a:xfrm>
        </p:spPr>
        <p:txBody>
          <a:bodyPr/>
          <a:lstStyle/>
          <a:p>
            <a:r>
              <a:rPr lang="en-US" dirty="0">
                <a:latin typeface="Palatino Linotype" panose="02040502050505030304" pitchFamily="18" charset="0"/>
              </a:rPr>
              <a:t>The student begins to cry and pace in front of the door. She is a 13 year old 8</a:t>
            </a:r>
            <a:r>
              <a:rPr lang="en-US" baseline="30000" dirty="0">
                <a:latin typeface="Palatino Linotype" panose="02040502050505030304" pitchFamily="18" charset="0"/>
              </a:rPr>
              <a:t>th</a:t>
            </a:r>
            <a:r>
              <a:rPr lang="en-US" dirty="0">
                <a:latin typeface="Palatino Linotype" panose="02040502050505030304" pitchFamily="18" charset="0"/>
              </a:rPr>
              <a:t> grader who has recently been recognized by a teacher as exhibiting behavioral changes. </a:t>
            </a:r>
          </a:p>
          <a:p>
            <a:pPr lvl="0"/>
            <a:r>
              <a:rPr lang="en-US" dirty="0">
                <a:latin typeface="Palatino Linotype" panose="02040502050505030304" pitchFamily="18" charset="0"/>
              </a:rPr>
              <a:t> She has been identified for making suicidal references on social media due to recent conflict in her home life. </a:t>
            </a:r>
          </a:p>
          <a:p>
            <a:pPr lvl="0"/>
            <a:r>
              <a:rPr lang="en-US" dirty="0">
                <a:latin typeface="Palatino Linotype" panose="02040502050505030304" pitchFamily="18" charset="0"/>
              </a:rPr>
              <a:t>There are three staff members and one student in the office with her and they have hidden behind desks and chairs, but are still very visible to her.</a:t>
            </a:r>
          </a:p>
          <a:p>
            <a:pPr lvl="0"/>
            <a:endParaRPr lang="en-US" dirty="0">
              <a:latin typeface="Palatino Linotype" panose="02040502050505030304" pitchFamily="18" charset="0"/>
            </a:endParaRPr>
          </a:p>
          <a:p>
            <a:pPr lvl="0"/>
            <a:endParaRPr lang="en-US" dirty="0">
              <a:latin typeface="Palatino Linotype" panose="02040502050505030304" pitchFamily="18" charset="0"/>
            </a:endParaRPr>
          </a:p>
          <a:p>
            <a:endParaRPr lang="en-US" dirty="0"/>
          </a:p>
        </p:txBody>
      </p:sp>
    </p:spTree>
    <p:extLst>
      <p:ext uri="{BB962C8B-B14F-4D97-AF65-F5344CB8AC3E}">
        <p14:creationId xmlns:p14="http://schemas.microsoft.com/office/powerpoint/2010/main" val="2102335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7" name="Content Placeholder 6"/>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944741" y="1886617"/>
            <a:ext cx="6363478" cy="4242319"/>
          </a:xfrm>
        </p:spPr>
      </p:pic>
    </p:spTree>
    <p:extLst>
      <p:ext uri="{BB962C8B-B14F-4D97-AF65-F5344CB8AC3E}">
        <p14:creationId xmlns:p14="http://schemas.microsoft.com/office/powerpoint/2010/main" val="3052269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2161070" y="2096986"/>
            <a:ext cx="7930819" cy="3578600"/>
          </a:xfrm>
        </p:spPr>
        <p:txBody>
          <a:bodyPr>
            <a:normAutofit/>
          </a:bodyPr>
          <a:lstStyle/>
          <a:p>
            <a:pPr marL="514684" indent="-514684" defTabSz="1300480">
              <a:spcBef>
                <a:spcPts val="1400"/>
              </a:spcBef>
              <a:buSzPct val="81000"/>
              <a:defRPr sz="4400">
                <a:latin typeface="Arial"/>
                <a:ea typeface="Arial"/>
                <a:cs typeface="Arial"/>
                <a:sym typeface="Arial"/>
              </a:defRPr>
            </a:pPr>
            <a:endParaRPr lang="en-US" dirty="0">
              <a:latin typeface="Palatino Linotype" panose="02040502050505030304" pitchFamily="18" charset="0"/>
              <a:cs typeface="Arial"/>
              <a:sym typeface="Arial"/>
            </a:endParaRPr>
          </a:p>
          <a:p>
            <a:pPr marL="514684" indent="-514684" defTabSz="1300480">
              <a:spcBef>
                <a:spcPts val="1400"/>
              </a:spcBef>
              <a:defRPr sz="4400">
                <a:latin typeface="Arial"/>
                <a:ea typeface="Arial"/>
                <a:cs typeface="Arial"/>
                <a:sym typeface="Arial"/>
              </a:defRPr>
            </a:pPr>
            <a:r>
              <a:rPr lang="en-US" sz="1800" dirty="0">
                <a:latin typeface="Palatino Linotype" panose="02040502050505030304" pitchFamily="18" charset="0"/>
                <a:cs typeface="Arial"/>
                <a:sym typeface="Arial"/>
              </a:rPr>
              <a:t>Most students and teachers have scrambled into classrooms and some have run outside. A nearby administrator has found a location adjacent to the office and has made a telephone call to the local police department.</a:t>
            </a:r>
          </a:p>
          <a:p>
            <a:pPr marL="0" indent="0" defTabSz="1300480">
              <a:spcBef>
                <a:spcPts val="1400"/>
              </a:spcBef>
              <a:buSzPct val="75000"/>
              <a:buNone/>
              <a:defRPr sz="4400">
                <a:latin typeface="Arial"/>
                <a:ea typeface="Arial"/>
                <a:cs typeface="Arial"/>
                <a:sym typeface="Arial"/>
              </a:defRPr>
            </a:pPr>
            <a:r>
              <a:rPr lang="en-US" sz="1800" dirty="0">
                <a:latin typeface="Arial"/>
                <a:cs typeface="Arial"/>
                <a:sym typeface="Arial"/>
              </a:rPr>
              <a:t> </a:t>
            </a:r>
            <a:endParaRPr lang="en-US" sz="2800" dirty="0">
              <a:latin typeface="Arial"/>
              <a:cs typeface="Arial"/>
              <a:sym typeface="Arial"/>
            </a:endParaRPr>
          </a:p>
          <a:p>
            <a:endParaRPr lang="en-US" dirty="0"/>
          </a:p>
        </p:txBody>
      </p:sp>
    </p:spTree>
    <p:extLst>
      <p:ext uri="{BB962C8B-B14F-4D97-AF65-F5344CB8AC3E}">
        <p14:creationId xmlns:p14="http://schemas.microsoft.com/office/powerpoint/2010/main" val="2323519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alatino Linotype" panose="02040502050505030304" pitchFamily="18" charset="0"/>
              </a:rPr>
              <a:t>Exercise Agenda</a:t>
            </a:r>
            <a:endParaRPr lang="en-US" dirty="0">
              <a:latin typeface="Palatino Linotype" panose="02040502050505030304" pitchFamily="18" charset="0"/>
            </a:endParaRPr>
          </a:p>
        </p:txBody>
      </p:sp>
      <p:sp>
        <p:nvSpPr>
          <p:cNvPr id="3" name="Content Placeholder 2"/>
          <p:cNvSpPr>
            <a:spLocks noGrp="1"/>
          </p:cNvSpPr>
          <p:nvPr>
            <p:ph idx="1"/>
          </p:nvPr>
        </p:nvSpPr>
        <p:spPr>
          <a:xfrm>
            <a:off x="3237722" y="1903446"/>
            <a:ext cx="7933071" cy="4230674"/>
          </a:xfrm>
        </p:spPr>
        <p:txBody>
          <a:bodyPr>
            <a:normAutofit fontScale="85000" lnSpcReduction="20000"/>
          </a:bodyPr>
          <a:lstStyle/>
          <a:p>
            <a:pPr>
              <a:buSzPct val="142000"/>
            </a:pPr>
            <a:r>
              <a:rPr lang="en-US" sz="1700" dirty="0">
                <a:latin typeface="+mj-lt"/>
              </a:rPr>
              <a:t>Welcome and Introductions</a:t>
            </a:r>
          </a:p>
          <a:p>
            <a:pPr lvl="1">
              <a:buSzPct val="142000"/>
            </a:pPr>
            <a:r>
              <a:rPr lang="en-US" sz="1700" dirty="0">
                <a:latin typeface="+mj-lt"/>
              </a:rPr>
              <a:t>Housekeeping	</a:t>
            </a:r>
          </a:p>
          <a:p>
            <a:r>
              <a:rPr lang="en-US" sz="1700" dirty="0">
                <a:latin typeface="+mj-lt"/>
              </a:rPr>
              <a:t>Exercise Overview</a:t>
            </a:r>
          </a:p>
          <a:p>
            <a:pPr lvl="1"/>
            <a:r>
              <a:rPr lang="en-US" sz="1700" dirty="0">
                <a:latin typeface="+mj-lt"/>
              </a:rPr>
              <a:t>Goals                                                                    </a:t>
            </a:r>
          </a:p>
          <a:p>
            <a:pPr lvl="1"/>
            <a:r>
              <a:rPr lang="en-US" sz="1700" dirty="0">
                <a:latin typeface="+mj-lt"/>
              </a:rPr>
              <a:t>Rules</a:t>
            </a:r>
          </a:p>
          <a:p>
            <a:pPr lvl="1"/>
            <a:r>
              <a:rPr lang="en-US" sz="1700" dirty="0">
                <a:latin typeface="+mj-lt"/>
              </a:rPr>
              <a:t>Objectives/Core Capabilities                       </a:t>
            </a:r>
          </a:p>
          <a:p>
            <a:pPr lvl="1"/>
            <a:r>
              <a:rPr lang="en-US" sz="1700" dirty="0">
                <a:latin typeface="+mj-lt"/>
              </a:rPr>
              <a:t> Assumptions and Artificialities</a:t>
            </a:r>
          </a:p>
          <a:p>
            <a:pPr lvl="1"/>
            <a:r>
              <a:rPr lang="en-US" sz="1700" dirty="0">
                <a:latin typeface="+mj-lt"/>
              </a:rPr>
              <a:t>Roles and Responsibilities                       </a:t>
            </a:r>
          </a:p>
          <a:p>
            <a:pPr lvl="1"/>
            <a:r>
              <a:rPr lang="en-US" sz="1700" dirty="0">
                <a:latin typeface="+mj-lt"/>
              </a:rPr>
              <a:t> Schedule</a:t>
            </a:r>
          </a:p>
          <a:p>
            <a:pPr lvl="1"/>
            <a:r>
              <a:rPr lang="en-US" sz="1700" dirty="0">
                <a:latin typeface="+mj-lt"/>
              </a:rPr>
              <a:t>Structure</a:t>
            </a:r>
          </a:p>
          <a:p>
            <a:r>
              <a:rPr lang="en-US" sz="1700" dirty="0">
                <a:latin typeface="+mj-lt"/>
              </a:rPr>
              <a:t>Scenario-Driven Exercise </a:t>
            </a:r>
          </a:p>
          <a:p>
            <a:pPr lvl="1"/>
            <a:r>
              <a:rPr lang="en-US" sz="1700" dirty="0">
                <a:latin typeface="+mj-lt"/>
              </a:rPr>
              <a:t>Facilitated Discussion in Four Modules</a:t>
            </a:r>
          </a:p>
          <a:p>
            <a:r>
              <a:rPr lang="en-US" sz="1700" dirty="0">
                <a:latin typeface="+mj-lt"/>
              </a:rPr>
              <a:t>Hot Wash </a:t>
            </a:r>
          </a:p>
          <a:p>
            <a:r>
              <a:rPr lang="en-US" sz="1700" dirty="0">
                <a:latin typeface="+mj-lt"/>
              </a:rPr>
              <a:t>Closing Comments</a:t>
            </a:r>
          </a:p>
          <a:p>
            <a:r>
              <a:rPr lang="en-US" sz="1700" dirty="0">
                <a:latin typeface="+mj-lt"/>
              </a:rPr>
              <a:t>Debrief </a:t>
            </a:r>
          </a:p>
          <a:p>
            <a:endParaRPr lang="en-US" dirty="0"/>
          </a:p>
        </p:txBody>
      </p:sp>
    </p:spTree>
    <p:extLst>
      <p:ext uri="{BB962C8B-B14F-4D97-AF65-F5344CB8AC3E}">
        <p14:creationId xmlns:p14="http://schemas.microsoft.com/office/powerpoint/2010/main" val="1584644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p:txBody>
          <a:bodyPr/>
          <a:lstStyle/>
          <a:p>
            <a:r>
              <a:rPr lang="en-US" b="0" dirty="0">
                <a:latin typeface="Palatino Linotype" panose="02040502050505030304" pitchFamily="18" charset="0"/>
              </a:rPr>
              <a:t>Discussion</a:t>
            </a:r>
          </a:p>
        </p:txBody>
      </p:sp>
      <p:sp>
        <p:nvSpPr>
          <p:cNvPr id="8195" name="Rectangle 3"/>
          <p:cNvSpPr>
            <a:spLocks noGrp="1" noChangeArrowheads="1"/>
          </p:cNvSpPr>
          <p:nvPr>
            <p:ph type="body" idx="1"/>
          </p:nvPr>
        </p:nvSpPr>
        <p:spPr>
          <a:xfrm>
            <a:off x="1097280" y="1356306"/>
            <a:ext cx="8198857" cy="4708163"/>
          </a:xfrm>
        </p:spPr>
        <p:txBody>
          <a:bodyPr>
            <a:normAutofit fontScale="92500" lnSpcReduction="10000"/>
          </a:bodyPr>
          <a:lstStyle/>
          <a:p>
            <a:pPr marL="571500" indent="-571500">
              <a:buFont typeface="Arial" panose="020B0604020202020204" pitchFamily="34" charset="0"/>
              <a:buChar char="•"/>
            </a:pPr>
            <a:endParaRPr lang="en-US" dirty="0">
              <a:latin typeface="Palatino Linotype" panose="02040502050505030304" pitchFamily="18" charset="0"/>
              <a:cs typeface="Arial" panose="020B0604020202020204" pitchFamily="34" charset="0"/>
            </a:endParaRPr>
          </a:p>
          <a:p>
            <a:pPr marL="571500" indent="-571500">
              <a:buFont typeface="Arial" panose="020B0604020202020204" pitchFamily="34" charset="0"/>
              <a:buChar char="•"/>
            </a:pPr>
            <a:endParaRPr lang="en-US" dirty="0">
              <a:latin typeface="Palatino Linotype" panose="02040502050505030304" pitchFamily="18" charset="0"/>
              <a:cs typeface="Arial" panose="020B0604020202020204" pitchFamily="34" charset="0"/>
            </a:endParaRPr>
          </a:p>
          <a:p>
            <a:pPr marL="0" indent="0">
              <a:buNone/>
            </a:pPr>
            <a:endParaRPr lang="en-US" dirty="0">
              <a:latin typeface="Palatino Linotype" panose="02040502050505030304" pitchFamily="18" charset="0"/>
              <a:cs typeface="Arial" panose="020B0604020202020204" pitchFamily="34" charset="0"/>
            </a:endParaRPr>
          </a:p>
          <a:p>
            <a:pPr marL="571500" indent="-571500">
              <a:buFont typeface="Arial" panose="020B0604020202020204" pitchFamily="34" charset="0"/>
              <a:buChar char="•"/>
            </a:pPr>
            <a:r>
              <a:rPr lang="en-US" sz="2200" dirty="0">
                <a:latin typeface="Palatino Linotype" panose="02040502050505030304" pitchFamily="18" charset="0"/>
                <a:cs typeface="Arial" panose="020B0604020202020204" pitchFamily="34" charset="0"/>
              </a:rPr>
              <a:t>Based on the information that you have, what specific response actions do you choose to take? Why?</a:t>
            </a:r>
          </a:p>
          <a:p>
            <a:pPr marL="571500" indent="-571500">
              <a:buFont typeface="Arial" panose="020B0604020202020204" pitchFamily="34" charset="0"/>
              <a:buChar char="•"/>
            </a:pPr>
            <a:r>
              <a:rPr lang="en-US" sz="2200" dirty="0" smtClean="0">
                <a:latin typeface="Palatino Linotype" panose="02040502050505030304" pitchFamily="18" charset="0"/>
                <a:cs typeface="Arial" panose="020B0604020202020204" pitchFamily="34" charset="0"/>
              </a:rPr>
              <a:t>Based </a:t>
            </a:r>
            <a:r>
              <a:rPr lang="en-US" sz="2200" dirty="0">
                <a:latin typeface="Palatino Linotype" panose="02040502050505030304" pitchFamily="18" charset="0"/>
                <a:cs typeface="Arial" panose="020B0604020202020204" pitchFamily="34" charset="0"/>
              </a:rPr>
              <a:t>on the response action chosen what are your concerns?</a:t>
            </a:r>
          </a:p>
          <a:p>
            <a:pPr marL="571500" indent="-571500">
              <a:buFont typeface="Arial" panose="020B0604020202020204" pitchFamily="34" charset="0"/>
              <a:buChar char="•"/>
            </a:pPr>
            <a:r>
              <a:rPr lang="en-US" sz="2200" dirty="0">
                <a:latin typeface="Palatino Linotype" panose="02040502050505030304" pitchFamily="18" charset="0"/>
                <a:cs typeface="Arial" panose="020B0604020202020204" pitchFamily="34" charset="0"/>
              </a:rPr>
              <a:t>How will </a:t>
            </a:r>
            <a:r>
              <a:rPr lang="en-US" sz="2200" dirty="0" smtClean="0">
                <a:latin typeface="Palatino Linotype" panose="02040502050505030304" pitchFamily="18" charset="0"/>
                <a:cs typeface="Arial" panose="020B0604020202020204" pitchFamily="34" charset="0"/>
              </a:rPr>
              <a:t>you communicate with your school community about the on going situation?</a:t>
            </a:r>
          </a:p>
          <a:p>
            <a:pPr marL="571500" indent="-571500">
              <a:buFont typeface="Arial" panose="020B0604020202020204" pitchFamily="34" charset="0"/>
              <a:buChar char="•"/>
            </a:pPr>
            <a:r>
              <a:rPr lang="en-US" sz="2200" dirty="0" smtClean="0">
                <a:latin typeface="Palatino Linotype" panose="02040502050505030304" pitchFamily="18" charset="0"/>
                <a:cs typeface="Arial" panose="020B0604020202020204" pitchFamily="34" charset="0"/>
              </a:rPr>
              <a:t>What guidance will you give them on how to respond to this on going situation?</a:t>
            </a:r>
          </a:p>
          <a:p>
            <a:pPr marL="571500" indent="-571500">
              <a:buFont typeface="Arial" panose="020B0604020202020204" pitchFamily="34" charset="0"/>
              <a:buChar char="•"/>
            </a:pPr>
            <a:r>
              <a:rPr lang="en-US" sz="2200" dirty="0" smtClean="0">
                <a:latin typeface="Palatino Linotype" panose="02040502050505030304" pitchFamily="18" charset="0"/>
                <a:cs typeface="Arial" panose="020B0604020202020204" pitchFamily="34" charset="0"/>
              </a:rPr>
              <a:t>For </a:t>
            </a:r>
            <a:r>
              <a:rPr lang="en-US" sz="2200" dirty="0">
                <a:latin typeface="Palatino Linotype" panose="02040502050505030304" pitchFamily="18" charset="0"/>
                <a:cs typeface="Arial" panose="020B0604020202020204" pitchFamily="34" charset="0"/>
              </a:rPr>
              <a:t>what contingencies must you plan?</a:t>
            </a:r>
          </a:p>
          <a:p>
            <a:pPr marL="571500" indent="-571500">
              <a:buFont typeface="Arial" panose="020B0604020202020204" pitchFamily="34" charset="0"/>
              <a:buChar char="•"/>
            </a:pPr>
            <a:r>
              <a:rPr lang="en-US" sz="2200" dirty="0">
                <a:latin typeface="Palatino Linotype" panose="02040502050505030304" pitchFamily="18" charset="0"/>
                <a:cs typeface="Arial" panose="020B0604020202020204" pitchFamily="34" charset="0"/>
              </a:rPr>
              <a:t>Given the situation who is designated as the Incident Commander? Why? </a:t>
            </a:r>
          </a:p>
          <a:p>
            <a:pPr marL="308607" lvl="1" indent="0">
              <a:buNone/>
            </a:pPr>
            <a:endParaRPr lang="en-US" sz="2000" dirty="0">
              <a:cs typeface="Arial" panose="020B0604020202020204" pitchFamily="34" charset="0"/>
            </a:endParaRPr>
          </a:p>
          <a:p>
            <a:endParaRPr lang="en-US" dirty="0"/>
          </a:p>
        </p:txBody>
      </p:sp>
    </p:spTree>
    <p:extLst>
      <p:ext uri="{BB962C8B-B14F-4D97-AF65-F5344CB8AC3E}">
        <p14:creationId xmlns:p14="http://schemas.microsoft.com/office/powerpoint/2010/main" val="55722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5540" y="342900"/>
            <a:ext cx="7360920" cy="3962400"/>
          </a:xfrm>
        </p:spPr>
        <p:txBody>
          <a:bodyPr/>
          <a:lstStyle/>
          <a:p>
            <a:r>
              <a:rPr lang="en-US" dirty="0" smtClean="0">
                <a:latin typeface="Palatino Linotype" panose="02040502050505030304" pitchFamily="18" charset="0"/>
              </a:rPr>
              <a:t>Module 2: </a:t>
            </a:r>
            <a:br>
              <a:rPr lang="en-US" dirty="0" smtClean="0">
                <a:latin typeface="Palatino Linotype" panose="02040502050505030304" pitchFamily="18" charset="0"/>
              </a:rPr>
            </a:br>
            <a:r>
              <a:rPr lang="en-US" dirty="0" smtClean="0">
                <a:latin typeface="Palatino Linotype" panose="02040502050505030304" pitchFamily="18" charset="0"/>
              </a:rPr>
              <a:t>Response </a:t>
            </a:r>
            <a:endParaRPr lang="en-US" dirty="0">
              <a:latin typeface="Palatino Linotype" panose="02040502050505030304" pitchFamily="18" charset="0"/>
            </a:endParaRPr>
          </a:p>
        </p:txBody>
      </p:sp>
    </p:spTree>
    <p:extLst>
      <p:ext uri="{BB962C8B-B14F-4D97-AF65-F5344CB8AC3E}">
        <p14:creationId xmlns:p14="http://schemas.microsoft.com/office/powerpoint/2010/main" val="93303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p:txBody>
          <a:bodyPr/>
          <a:lstStyle/>
          <a:p>
            <a:r>
              <a:rPr lang="en-US" sz="3200" dirty="0">
                <a:latin typeface="Palatino Linotype" panose="02040502050505030304" pitchFamily="18" charset="0"/>
              </a:rPr>
              <a:t>Date:		Time:</a:t>
            </a:r>
          </a:p>
        </p:txBody>
      </p:sp>
      <p:sp>
        <p:nvSpPr>
          <p:cNvPr id="9219" name="Rectangle 3"/>
          <p:cNvSpPr>
            <a:spLocks noGrp="1" noChangeArrowheads="1"/>
          </p:cNvSpPr>
          <p:nvPr>
            <p:ph type="body" idx="1"/>
          </p:nvPr>
        </p:nvSpPr>
        <p:spPr>
          <a:xfrm>
            <a:off x="2240280" y="2546240"/>
            <a:ext cx="7772400" cy="4937125"/>
          </a:xfrm>
        </p:spPr>
        <p:txBody>
          <a:bodyPr/>
          <a:lstStyle/>
          <a:p>
            <a:pPr marL="194308" indent="0">
              <a:lnSpc>
                <a:spcPct val="80000"/>
              </a:lnSpc>
              <a:buNone/>
            </a:pPr>
            <a:endParaRPr lang="en-US" dirty="0">
              <a:latin typeface="Palatino Linotype" panose="02040502050505030304" pitchFamily="18" charset="0"/>
            </a:endParaRPr>
          </a:p>
          <a:p>
            <a:pPr>
              <a:lnSpc>
                <a:spcPct val="80000"/>
              </a:lnSpc>
            </a:pPr>
            <a:r>
              <a:rPr lang="en-US" dirty="0">
                <a:latin typeface="Palatino Linotype" panose="02040502050505030304" pitchFamily="18" charset="0"/>
              </a:rPr>
              <a:t>Three officers have responded to the school and are trying to establish communication with the student in the main office. </a:t>
            </a:r>
          </a:p>
          <a:p>
            <a:pPr>
              <a:lnSpc>
                <a:spcPct val="80000"/>
              </a:lnSpc>
            </a:pPr>
            <a:r>
              <a:rPr lang="en-US" dirty="0" smtClean="0">
                <a:latin typeface="Palatino Linotype" panose="02040502050505030304" pitchFamily="18" charset="0"/>
              </a:rPr>
              <a:t>A </a:t>
            </a:r>
            <a:r>
              <a:rPr lang="en-US" dirty="0">
                <a:latin typeface="Palatino Linotype" panose="02040502050505030304" pitchFamily="18" charset="0"/>
              </a:rPr>
              <a:t>perimeter has been established by the police.  </a:t>
            </a:r>
          </a:p>
          <a:p>
            <a:pPr>
              <a:lnSpc>
                <a:spcPct val="80000"/>
              </a:lnSpc>
            </a:pPr>
            <a:r>
              <a:rPr lang="en-US" dirty="0" smtClean="0">
                <a:latin typeface="Palatino Linotype" panose="02040502050505030304" pitchFamily="18" charset="0"/>
              </a:rPr>
              <a:t>EMS </a:t>
            </a:r>
            <a:r>
              <a:rPr lang="en-US" dirty="0">
                <a:latin typeface="Palatino Linotype" panose="02040502050505030304" pitchFamily="18" charset="0"/>
              </a:rPr>
              <a:t>and Fire have also responded to the school, and tactical units are </a:t>
            </a:r>
            <a:r>
              <a:rPr lang="en-US" dirty="0" err="1">
                <a:latin typeface="Palatino Linotype" panose="02040502050505030304" pitchFamily="18" charset="0"/>
              </a:rPr>
              <a:t>enroute</a:t>
            </a:r>
            <a:r>
              <a:rPr lang="en-US" dirty="0">
                <a:latin typeface="Palatino Linotype" panose="02040502050505030304" pitchFamily="18" charset="0"/>
              </a:rPr>
              <a:t>. </a:t>
            </a:r>
          </a:p>
        </p:txBody>
      </p:sp>
    </p:spTree>
    <p:extLst>
      <p:ext uri="{BB962C8B-B14F-4D97-AF65-F5344CB8AC3E}">
        <p14:creationId xmlns:p14="http://schemas.microsoft.com/office/powerpoint/2010/main" val="3565352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p:cNvSpPr>
            <a:spLocks noGrp="1" noChangeArrowheads="1"/>
          </p:cNvSpPr>
          <p:nvPr>
            <p:ph type="title"/>
          </p:nvPr>
        </p:nvSpPr>
        <p:spPr/>
        <p:txBody>
          <a:bodyPr/>
          <a:lstStyle/>
          <a:p>
            <a:r>
              <a:rPr lang="en-US" b="0" dirty="0"/>
              <a:t>Discussion</a:t>
            </a:r>
          </a:p>
        </p:txBody>
      </p:sp>
      <p:sp>
        <p:nvSpPr>
          <p:cNvPr id="10243" name="Rectangle 3"/>
          <p:cNvSpPr>
            <a:spLocks noGrp="1" noChangeArrowheads="1"/>
          </p:cNvSpPr>
          <p:nvPr>
            <p:ph type="body" idx="1"/>
          </p:nvPr>
        </p:nvSpPr>
        <p:spPr>
          <a:xfrm>
            <a:off x="2342388" y="1344200"/>
            <a:ext cx="7493508" cy="5416818"/>
          </a:xfrm>
        </p:spPr>
        <p:txBody>
          <a:bodyPr/>
          <a:lstStyle/>
          <a:p>
            <a:pPr marL="0" indent="0">
              <a:buNone/>
            </a:pPr>
            <a:endParaRPr lang="en-US" dirty="0">
              <a:latin typeface="Palatino Linotype" panose="02040502050505030304" pitchFamily="18" charset="0"/>
              <a:cs typeface="Arial" panose="020B0604020202020204" pitchFamily="34" charset="0"/>
            </a:endParaRPr>
          </a:p>
          <a:p>
            <a:pPr marL="571500" indent="-571500">
              <a:buFont typeface="Arial" panose="020B0604020202020204" pitchFamily="34" charset="0"/>
              <a:buChar char="•"/>
            </a:pPr>
            <a:r>
              <a:rPr lang="en-US" dirty="0">
                <a:latin typeface="Palatino Linotype" panose="02040502050505030304" pitchFamily="18" charset="0"/>
                <a:cs typeface="Arial" panose="020B0604020202020204" pitchFamily="34" charset="0"/>
              </a:rPr>
              <a:t>With the information provided do your response actions change? If you have decided to evacuate other portions of the school not impacted by this incident where would people go, and how would they get there? </a:t>
            </a:r>
          </a:p>
          <a:p>
            <a:pPr marL="571500" indent="-571500">
              <a:buFont typeface="Arial" panose="020B0604020202020204" pitchFamily="34" charset="0"/>
              <a:buChar char="•"/>
            </a:pPr>
            <a:r>
              <a:rPr lang="en-US" dirty="0" smtClean="0">
                <a:latin typeface="Palatino Linotype" panose="02040502050505030304" pitchFamily="18" charset="0"/>
                <a:cs typeface="Arial" panose="020B0604020202020204" pitchFamily="34" charset="0"/>
              </a:rPr>
              <a:t>Who </a:t>
            </a:r>
            <a:r>
              <a:rPr lang="en-US" dirty="0">
                <a:latin typeface="Palatino Linotype" panose="02040502050505030304" pitchFamily="18" charset="0"/>
                <a:cs typeface="Arial" panose="020B0604020202020204" pitchFamily="34" charset="0"/>
              </a:rPr>
              <a:t>is in charge of collaborating with emergency first responders arriving on the scene? </a:t>
            </a:r>
          </a:p>
          <a:p>
            <a:pPr marL="571500" indent="-571500">
              <a:buFont typeface="Arial" panose="020B0604020202020204" pitchFamily="34" charset="0"/>
              <a:buChar char="•"/>
            </a:pPr>
            <a:r>
              <a:rPr lang="en-US" dirty="0">
                <a:latin typeface="Palatino Linotype" panose="02040502050505030304" pitchFamily="18" charset="0"/>
                <a:cs typeface="Arial" panose="020B0604020202020204" pitchFamily="34" charset="0"/>
              </a:rPr>
              <a:t>Have we discussed in the past equipment or communication devices that can be used in a situation like this? </a:t>
            </a:r>
          </a:p>
          <a:p>
            <a:pPr marL="571500" indent="-571500">
              <a:buFont typeface="Arial" panose="020B0604020202020204" pitchFamily="34" charset="0"/>
              <a:buChar char="•"/>
            </a:pPr>
            <a:r>
              <a:rPr lang="en-US" dirty="0">
                <a:latin typeface="Palatino Linotype" panose="02040502050505030304" pitchFamily="18" charset="0"/>
                <a:cs typeface="Arial" panose="020B0604020202020204" pitchFamily="34" charset="0"/>
              </a:rPr>
              <a:t>What is the school’s social media policy during a situation like this? </a:t>
            </a:r>
          </a:p>
          <a:p>
            <a:pPr marL="880107" lvl="1" indent="-571500">
              <a:buFont typeface="Arial" panose="020B0604020202020204" pitchFamily="34" charset="0"/>
              <a:buChar char="•"/>
            </a:pPr>
            <a:endParaRPr lang="en-US" sz="2000" dirty="0">
              <a:latin typeface="Palatino Linotype" panose="02040502050505030304" pitchFamily="18" charset="0"/>
            </a:endParaRPr>
          </a:p>
          <a:p>
            <a:pPr marL="194308" indent="0">
              <a:buNone/>
            </a:pPr>
            <a:endParaRPr lang="en-US" dirty="0">
              <a:latin typeface="Palatino Linotype" panose="02040502050505030304" pitchFamily="18" charset="0"/>
            </a:endParaRPr>
          </a:p>
        </p:txBody>
      </p:sp>
    </p:spTree>
    <p:extLst>
      <p:ext uri="{BB962C8B-B14F-4D97-AF65-F5344CB8AC3E}">
        <p14:creationId xmlns:p14="http://schemas.microsoft.com/office/powerpoint/2010/main" val="516466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5540" y="342900"/>
            <a:ext cx="7360920" cy="4000500"/>
          </a:xfrm>
        </p:spPr>
        <p:txBody>
          <a:bodyPr/>
          <a:lstStyle/>
          <a:p>
            <a:r>
              <a:rPr lang="en-US" dirty="0" smtClean="0">
                <a:latin typeface="Palatino Linotype" panose="02040502050505030304" pitchFamily="18" charset="0"/>
              </a:rPr>
              <a:t>Module 3:</a:t>
            </a:r>
            <a:br>
              <a:rPr lang="en-US" dirty="0" smtClean="0">
                <a:latin typeface="Palatino Linotype" panose="02040502050505030304" pitchFamily="18" charset="0"/>
              </a:rPr>
            </a:br>
            <a:r>
              <a:rPr lang="en-US" dirty="0" smtClean="0">
                <a:latin typeface="Palatino Linotype" panose="02040502050505030304" pitchFamily="18" charset="0"/>
              </a:rPr>
              <a:t> Response -</a:t>
            </a:r>
            <a:br>
              <a:rPr lang="en-US" dirty="0" smtClean="0">
                <a:latin typeface="Palatino Linotype" panose="02040502050505030304" pitchFamily="18" charset="0"/>
              </a:rPr>
            </a:br>
            <a:r>
              <a:rPr lang="en-US" dirty="0" smtClean="0">
                <a:latin typeface="Palatino Linotype" panose="02040502050505030304" pitchFamily="18" charset="0"/>
              </a:rPr>
              <a:t>Scenario Update</a:t>
            </a:r>
            <a:endParaRPr lang="en-US" dirty="0">
              <a:latin typeface="Palatino Linotype" panose="02040502050505030304" pitchFamily="18" charset="0"/>
            </a:endParaRPr>
          </a:p>
        </p:txBody>
      </p:sp>
    </p:spTree>
    <p:extLst>
      <p:ext uri="{BB962C8B-B14F-4D97-AF65-F5344CB8AC3E}">
        <p14:creationId xmlns:p14="http://schemas.microsoft.com/office/powerpoint/2010/main" val="4018594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p:txBody>
          <a:bodyPr/>
          <a:lstStyle/>
          <a:p>
            <a:r>
              <a:rPr lang="en-US" sz="3200" dirty="0">
                <a:latin typeface="Palatino Linotype" panose="02040502050505030304" pitchFamily="18" charset="0"/>
              </a:rPr>
              <a:t>Date:		Time:</a:t>
            </a:r>
          </a:p>
        </p:txBody>
      </p:sp>
      <p:sp>
        <p:nvSpPr>
          <p:cNvPr id="11267" name="Rectangle 3"/>
          <p:cNvSpPr>
            <a:spLocks noGrp="1" noChangeArrowheads="1"/>
          </p:cNvSpPr>
          <p:nvPr>
            <p:ph type="body" idx="1"/>
          </p:nvPr>
        </p:nvSpPr>
        <p:spPr>
          <a:xfrm>
            <a:off x="2272796" y="2129194"/>
            <a:ext cx="7360920" cy="4127500"/>
          </a:xfrm>
        </p:spPr>
        <p:txBody>
          <a:bodyPr/>
          <a:lstStyle/>
          <a:p>
            <a:pPr>
              <a:lnSpc>
                <a:spcPct val="90000"/>
              </a:lnSpc>
            </a:pPr>
            <a:r>
              <a:rPr lang="en-US" dirty="0">
                <a:latin typeface="Palatino Linotype" panose="02040502050505030304" pitchFamily="18" charset="0"/>
              </a:rPr>
              <a:t>Additional officers continue to respond to the scene. A perimeter has been established around the school.</a:t>
            </a:r>
          </a:p>
          <a:p>
            <a:pPr>
              <a:lnSpc>
                <a:spcPct val="90000"/>
              </a:lnSpc>
            </a:pPr>
            <a:r>
              <a:rPr lang="en-US" dirty="0">
                <a:latin typeface="Palatino Linotype" panose="02040502050505030304" pitchFamily="18" charset="0"/>
              </a:rPr>
              <a:t>You are also being informed that a large number of parents are arriving at the scene as well.</a:t>
            </a:r>
          </a:p>
          <a:p>
            <a:pPr>
              <a:lnSpc>
                <a:spcPct val="90000"/>
              </a:lnSpc>
            </a:pPr>
            <a:r>
              <a:rPr lang="en-US" dirty="0">
                <a:latin typeface="Palatino Linotype" panose="02040502050505030304" pitchFamily="18" charset="0"/>
              </a:rPr>
              <a:t>A call from the main office is received by the police department and the caller says that the student wishes to speak with her parents.</a:t>
            </a:r>
          </a:p>
          <a:p>
            <a:pPr>
              <a:lnSpc>
                <a:spcPct val="90000"/>
              </a:lnSpc>
            </a:pPr>
            <a:r>
              <a:rPr lang="en-US" dirty="0">
                <a:latin typeface="Palatino Linotype" panose="02040502050505030304" pitchFamily="18" charset="0"/>
              </a:rPr>
              <a:t>You are informed by law enforcement that this incident may take a considerable amount of time to resolve.</a:t>
            </a:r>
          </a:p>
          <a:p>
            <a:pPr marL="194308" indent="0">
              <a:buNone/>
            </a:pPr>
            <a:endParaRPr lang="en-US" dirty="0">
              <a:latin typeface="Palatino Linotype" panose="02040502050505030304" pitchFamily="18" charset="0"/>
            </a:endParaRPr>
          </a:p>
          <a:p>
            <a:pPr>
              <a:lnSpc>
                <a:spcPct val="90000"/>
              </a:lnSpc>
            </a:pPr>
            <a:endParaRPr lang="en-US" sz="1800" dirty="0"/>
          </a:p>
        </p:txBody>
      </p:sp>
      <p:pic>
        <p:nvPicPr>
          <p:cNvPr id="2" name="Picture 1" descr="District of Columbia Protective Services Division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33716" y="3411007"/>
            <a:ext cx="2476902" cy="1857677"/>
          </a:xfrm>
          <a:prstGeom prst="rect">
            <a:avLst/>
          </a:prstGeom>
        </p:spPr>
      </p:pic>
    </p:spTree>
    <p:extLst>
      <p:ext uri="{BB962C8B-B14F-4D97-AF65-F5344CB8AC3E}">
        <p14:creationId xmlns:p14="http://schemas.microsoft.com/office/powerpoint/2010/main" val="702369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Grp="1" noChangeArrowheads="1"/>
          </p:cNvSpPr>
          <p:nvPr>
            <p:ph type="title"/>
          </p:nvPr>
        </p:nvSpPr>
        <p:spPr/>
        <p:txBody>
          <a:bodyPr/>
          <a:lstStyle/>
          <a:p>
            <a:r>
              <a:rPr lang="en-US" b="0" dirty="0">
                <a:latin typeface="Palatino Linotype" panose="02040502050505030304" pitchFamily="18" charset="0"/>
              </a:rPr>
              <a:t>Discussion</a:t>
            </a:r>
          </a:p>
        </p:txBody>
      </p:sp>
      <p:sp>
        <p:nvSpPr>
          <p:cNvPr id="12291" name="Rectangle 3"/>
          <p:cNvSpPr>
            <a:spLocks noGrp="1" noChangeArrowheads="1"/>
          </p:cNvSpPr>
          <p:nvPr>
            <p:ph type="body" idx="1"/>
          </p:nvPr>
        </p:nvSpPr>
        <p:spPr>
          <a:xfrm>
            <a:off x="2192589" y="460024"/>
            <a:ext cx="7867781" cy="5641231"/>
          </a:xfrm>
        </p:spPr>
        <p:txBody>
          <a:bodyPr>
            <a:normAutofit fontScale="62500" lnSpcReduction="20000"/>
          </a:bodyPr>
          <a:lstStyle/>
          <a:p>
            <a:pPr marL="0" indent="0">
              <a:buNone/>
            </a:pPr>
            <a:endParaRPr lang="en-US" dirty="0">
              <a:solidFill>
                <a:srgbClr val="507372"/>
              </a:solidFill>
              <a:latin typeface="Palatino Linotype" panose="02040502050505030304" pitchFamily="18" charset="0"/>
              <a:cs typeface="Arial" panose="020B0604020202020204" pitchFamily="34" charset="0"/>
            </a:endParaRPr>
          </a:p>
          <a:p>
            <a:endParaRPr lang="en-US" dirty="0">
              <a:solidFill>
                <a:srgbClr val="507372"/>
              </a:solidFill>
              <a:latin typeface="Palatino Linotype" panose="02040502050505030304" pitchFamily="18" charset="0"/>
              <a:cs typeface="Arial" panose="020B0604020202020204" pitchFamily="34" charset="0"/>
            </a:endParaRPr>
          </a:p>
          <a:p>
            <a:pPr marL="571500" indent="-571500">
              <a:buFont typeface="Arial" panose="020B0604020202020204" pitchFamily="34" charset="0"/>
              <a:buChar char="•"/>
            </a:pPr>
            <a:endParaRPr lang="en-US" dirty="0">
              <a:solidFill>
                <a:srgbClr val="507372"/>
              </a:solidFill>
              <a:latin typeface="Palatino Linotype" panose="02040502050505030304" pitchFamily="18" charset="0"/>
              <a:cs typeface="Arial" panose="020B0604020202020204" pitchFamily="34" charset="0"/>
            </a:endParaRPr>
          </a:p>
          <a:p>
            <a:pPr marL="571500" indent="-571500">
              <a:buFont typeface="Arial" panose="020B0604020202020204" pitchFamily="34" charset="0"/>
              <a:buChar char="•"/>
            </a:pPr>
            <a:endParaRPr lang="en-US" dirty="0">
              <a:solidFill>
                <a:srgbClr val="507372"/>
              </a:solidFill>
              <a:latin typeface="Palatino Linotype" panose="02040502050505030304" pitchFamily="18" charset="0"/>
              <a:cs typeface="Arial" panose="020B0604020202020204" pitchFamily="34" charset="0"/>
            </a:endParaRPr>
          </a:p>
          <a:p>
            <a:pPr marL="571500" indent="-571500">
              <a:buFont typeface="Arial" panose="020B0604020202020204" pitchFamily="34" charset="0"/>
              <a:buChar char="•"/>
            </a:pPr>
            <a:endParaRPr lang="en-US" dirty="0">
              <a:solidFill>
                <a:srgbClr val="507372"/>
              </a:solidFill>
              <a:latin typeface="Palatino Linotype" panose="02040502050505030304" pitchFamily="18" charset="0"/>
              <a:cs typeface="Arial" panose="020B0604020202020204" pitchFamily="34" charset="0"/>
            </a:endParaRPr>
          </a:p>
          <a:p>
            <a:pPr marL="571500" indent="-571500">
              <a:buFont typeface="Arial" panose="020B0604020202020204" pitchFamily="34" charset="0"/>
              <a:buChar char="•"/>
            </a:pPr>
            <a:endParaRPr lang="en-US" dirty="0">
              <a:solidFill>
                <a:srgbClr val="507372"/>
              </a:solidFill>
              <a:latin typeface="Palatino Linotype" panose="02040502050505030304" pitchFamily="18" charset="0"/>
              <a:cs typeface="Arial" panose="020B0604020202020204" pitchFamily="34" charset="0"/>
            </a:endParaRPr>
          </a:p>
          <a:p>
            <a:pPr marL="571500" indent="-571500">
              <a:buFont typeface="Arial" panose="020B0604020202020204" pitchFamily="34" charset="0"/>
              <a:buChar char="•"/>
            </a:pPr>
            <a:r>
              <a:rPr lang="en-US" sz="3200" dirty="0">
                <a:solidFill>
                  <a:srgbClr val="507372"/>
                </a:solidFill>
                <a:latin typeface="Palatino Linotype" panose="02040502050505030304" pitchFamily="18" charset="0"/>
                <a:cs typeface="Arial" panose="020B0604020202020204" pitchFamily="34" charset="0"/>
              </a:rPr>
              <a:t>In the past have you had a conversation with emergency first responders about where to assemble in a situation like this? </a:t>
            </a:r>
          </a:p>
          <a:p>
            <a:pPr marL="571500" indent="-571500">
              <a:buFont typeface="Arial" panose="020B0604020202020204" pitchFamily="34" charset="0"/>
              <a:buChar char="•"/>
            </a:pPr>
            <a:r>
              <a:rPr lang="en-US" sz="3200" dirty="0">
                <a:solidFill>
                  <a:srgbClr val="507372"/>
                </a:solidFill>
                <a:latin typeface="Palatino Linotype" panose="02040502050505030304" pitchFamily="18" charset="0"/>
                <a:cs typeface="Arial" panose="020B0604020202020204" pitchFamily="34" charset="0"/>
              </a:rPr>
              <a:t>Have you thought about establishing a unified command? </a:t>
            </a:r>
          </a:p>
          <a:p>
            <a:pPr marL="571500" indent="-571500">
              <a:buFont typeface="Arial" panose="020B0604020202020204" pitchFamily="34" charset="0"/>
              <a:buChar char="•"/>
            </a:pPr>
            <a:r>
              <a:rPr lang="en-US" sz="3200" dirty="0">
                <a:solidFill>
                  <a:srgbClr val="507372"/>
                </a:solidFill>
                <a:latin typeface="Palatino Linotype" panose="02040502050505030304" pitchFamily="18" charset="0"/>
                <a:cs typeface="Arial" panose="020B0604020202020204" pitchFamily="34" charset="0"/>
              </a:rPr>
              <a:t>If so, who would be included in that command? </a:t>
            </a:r>
          </a:p>
          <a:p>
            <a:pPr marL="571500" indent="-571500">
              <a:buFont typeface="Arial" panose="020B0604020202020204" pitchFamily="34" charset="0"/>
              <a:buChar char="•"/>
            </a:pPr>
            <a:r>
              <a:rPr lang="en-US" sz="3200" dirty="0">
                <a:solidFill>
                  <a:srgbClr val="507372"/>
                </a:solidFill>
                <a:latin typeface="Palatino Linotype" panose="02040502050505030304" pitchFamily="18" charset="0"/>
                <a:cs typeface="Arial" panose="020B0604020202020204" pitchFamily="34" charset="0"/>
              </a:rPr>
              <a:t>What planning have you done to ensure that your teachers, faculty, staff and students are prepared to deal with a potential incident like this? </a:t>
            </a:r>
          </a:p>
          <a:p>
            <a:pPr marL="571500" indent="-571500">
              <a:buFont typeface="Arial" panose="020B0604020202020204" pitchFamily="34" charset="0"/>
              <a:buChar char="•"/>
            </a:pPr>
            <a:r>
              <a:rPr lang="en-US" sz="3200" dirty="0">
                <a:solidFill>
                  <a:srgbClr val="507372"/>
                </a:solidFill>
                <a:latin typeface="Palatino Linotype" panose="02040502050505030304" pitchFamily="18" charset="0"/>
                <a:cs typeface="Arial" panose="020B0604020202020204" pitchFamily="34" charset="0"/>
              </a:rPr>
              <a:t>Do you feel confident that all classrooms and areas where students and staff may be located during a lockdown, have the appropriate locking mechanisms, and emergency response action guides that may direct them in managing an incident like this? </a:t>
            </a:r>
          </a:p>
          <a:p>
            <a:pPr marL="0" indent="0">
              <a:buNone/>
            </a:pPr>
            <a:endParaRPr lang="en-US" dirty="0">
              <a:solidFill>
                <a:srgbClr val="507372"/>
              </a:solidFill>
              <a:latin typeface="Palatino Linotype" panose="02040502050505030304" pitchFamily="18" charset="0"/>
              <a:cs typeface="Arial" panose="020B0604020202020204" pitchFamily="34" charset="0"/>
            </a:endParaRPr>
          </a:p>
          <a:p>
            <a:pPr marL="571500" indent="-571500">
              <a:buFont typeface="Arial" panose="020B0604020202020204" pitchFamily="34" charset="0"/>
              <a:buChar char="•"/>
            </a:pPr>
            <a:endParaRPr lang="en-US" dirty="0">
              <a:solidFill>
                <a:srgbClr val="507372"/>
              </a:solidFill>
              <a:latin typeface="Palatino Linotype" panose="02040502050505030304" pitchFamily="18" charset="0"/>
              <a:cs typeface="Arial" panose="020B0604020202020204" pitchFamily="34" charset="0"/>
            </a:endParaRPr>
          </a:p>
          <a:p>
            <a:pPr marL="571500" indent="-571500">
              <a:buFont typeface="Arial" panose="020B0604020202020204" pitchFamily="34" charset="0"/>
              <a:buChar char="•"/>
            </a:pPr>
            <a:endParaRPr lang="en-US" dirty="0">
              <a:solidFill>
                <a:srgbClr val="507372"/>
              </a:solidFill>
              <a:latin typeface="Palatino Linotype" panose="02040502050505030304" pitchFamily="18" charset="0"/>
              <a:cs typeface="Arial" panose="020B0604020202020204" pitchFamily="34" charset="0"/>
            </a:endParaRPr>
          </a:p>
          <a:p>
            <a:pPr marL="571500" indent="-571500">
              <a:buFont typeface="Arial" panose="020B0604020202020204" pitchFamily="34" charset="0"/>
              <a:buChar char="•"/>
            </a:pPr>
            <a:endParaRPr lang="en-US" dirty="0">
              <a:solidFill>
                <a:srgbClr val="507372"/>
              </a:solidFill>
              <a:latin typeface="Palatino Linotype" panose="02040502050505030304" pitchFamily="18" charset="0"/>
              <a:cs typeface="Arial" panose="020B0604020202020204" pitchFamily="34" charset="0"/>
            </a:endParaRPr>
          </a:p>
          <a:p>
            <a:pPr marL="0" indent="0">
              <a:buNone/>
            </a:pPr>
            <a:endParaRPr lang="en-US" dirty="0">
              <a:solidFill>
                <a:srgbClr val="507372"/>
              </a:solidFill>
              <a:latin typeface="Palatino Linotype" panose="02040502050505030304" pitchFamily="18" charset="0"/>
            </a:endParaRPr>
          </a:p>
          <a:p>
            <a:pPr>
              <a:lnSpc>
                <a:spcPct val="80000"/>
              </a:lnSpc>
            </a:pPr>
            <a:endParaRPr lang="en-US" sz="1800" dirty="0"/>
          </a:p>
        </p:txBody>
      </p:sp>
    </p:spTree>
    <p:extLst>
      <p:ext uri="{BB962C8B-B14F-4D97-AF65-F5344CB8AC3E}">
        <p14:creationId xmlns:p14="http://schemas.microsoft.com/office/powerpoint/2010/main" val="2404323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5540" y="342900"/>
            <a:ext cx="7360920" cy="3638550"/>
          </a:xfrm>
        </p:spPr>
        <p:txBody>
          <a:bodyPr/>
          <a:lstStyle/>
          <a:p>
            <a:r>
              <a:rPr lang="en-US" dirty="0" smtClean="0">
                <a:latin typeface="Palatino Linotype" panose="02040502050505030304" pitchFamily="18" charset="0"/>
              </a:rPr>
              <a:t>Module 4: </a:t>
            </a:r>
            <a:br>
              <a:rPr lang="en-US" dirty="0" smtClean="0">
                <a:latin typeface="Palatino Linotype" panose="02040502050505030304" pitchFamily="18" charset="0"/>
              </a:rPr>
            </a:br>
            <a:r>
              <a:rPr lang="en-US" dirty="0" smtClean="0">
                <a:latin typeface="Palatino Linotype" panose="02040502050505030304" pitchFamily="18" charset="0"/>
              </a:rPr>
              <a:t>Recovery</a:t>
            </a:r>
            <a:endParaRPr lang="en-US" dirty="0">
              <a:latin typeface="Palatino Linotype" panose="02040502050505030304" pitchFamily="18" charset="0"/>
            </a:endParaRPr>
          </a:p>
        </p:txBody>
      </p:sp>
    </p:spTree>
    <p:extLst>
      <p:ext uri="{BB962C8B-B14F-4D97-AF65-F5344CB8AC3E}">
        <p14:creationId xmlns:p14="http://schemas.microsoft.com/office/powerpoint/2010/main" val="2466963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097280" y="2629505"/>
            <a:ext cx="10058400" cy="4023360"/>
          </a:xfrm>
        </p:spPr>
        <p:txBody>
          <a:bodyPr/>
          <a:lstStyle/>
          <a:p>
            <a:r>
              <a:rPr lang="en-US" dirty="0">
                <a:latin typeface="Palatino Linotype" panose="02040502050505030304" pitchFamily="18" charset="0"/>
              </a:rPr>
              <a:t>The police were able to take the student into custody without further incident.</a:t>
            </a:r>
          </a:p>
          <a:p>
            <a:r>
              <a:rPr lang="en-US" dirty="0">
                <a:latin typeface="Palatino Linotype" panose="02040502050505030304" pitchFamily="18" charset="0"/>
              </a:rPr>
              <a:t>Several faculty and staff members that were in the office at the time of the incident are experiencing significant levels of trauma and are in need of medical attention</a:t>
            </a:r>
          </a:p>
          <a:p>
            <a:pPr marL="194308" indent="0">
              <a:buNone/>
            </a:pPr>
            <a:endParaRPr lang="en-US" dirty="0">
              <a:latin typeface="Palatino Linotype" panose="02040502050505030304" pitchFamily="18" charset="0"/>
            </a:endParaRPr>
          </a:p>
        </p:txBody>
      </p:sp>
    </p:spTree>
    <p:extLst>
      <p:ext uri="{BB962C8B-B14F-4D97-AF65-F5344CB8AC3E}">
        <p14:creationId xmlns:p14="http://schemas.microsoft.com/office/powerpoint/2010/main" val="22626083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060493" y="2460589"/>
            <a:ext cx="10058400" cy="4023360"/>
          </a:xfrm>
        </p:spPr>
        <p:txBody>
          <a:bodyPr/>
          <a:lstStyle/>
          <a:p>
            <a:r>
              <a:rPr lang="en-US" dirty="0">
                <a:latin typeface="Palatino Linotype" panose="02040502050505030304" pitchFamily="18" charset="0"/>
              </a:rPr>
              <a:t>The media has been airing live feed from outside the school, interrupting regularly scheduled programming.</a:t>
            </a:r>
          </a:p>
          <a:p>
            <a:r>
              <a:rPr lang="en-US" dirty="0">
                <a:latin typeface="Palatino Linotype" panose="02040502050505030304" pitchFamily="18" charset="0"/>
              </a:rPr>
              <a:t>The school is now receiving constant telephone calls from parents trying to find out about their children.</a:t>
            </a:r>
          </a:p>
          <a:p>
            <a:r>
              <a:rPr lang="en-US" dirty="0">
                <a:latin typeface="Palatino Linotype" panose="02040502050505030304" pitchFamily="18" charset="0"/>
              </a:rPr>
              <a:t>Parents have started to arrive at the school and are upset that the police will not allow them to get past the established perimeter to talk to school personnel or find their children.</a:t>
            </a:r>
          </a:p>
        </p:txBody>
      </p:sp>
    </p:spTree>
    <p:extLst>
      <p:ext uri="{BB962C8B-B14F-4D97-AF65-F5344CB8AC3E}">
        <p14:creationId xmlns:p14="http://schemas.microsoft.com/office/powerpoint/2010/main" val="1958951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alatino Linotype" panose="02040502050505030304" pitchFamily="18" charset="0"/>
              </a:rPr>
              <a:t>Welcome and Introductions</a:t>
            </a:r>
            <a:endParaRPr lang="en-US" dirty="0">
              <a:latin typeface="Palatino Linotype" panose="02040502050505030304" pitchFamily="18" charset="0"/>
            </a:endParaRPr>
          </a:p>
        </p:txBody>
      </p:sp>
      <p:sp>
        <p:nvSpPr>
          <p:cNvPr id="3" name="Content Placeholder 2"/>
          <p:cNvSpPr>
            <a:spLocks noGrp="1"/>
          </p:cNvSpPr>
          <p:nvPr>
            <p:ph idx="1"/>
          </p:nvPr>
        </p:nvSpPr>
        <p:spPr>
          <a:xfrm>
            <a:off x="2720246" y="2063668"/>
            <a:ext cx="7360920" cy="3933536"/>
          </a:xfrm>
        </p:spPr>
        <p:txBody>
          <a:bodyPr/>
          <a:lstStyle/>
          <a:p>
            <a:r>
              <a:rPr lang="en-US" dirty="0">
                <a:latin typeface="Palatino Linotype" panose="02040502050505030304" pitchFamily="18" charset="0"/>
              </a:rPr>
              <a:t>Opening Remarks</a:t>
            </a:r>
          </a:p>
          <a:p>
            <a:r>
              <a:rPr lang="en-US" dirty="0">
                <a:latin typeface="Palatino Linotype" panose="02040502050505030304" pitchFamily="18" charset="0"/>
              </a:rPr>
              <a:t>Facilitator</a:t>
            </a:r>
          </a:p>
          <a:p>
            <a:r>
              <a:rPr lang="en-US" dirty="0">
                <a:latin typeface="Palatino Linotype" panose="02040502050505030304" pitchFamily="18" charset="0"/>
              </a:rPr>
              <a:t>Introductions</a:t>
            </a:r>
          </a:p>
          <a:p>
            <a:r>
              <a:rPr lang="en-US" dirty="0">
                <a:latin typeface="Palatino Linotype" panose="02040502050505030304" pitchFamily="18" charset="0"/>
              </a:rPr>
              <a:t>Hosting Agency</a:t>
            </a:r>
          </a:p>
          <a:p>
            <a:r>
              <a:rPr lang="en-US" dirty="0">
                <a:latin typeface="Palatino Linotype" panose="02040502050505030304" pitchFamily="18" charset="0"/>
              </a:rPr>
              <a:t>Participants</a:t>
            </a:r>
          </a:p>
          <a:p>
            <a:r>
              <a:rPr lang="en-US" dirty="0">
                <a:latin typeface="Palatino Linotype" panose="02040502050505030304" pitchFamily="18" charset="0"/>
              </a:rPr>
              <a:t>Exercise Staff</a:t>
            </a:r>
          </a:p>
          <a:p>
            <a:r>
              <a:rPr lang="en-US" dirty="0">
                <a:latin typeface="Palatino Linotype" panose="02040502050505030304" pitchFamily="18" charset="0"/>
              </a:rPr>
              <a:t>Lead Facilitator</a:t>
            </a:r>
          </a:p>
        </p:txBody>
      </p:sp>
      <p:pic>
        <p:nvPicPr>
          <p:cNvPr id="4" name="Picture 3" descr="2014 New Student Orientation and Welcome Party! Aug 28 ..."/>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846997" y="2188440"/>
            <a:ext cx="4348205" cy="2900219"/>
          </a:xfrm>
          <a:prstGeom prst="rect">
            <a:avLst/>
          </a:prstGeom>
        </p:spPr>
      </p:pic>
    </p:spTree>
    <p:extLst>
      <p:ext uri="{BB962C8B-B14F-4D97-AF65-F5344CB8AC3E}">
        <p14:creationId xmlns:p14="http://schemas.microsoft.com/office/powerpoint/2010/main" val="3678539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a:xfrm>
            <a:off x="2331654" y="1944340"/>
            <a:ext cx="7360920" cy="7396018"/>
          </a:xfrm>
        </p:spPr>
        <p:txBody>
          <a:bodyPr/>
          <a:lstStyle/>
          <a:p>
            <a:pPr marL="0" indent="0">
              <a:buNone/>
            </a:pPr>
            <a:endParaRPr lang="en-US" sz="1800" dirty="0">
              <a:latin typeface="Palatino Linotype" panose="02040502050505030304" pitchFamily="18" charset="0"/>
              <a:cs typeface="Arial" panose="020B0604020202020204" pitchFamily="34" charset="0"/>
            </a:endParaRPr>
          </a:p>
          <a:p>
            <a:pPr marL="571500" indent="-571500">
              <a:buFont typeface="Arial" panose="020B0604020202020204" pitchFamily="34" charset="0"/>
              <a:buChar char="•"/>
            </a:pPr>
            <a:r>
              <a:rPr lang="en-US" dirty="0">
                <a:latin typeface="Palatino Linotype" panose="02040502050505030304" pitchFamily="18" charset="0"/>
                <a:cs typeface="Arial" panose="020B0604020202020204" pitchFamily="34" charset="0"/>
              </a:rPr>
              <a:t>Who is the person who has been designated to talk to the media about this incident? Has this person ever received training in crisis communication? </a:t>
            </a:r>
          </a:p>
          <a:p>
            <a:pPr marL="571500" indent="-571500">
              <a:buFont typeface="Arial" panose="020B0604020202020204" pitchFamily="34" charset="0"/>
              <a:buChar char="•"/>
            </a:pPr>
            <a:r>
              <a:rPr lang="en-US" dirty="0">
                <a:latin typeface="Palatino Linotype" panose="02040502050505030304" pitchFamily="18" charset="0"/>
                <a:cs typeface="Arial" panose="020B0604020202020204" pitchFamily="34" charset="0"/>
              </a:rPr>
              <a:t>Will you coordinate your communications with the local law enforcement agency? Why or why not? </a:t>
            </a:r>
          </a:p>
          <a:p>
            <a:pPr marL="571500" indent="-571500">
              <a:buFont typeface="Arial" panose="020B0604020202020204" pitchFamily="34" charset="0"/>
              <a:buChar char="•"/>
            </a:pPr>
            <a:r>
              <a:rPr lang="en-US" dirty="0">
                <a:latin typeface="Palatino Linotype" panose="02040502050505030304" pitchFamily="18" charset="0"/>
                <a:cs typeface="Arial" panose="020B0604020202020204" pitchFamily="34" charset="0"/>
              </a:rPr>
              <a:t>How do you plan to communicate with your school community about this incident? </a:t>
            </a:r>
          </a:p>
          <a:p>
            <a:pPr marL="0" indent="0">
              <a:buNone/>
            </a:pPr>
            <a:endParaRPr lang="en-US" dirty="0">
              <a:latin typeface="Palatino Linotype" panose="02040502050505030304" pitchFamily="18" charset="0"/>
              <a:cs typeface="Arial" panose="020B0604020202020204" pitchFamily="34" charset="0"/>
            </a:endParaRPr>
          </a:p>
          <a:p>
            <a:pPr marL="571500" indent="-571500">
              <a:buFont typeface="Arial" panose="020B0604020202020204" pitchFamily="34" charset="0"/>
              <a:buChar char="•"/>
            </a:pPr>
            <a:endParaRPr lang="en-US" dirty="0">
              <a:latin typeface="Palatino Linotype" panose="02040502050505030304" pitchFamily="18" charset="0"/>
              <a:cs typeface="Arial" panose="020B0604020202020204" pitchFamily="34" charset="0"/>
            </a:endParaRPr>
          </a:p>
          <a:p>
            <a:pPr marL="194308" indent="0">
              <a:buNone/>
            </a:pPr>
            <a:endParaRPr lang="en-US" dirty="0"/>
          </a:p>
        </p:txBody>
      </p:sp>
    </p:spTree>
    <p:extLst>
      <p:ext uri="{BB962C8B-B14F-4D97-AF65-F5344CB8AC3E}">
        <p14:creationId xmlns:p14="http://schemas.microsoft.com/office/powerpoint/2010/main" val="4149661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a:xfrm>
            <a:off x="2275670" y="1944340"/>
            <a:ext cx="7360920" cy="7396018"/>
          </a:xfrm>
        </p:spPr>
        <p:txBody>
          <a:bodyPr/>
          <a:lstStyle/>
          <a:p>
            <a:pPr marL="0" indent="0">
              <a:buNone/>
            </a:pPr>
            <a:endParaRPr lang="en-US" sz="1800" dirty="0">
              <a:latin typeface="Palatino Linotype" panose="02040502050505030304" pitchFamily="18" charset="0"/>
              <a:cs typeface="Arial" panose="020B0604020202020204" pitchFamily="34" charset="0"/>
            </a:endParaRPr>
          </a:p>
          <a:p>
            <a:pPr marL="571500" indent="-571500">
              <a:buFont typeface="Arial" panose="020B0604020202020204" pitchFamily="34" charset="0"/>
              <a:buChar char="•"/>
            </a:pPr>
            <a:r>
              <a:rPr lang="en-US" dirty="0">
                <a:latin typeface="Palatino Linotype" panose="02040502050505030304" pitchFamily="18" charset="0"/>
                <a:cs typeface="Arial" panose="020B0604020202020204" pitchFamily="34" charset="0"/>
              </a:rPr>
              <a:t>Describe the media platforms that will be utilized for this messaging? </a:t>
            </a:r>
          </a:p>
          <a:p>
            <a:pPr marL="571500" indent="-571500">
              <a:buFont typeface="Arial" panose="020B0604020202020204" pitchFamily="34" charset="0"/>
              <a:buChar char="•"/>
            </a:pPr>
            <a:r>
              <a:rPr lang="en-US" dirty="0">
                <a:latin typeface="Palatino Linotype" panose="02040502050505030304" pitchFamily="18" charset="0"/>
                <a:cs typeface="Arial" panose="020B0604020202020204" pitchFamily="34" charset="0"/>
              </a:rPr>
              <a:t>Now that the incident is over, do you plan to continue with the school day? If yes, why? If no, why not? </a:t>
            </a:r>
          </a:p>
          <a:p>
            <a:pPr marL="571500" indent="-571500">
              <a:buFont typeface="Arial" panose="020B0604020202020204" pitchFamily="34" charset="0"/>
              <a:buChar char="•"/>
            </a:pPr>
            <a:r>
              <a:rPr lang="en-US" dirty="0">
                <a:latin typeface="Palatino Linotype" panose="02040502050505030304" pitchFamily="18" charset="0"/>
                <a:cs typeface="Arial" panose="020B0604020202020204" pitchFamily="34" charset="0"/>
              </a:rPr>
              <a:t>Does your plan include how you will handle internal and external communications?</a:t>
            </a:r>
          </a:p>
          <a:p>
            <a:pPr marL="571500" indent="-571500">
              <a:buFont typeface="Arial" panose="020B0604020202020204" pitchFamily="34" charset="0"/>
              <a:buChar char="•"/>
            </a:pPr>
            <a:r>
              <a:rPr lang="en-US" dirty="0">
                <a:latin typeface="Palatino Linotype" panose="02040502050505030304" pitchFamily="18" charset="0"/>
              </a:rPr>
              <a:t>How will the school triage the emotional needs of the students?  </a:t>
            </a:r>
          </a:p>
          <a:p>
            <a:pPr marL="571500" indent="-571500">
              <a:buFont typeface="Arial" panose="020B0604020202020204" pitchFamily="34" charset="0"/>
              <a:buChar char="•"/>
            </a:pPr>
            <a:endParaRPr lang="en-US" dirty="0">
              <a:latin typeface="Palatino Linotype" panose="02040502050505030304" pitchFamily="18" charset="0"/>
              <a:cs typeface="Arial" panose="020B0604020202020204" pitchFamily="34" charset="0"/>
            </a:endParaRPr>
          </a:p>
          <a:p>
            <a:pPr marL="571500" indent="-571500">
              <a:buFont typeface="Arial" panose="020B0604020202020204" pitchFamily="34" charset="0"/>
              <a:buChar char="•"/>
            </a:pPr>
            <a:endParaRPr lang="en-US" dirty="0">
              <a:latin typeface="Palatino Linotype" panose="02040502050505030304" pitchFamily="18" charset="0"/>
              <a:cs typeface="Arial" panose="020B0604020202020204" pitchFamily="34" charset="0"/>
            </a:endParaRPr>
          </a:p>
          <a:p>
            <a:pPr marL="194308" indent="0">
              <a:buNone/>
            </a:pPr>
            <a:endParaRPr lang="en-US" dirty="0"/>
          </a:p>
        </p:txBody>
      </p:sp>
    </p:spTree>
    <p:extLst>
      <p:ext uri="{BB962C8B-B14F-4D97-AF65-F5344CB8AC3E}">
        <p14:creationId xmlns:p14="http://schemas.microsoft.com/office/powerpoint/2010/main" val="798400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Grp="1" noChangeArrowheads="1"/>
          </p:cNvSpPr>
          <p:nvPr>
            <p:ph type="title"/>
          </p:nvPr>
        </p:nvSpPr>
        <p:spPr/>
        <p:txBody>
          <a:bodyPr/>
          <a:lstStyle/>
          <a:p>
            <a:r>
              <a:rPr lang="en-US" b="0" dirty="0" err="1">
                <a:latin typeface="Palatino Linotype" panose="02040502050505030304" pitchFamily="18" charset="0"/>
              </a:rPr>
              <a:t>Hotwash</a:t>
            </a:r>
            <a:endParaRPr lang="en-US" b="0" dirty="0">
              <a:latin typeface="Palatino Linotype" panose="02040502050505030304" pitchFamily="18" charset="0"/>
            </a:endParaRPr>
          </a:p>
        </p:txBody>
      </p:sp>
      <p:sp>
        <p:nvSpPr>
          <p:cNvPr id="13315" name="Rectangle 3"/>
          <p:cNvSpPr>
            <a:spLocks noGrp="1" noChangeArrowheads="1"/>
          </p:cNvSpPr>
          <p:nvPr>
            <p:ph type="body" idx="1"/>
          </p:nvPr>
        </p:nvSpPr>
        <p:spPr>
          <a:xfrm>
            <a:off x="2351262" y="2173750"/>
            <a:ext cx="7360920" cy="3933536"/>
          </a:xfrm>
        </p:spPr>
        <p:txBody>
          <a:bodyPr/>
          <a:lstStyle/>
          <a:p>
            <a:r>
              <a:rPr lang="en-US" altLang="en-US" dirty="0">
                <a:latin typeface="Palatino Linotype" panose="02040502050505030304" pitchFamily="18" charset="0"/>
                <a:ea typeface="ＭＳ Ｐゴシック" charset="-128"/>
              </a:rPr>
              <a:t>Have you trained in options based response protocols? </a:t>
            </a:r>
          </a:p>
          <a:p>
            <a:r>
              <a:rPr lang="en-US" altLang="en-US" dirty="0">
                <a:latin typeface="Palatino Linotype" panose="02040502050505030304" pitchFamily="18" charset="0"/>
                <a:ea typeface="ＭＳ Ｐゴシック" charset="-128"/>
              </a:rPr>
              <a:t>Did this exercise increase your awareness of school preparedness needs? How?</a:t>
            </a:r>
          </a:p>
          <a:p>
            <a:r>
              <a:rPr lang="en-US" altLang="en-US" dirty="0">
                <a:latin typeface="Palatino Linotype" panose="02040502050505030304" pitchFamily="18" charset="0"/>
                <a:ea typeface="ＭＳ Ｐゴシック" charset="-128"/>
              </a:rPr>
              <a:t>Will this exercise provide input for continued emergency operations planning? How?</a:t>
            </a:r>
          </a:p>
          <a:p>
            <a:r>
              <a:rPr lang="en-US" altLang="en-US" dirty="0">
                <a:latin typeface="Palatino Linotype" panose="02040502050505030304" pitchFamily="18" charset="0"/>
                <a:ea typeface="ＭＳ Ｐゴシック" charset="-128"/>
              </a:rPr>
              <a:t>What action steps should this group take now?</a:t>
            </a:r>
          </a:p>
          <a:p>
            <a:r>
              <a:rPr lang="en-US" altLang="x-none" dirty="0">
                <a:solidFill>
                  <a:srgbClr val="507372"/>
                </a:solidFill>
                <a:latin typeface="Palatino Linotype" panose="02040502050505030304" pitchFamily="18" charset="0"/>
                <a:ea typeface="ＭＳ Ｐゴシック" charset="-128"/>
              </a:rPr>
              <a:t>What are the major lessons learned from today</a:t>
            </a:r>
            <a:r>
              <a:rPr lang="en-US" altLang="en-US" dirty="0">
                <a:solidFill>
                  <a:srgbClr val="507372"/>
                </a:solidFill>
                <a:latin typeface="Palatino Linotype" panose="02040502050505030304" pitchFamily="18" charset="0"/>
                <a:ea typeface="ＭＳ Ｐゴシック" charset="-128"/>
              </a:rPr>
              <a:t>’</a:t>
            </a:r>
            <a:r>
              <a:rPr lang="en-US" altLang="x-none" dirty="0">
                <a:solidFill>
                  <a:srgbClr val="507372"/>
                </a:solidFill>
                <a:latin typeface="Palatino Linotype" panose="02040502050505030304" pitchFamily="18" charset="0"/>
                <a:ea typeface="ＭＳ Ｐゴシック" charset="-128"/>
              </a:rPr>
              <a:t>s discussion?</a:t>
            </a:r>
          </a:p>
          <a:p>
            <a:r>
              <a:rPr lang="en-US" altLang="x-none" dirty="0">
                <a:solidFill>
                  <a:srgbClr val="507372"/>
                </a:solidFill>
                <a:latin typeface="Palatino Linotype" panose="02040502050505030304" pitchFamily="18" charset="0"/>
                <a:ea typeface="ＭＳ Ｐゴシック" charset="-128"/>
              </a:rPr>
              <a:t>What are tentative next steps to continue the discussion and address any areas of concern?</a:t>
            </a:r>
          </a:p>
          <a:p>
            <a:endParaRPr lang="en-US" dirty="0"/>
          </a:p>
        </p:txBody>
      </p:sp>
    </p:spTree>
    <p:extLst>
      <p:ext uri="{BB962C8B-B14F-4D97-AF65-F5344CB8AC3E}">
        <p14:creationId xmlns:p14="http://schemas.microsoft.com/office/powerpoint/2010/main" val="3733465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2376" y="423450"/>
            <a:ext cx="6135624" cy="472662"/>
          </a:xfrm>
        </p:spPr>
        <p:txBody>
          <a:bodyPr/>
          <a:lstStyle/>
          <a:p>
            <a:r>
              <a:rPr lang="en-US" sz="2800" dirty="0">
                <a:latin typeface="Palatino Linotype" panose="02040502050505030304" pitchFamily="18" charset="0"/>
              </a:rPr>
              <a:t>Where do we go from here?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25575383"/>
              </p:ext>
            </p:extLst>
          </p:nvPr>
        </p:nvGraphicFramePr>
        <p:xfrm>
          <a:off x="3228391" y="1791476"/>
          <a:ext cx="6276849" cy="4504848"/>
        </p:xfrm>
        <a:graphic>
          <a:graphicData uri="http://schemas.openxmlformats.org/drawingml/2006/table">
            <a:tbl>
              <a:tblPr firstRow="1" bandRow="1">
                <a:tableStyleId>{5C22544A-7EE6-4342-B048-85BDC9FD1C3A}</a:tableStyleId>
              </a:tblPr>
              <a:tblGrid>
                <a:gridCol w="2092283">
                  <a:extLst>
                    <a:ext uri="{9D8B030D-6E8A-4147-A177-3AD203B41FA5}">
                      <a16:colId xmlns:a16="http://schemas.microsoft.com/office/drawing/2014/main" val="20000"/>
                    </a:ext>
                  </a:extLst>
                </a:gridCol>
                <a:gridCol w="2092283">
                  <a:extLst>
                    <a:ext uri="{9D8B030D-6E8A-4147-A177-3AD203B41FA5}">
                      <a16:colId xmlns:a16="http://schemas.microsoft.com/office/drawing/2014/main" val="20001"/>
                    </a:ext>
                  </a:extLst>
                </a:gridCol>
                <a:gridCol w="2092283">
                  <a:extLst>
                    <a:ext uri="{9D8B030D-6E8A-4147-A177-3AD203B41FA5}">
                      <a16:colId xmlns:a16="http://schemas.microsoft.com/office/drawing/2014/main" val="20002"/>
                    </a:ext>
                  </a:extLst>
                </a:gridCol>
              </a:tblGrid>
              <a:tr h="888659">
                <a:tc>
                  <a:txBody>
                    <a:bodyPr/>
                    <a:lstStyle/>
                    <a:p>
                      <a:r>
                        <a:rPr lang="en-US" dirty="0" smtClean="0">
                          <a:solidFill>
                            <a:srgbClr val="507372"/>
                          </a:solidFill>
                        </a:rPr>
                        <a:t>Specific Issues Identified</a:t>
                      </a:r>
                      <a:endParaRPr lang="en-US" dirty="0">
                        <a:solidFill>
                          <a:srgbClr val="507372"/>
                        </a:solidFill>
                      </a:endParaRPr>
                    </a:p>
                  </a:txBody>
                  <a:tcPr>
                    <a:solidFill>
                      <a:srgbClr val="B0C8C7"/>
                    </a:solidFill>
                  </a:tcPr>
                </a:tc>
                <a:tc>
                  <a:txBody>
                    <a:bodyPr/>
                    <a:lstStyle/>
                    <a:p>
                      <a:r>
                        <a:rPr lang="en-US" dirty="0" smtClean="0">
                          <a:solidFill>
                            <a:srgbClr val="507372"/>
                          </a:solidFill>
                        </a:rPr>
                        <a:t>Person</a:t>
                      </a:r>
                      <a:r>
                        <a:rPr lang="en-US" baseline="0" dirty="0" smtClean="0">
                          <a:solidFill>
                            <a:srgbClr val="507372"/>
                          </a:solidFill>
                        </a:rPr>
                        <a:t> assigned to follow-up</a:t>
                      </a:r>
                      <a:endParaRPr lang="en-US" dirty="0">
                        <a:solidFill>
                          <a:srgbClr val="507372"/>
                        </a:solidFill>
                      </a:endParaRPr>
                    </a:p>
                  </a:txBody>
                  <a:tcPr>
                    <a:solidFill>
                      <a:srgbClr val="B0C8C7"/>
                    </a:solidFill>
                  </a:tcPr>
                </a:tc>
                <a:tc>
                  <a:txBody>
                    <a:bodyPr/>
                    <a:lstStyle/>
                    <a:p>
                      <a:r>
                        <a:rPr lang="en-US" dirty="0" smtClean="0">
                          <a:solidFill>
                            <a:srgbClr val="507372"/>
                          </a:solidFill>
                        </a:rPr>
                        <a:t>Timeline</a:t>
                      </a:r>
                      <a:r>
                        <a:rPr lang="en-US" baseline="0" dirty="0" smtClean="0">
                          <a:solidFill>
                            <a:srgbClr val="507372"/>
                          </a:solidFill>
                        </a:rPr>
                        <a:t> of completion</a:t>
                      </a:r>
                    </a:p>
                    <a:p>
                      <a:r>
                        <a:rPr lang="en-US" baseline="0" dirty="0" smtClean="0">
                          <a:solidFill>
                            <a:srgbClr val="507372"/>
                          </a:solidFill>
                        </a:rPr>
                        <a:t>3, 6, 9 months…</a:t>
                      </a:r>
                      <a:endParaRPr lang="en-US" dirty="0">
                        <a:solidFill>
                          <a:srgbClr val="507372"/>
                        </a:solidFill>
                      </a:endParaRPr>
                    </a:p>
                  </a:txBody>
                  <a:tcPr>
                    <a:solidFill>
                      <a:srgbClr val="B0C8C7"/>
                    </a:solidFill>
                  </a:tcPr>
                </a:tc>
                <a:extLst>
                  <a:ext uri="{0D108BD9-81ED-4DB2-BD59-A6C34878D82A}">
                    <a16:rowId xmlns:a16="http://schemas.microsoft.com/office/drawing/2014/main" val="10000"/>
                  </a:ext>
                </a:extLst>
              </a:tr>
              <a:tr h="1795224">
                <a:tc>
                  <a:txBody>
                    <a:bodyPr/>
                    <a:lstStyle/>
                    <a:p>
                      <a:endParaRPr lang="en-US" dirty="0">
                        <a:solidFill>
                          <a:srgbClr val="507372"/>
                        </a:solidFill>
                      </a:endParaRPr>
                    </a:p>
                  </a:txBody>
                  <a:tcPr>
                    <a:solidFill>
                      <a:srgbClr val="B0C8C7"/>
                    </a:solidFill>
                  </a:tcPr>
                </a:tc>
                <a:tc>
                  <a:txBody>
                    <a:bodyPr/>
                    <a:lstStyle/>
                    <a:p>
                      <a:endParaRPr lang="en-US" dirty="0">
                        <a:solidFill>
                          <a:srgbClr val="507372"/>
                        </a:solidFill>
                      </a:endParaRPr>
                    </a:p>
                  </a:txBody>
                  <a:tcPr>
                    <a:solidFill>
                      <a:srgbClr val="B0C8C7"/>
                    </a:solidFill>
                  </a:tcPr>
                </a:tc>
                <a:tc>
                  <a:txBody>
                    <a:bodyPr/>
                    <a:lstStyle/>
                    <a:p>
                      <a:endParaRPr lang="en-US" dirty="0">
                        <a:solidFill>
                          <a:srgbClr val="507372"/>
                        </a:solidFill>
                      </a:endParaRPr>
                    </a:p>
                  </a:txBody>
                  <a:tcPr>
                    <a:solidFill>
                      <a:srgbClr val="B0C8C7"/>
                    </a:solidFill>
                  </a:tcPr>
                </a:tc>
                <a:extLst>
                  <a:ext uri="{0D108BD9-81ED-4DB2-BD59-A6C34878D82A}">
                    <a16:rowId xmlns:a16="http://schemas.microsoft.com/office/drawing/2014/main" val="10001"/>
                  </a:ext>
                </a:extLst>
              </a:tr>
              <a:tr h="1795224">
                <a:tc>
                  <a:txBody>
                    <a:bodyPr/>
                    <a:lstStyle/>
                    <a:p>
                      <a:endParaRPr lang="en-US" dirty="0">
                        <a:solidFill>
                          <a:srgbClr val="507372"/>
                        </a:solidFill>
                      </a:endParaRPr>
                    </a:p>
                  </a:txBody>
                  <a:tcPr>
                    <a:solidFill>
                      <a:srgbClr val="B0C8C7"/>
                    </a:solidFill>
                  </a:tcPr>
                </a:tc>
                <a:tc>
                  <a:txBody>
                    <a:bodyPr/>
                    <a:lstStyle/>
                    <a:p>
                      <a:endParaRPr lang="en-US" dirty="0">
                        <a:solidFill>
                          <a:srgbClr val="507372"/>
                        </a:solidFill>
                      </a:endParaRPr>
                    </a:p>
                  </a:txBody>
                  <a:tcPr>
                    <a:solidFill>
                      <a:srgbClr val="B0C8C7"/>
                    </a:solidFill>
                  </a:tcPr>
                </a:tc>
                <a:tc>
                  <a:txBody>
                    <a:bodyPr/>
                    <a:lstStyle/>
                    <a:p>
                      <a:endParaRPr lang="en-US" dirty="0">
                        <a:solidFill>
                          <a:srgbClr val="507372"/>
                        </a:solidFill>
                      </a:endParaRPr>
                    </a:p>
                  </a:txBody>
                  <a:tcPr>
                    <a:solidFill>
                      <a:srgbClr val="B0C8C7"/>
                    </a:solidFill>
                  </a:tcPr>
                </a:tc>
                <a:extLst>
                  <a:ext uri="{0D108BD9-81ED-4DB2-BD59-A6C34878D82A}">
                    <a16:rowId xmlns:a16="http://schemas.microsoft.com/office/drawing/2014/main" val="4252036349"/>
                  </a:ext>
                </a:extLst>
              </a:tr>
            </a:tbl>
          </a:graphicData>
        </a:graphic>
      </p:graphicFrame>
    </p:spTree>
    <p:extLst>
      <p:ext uri="{BB962C8B-B14F-4D97-AF65-F5344CB8AC3E}">
        <p14:creationId xmlns:p14="http://schemas.microsoft.com/office/powerpoint/2010/main" val="327183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Contact the Vermont School Safety Center</a:t>
            </a:r>
            <a:endParaRPr lang="en-US" dirty="0"/>
          </a:p>
        </p:txBody>
      </p:sp>
      <p:sp>
        <p:nvSpPr>
          <p:cNvPr id="3" name="Content Placeholder 2"/>
          <p:cNvSpPr>
            <a:spLocks noGrp="1"/>
          </p:cNvSpPr>
          <p:nvPr>
            <p:ph idx="1"/>
          </p:nvPr>
        </p:nvSpPr>
        <p:spPr>
          <a:xfrm>
            <a:off x="1097280" y="2526868"/>
            <a:ext cx="10058400" cy="4023360"/>
          </a:xfrm>
        </p:spPr>
        <p:txBody>
          <a:bodyPr/>
          <a:lstStyle/>
          <a:p>
            <a:r>
              <a:rPr lang="en-US" dirty="0" smtClean="0">
                <a:latin typeface="+mj-lt"/>
              </a:rPr>
              <a:t>Web Site </a:t>
            </a:r>
            <a:r>
              <a:rPr lang="en-US" dirty="0" smtClean="0">
                <a:latin typeface="+mj-lt"/>
                <a:hlinkClick r:id="rId2"/>
              </a:rPr>
              <a:t>Vermont School Safety Center Web Site</a:t>
            </a:r>
            <a:endParaRPr lang="en-US" dirty="0" smtClean="0">
              <a:latin typeface="+mj-lt"/>
            </a:endParaRPr>
          </a:p>
          <a:p>
            <a:endParaRPr lang="en-US" dirty="0">
              <a:latin typeface="+mj-lt"/>
            </a:endParaRPr>
          </a:p>
          <a:p>
            <a:r>
              <a:rPr lang="en-US" dirty="0" smtClean="0">
                <a:latin typeface="+mj-lt"/>
              </a:rPr>
              <a:t>Twitter </a:t>
            </a:r>
            <a:r>
              <a:rPr lang="en-US" dirty="0" smtClean="0">
                <a:latin typeface="+mj-lt"/>
                <a:hlinkClick r:id="rId3"/>
              </a:rPr>
              <a:t>https://twitter.com/vted_safeschool</a:t>
            </a:r>
            <a:endParaRPr lang="en-US" dirty="0">
              <a:latin typeface="+mj-lt"/>
            </a:endParaRPr>
          </a:p>
        </p:txBody>
      </p:sp>
    </p:spTree>
    <p:extLst>
      <p:ext uri="{BB962C8B-B14F-4D97-AF65-F5344CB8AC3E}">
        <p14:creationId xmlns:p14="http://schemas.microsoft.com/office/powerpoint/2010/main" val="19978598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209800" y="0"/>
            <a:ext cx="7772400" cy="1009655"/>
          </a:xfrm>
          <a:prstGeom prst="rect">
            <a:avLst/>
          </a:prstGeom>
        </p:spPr>
        <p:txBody>
          <a:bodyPr vert="horz" lIns="91440" tIns="0" rIns="91440" bIns="0" rtlCol="0" anchor="b">
            <a:noAutofit/>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pPr algn="ctr"/>
            <a:r>
              <a:rPr lang="en-US" sz="4800" b="1" dirty="0" smtClean="0">
                <a:solidFill>
                  <a:schemeClr val="tx1"/>
                </a:solidFill>
              </a:rPr>
              <a:t>Stay Connected With Us</a:t>
            </a:r>
            <a:endParaRPr lang="en-US" sz="4800" b="1" dirty="0">
              <a:solidFill>
                <a:schemeClr val="tx1"/>
              </a:solidFill>
            </a:endParaRPr>
          </a:p>
        </p:txBody>
      </p:sp>
      <p:sp>
        <p:nvSpPr>
          <p:cNvPr id="6" name="Shape 447"/>
          <p:cNvSpPr>
            <a:spLocks noChangeArrowheads="1"/>
          </p:cNvSpPr>
          <p:nvPr/>
        </p:nvSpPr>
        <p:spPr bwMode="auto">
          <a:xfrm>
            <a:off x="2840728" y="1009655"/>
            <a:ext cx="7721105" cy="28438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 uri="{C572A759-6A51-4108-AA02-DFA0A04FC94B}">
              <ma14:wrappingTextBoxFlag xmlns="" xmlns:ma14="http://schemas.microsoft.com/office/mac/drawingml/2011/main" val="1"/>
            </a:ext>
          </a:extLst>
        </p:spPr>
        <p:txBody>
          <a:bodyPr lIns="0" tIns="0" rIns="0" bIns="0">
            <a:spAutoFit/>
          </a:bodyPr>
          <a:lstStyle/>
          <a:p>
            <a:pPr defTabSz="411163">
              <a:lnSpc>
                <a:spcPct val="280000"/>
              </a:lnSpc>
            </a:pPr>
            <a:r>
              <a:rPr lang="en-US" sz="2200" dirty="0">
                <a:solidFill>
                  <a:schemeClr val="accent6">
                    <a:lumMod val="50000"/>
                  </a:schemeClr>
                </a:solidFill>
                <a:latin typeface="Helvetica Neue Medium" charset="0"/>
                <a:cs typeface="Helvetica Neue Medium" charset="0"/>
                <a:sym typeface="Helvetica Neue Medium" charset="0"/>
              </a:rPr>
              <a:t>@margolishealy</a:t>
            </a:r>
          </a:p>
          <a:p>
            <a:pPr defTabSz="411163">
              <a:lnSpc>
                <a:spcPct val="280000"/>
              </a:lnSpc>
            </a:pPr>
            <a:r>
              <a:rPr lang="en-US" sz="2200" dirty="0">
                <a:solidFill>
                  <a:schemeClr val="accent6">
                    <a:lumMod val="50000"/>
                  </a:schemeClr>
                </a:solidFill>
                <a:latin typeface="Helvetica Neue Medium" charset="0"/>
                <a:cs typeface="Helvetica Neue Medium" charset="0"/>
                <a:sym typeface="Helvetica Neue Medium" charset="0"/>
              </a:rPr>
              <a:t>www.facebook.com/margolishealy</a:t>
            </a:r>
          </a:p>
          <a:p>
            <a:pPr defTabSz="411163">
              <a:lnSpc>
                <a:spcPct val="280000"/>
              </a:lnSpc>
            </a:pPr>
            <a:r>
              <a:rPr lang="en-US" sz="2200" dirty="0">
                <a:solidFill>
                  <a:schemeClr val="accent6">
                    <a:lumMod val="50000"/>
                  </a:schemeClr>
                </a:solidFill>
                <a:latin typeface="Helvetica Neue Medium" charset="0"/>
                <a:cs typeface="Helvetica Neue Medium" charset="0"/>
                <a:sym typeface="Helvetica Neue Medium" charset="0"/>
              </a:rPr>
              <a:t>www.linkedin.com/company/margolis-healy-&amp;-</a:t>
            </a:r>
            <a:r>
              <a:rPr lang="en-US" sz="2200" dirty="0" smtClean="0">
                <a:solidFill>
                  <a:schemeClr val="accent6">
                    <a:lumMod val="50000"/>
                  </a:schemeClr>
                </a:solidFill>
                <a:latin typeface="Helvetica Neue Medium" charset="0"/>
                <a:cs typeface="Helvetica Neue Medium" charset="0"/>
                <a:sym typeface="Helvetica Neue Medium" charset="0"/>
              </a:rPr>
              <a:t>associates</a:t>
            </a:r>
          </a:p>
        </p:txBody>
      </p:sp>
      <p:pic>
        <p:nvPicPr>
          <p:cNvPr id="7" name="Twitter-ic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408" y="1288294"/>
            <a:ext cx="779630" cy="7795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pic>
      <p:pic>
        <p:nvPicPr>
          <p:cNvPr id="8" name="facebook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3592" y="2163518"/>
            <a:ext cx="846800" cy="8494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pic>
      <p:pic>
        <p:nvPicPr>
          <p:cNvPr id="9" name="linkedin-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9837" y="3131472"/>
            <a:ext cx="722099" cy="722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02732" y="5256376"/>
            <a:ext cx="2718201" cy="694651"/>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16807" y="4941869"/>
            <a:ext cx="5952903" cy="1009158"/>
          </a:xfrm>
          <a:prstGeom prst="rect">
            <a:avLst/>
          </a:prstGeom>
        </p:spPr>
      </p:pic>
      <p:pic>
        <p:nvPicPr>
          <p:cNvPr id="12" name="Picture 6" descr="Image result for national center for campus public safety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1862" y="4756934"/>
            <a:ext cx="1797373" cy="1797373"/>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0122522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alatino Linotype" panose="02040502050505030304" pitchFamily="18" charset="0"/>
              </a:rPr>
              <a:t>Exercise Goals</a:t>
            </a:r>
            <a:endParaRPr lang="en-US" dirty="0">
              <a:latin typeface="Palatino Linotype" panose="02040502050505030304" pitchFamily="18" charset="0"/>
            </a:endParaRPr>
          </a:p>
        </p:txBody>
      </p:sp>
      <p:sp>
        <p:nvSpPr>
          <p:cNvPr id="5" name="Content Placeholder 4"/>
          <p:cNvSpPr>
            <a:spLocks noGrp="1"/>
          </p:cNvSpPr>
          <p:nvPr>
            <p:ph idx="1"/>
          </p:nvPr>
        </p:nvSpPr>
        <p:spPr>
          <a:xfrm>
            <a:off x="2626331" y="2621767"/>
            <a:ext cx="7360920" cy="4127500"/>
          </a:xfrm>
        </p:spPr>
        <p:txBody>
          <a:bodyPr/>
          <a:lstStyle/>
          <a:p>
            <a:r>
              <a:rPr lang="en-US" dirty="0">
                <a:latin typeface="Palatino Linotype" panose="02040502050505030304" pitchFamily="18" charset="0"/>
              </a:rPr>
              <a:t>Test plans to prepare for, respond to, and recover from an armed intruder in our school.</a:t>
            </a:r>
          </a:p>
          <a:p>
            <a:r>
              <a:rPr lang="en-US" dirty="0">
                <a:latin typeface="Palatino Linotype" panose="02040502050505030304" pitchFamily="18" charset="0"/>
              </a:rPr>
              <a:t>Ensure effective coordination of plans and actions with school and community partners.</a:t>
            </a:r>
          </a:p>
          <a:p>
            <a:r>
              <a:rPr lang="en-US" dirty="0">
                <a:latin typeface="Palatino Linotype" panose="02040502050505030304" pitchFamily="18" charset="0"/>
              </a:rPr>
              <a:t>Strengthen relationships with our response partners. </a:t>
            </a:r>
          </a:p>
          <a:p>
            <a:r>
              <a:rPr lang="en-US" dirty="0">
                <a:latin typeface="Palatino Linotype" panose="02040502050505030304" pitchFamily="18" charset="0"/>
              </a:rPr>
              <a:t>Identify areas for improvement and develop a corrective action plan</a:t>
            </a:r>
            <a:r>
              <a:rPr lang="en-US" dirty="0"/>
              <a:t>.</a:t>
            </a:r>
          </a:p>
          <a:p>
            <a:endParaRPr lang="en-US" dirty="0"/>
          </a:p>
        </p:txBody>
      </p:sp>
      <p:pic>
        <p:nvPicPr>
          <p:cNvPr id="6" name="Picture 5" descr="Nhl Hockey Ne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52588" y="2989069"/>
            <a:ext cx="1855280" cy="1405515"/>
          </a:xfrm>
          <a:prstGeom prst="rect">
            <a:avLst/>
          </a:prstGeom>
        </p:spPr>
      </p:pic>
    </p:spTree>
    <p:extLst>
      <p:ext uri="{BB962C8B-B14F-4D97-AF65-F5344CB8AC3E}">
        <p14:creationId xmlns:p14="http://schemas.microsoft.com/office/powerpoint/2010/main" val="365961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Palatino Linotype" panose="02040502050505030304" pitchFamily="18" charset="0"/>
              </a:rPr>
              <a:t>Objectives and Core Capabilities</a:t>
            </a:r>
          </a:p>
        </p:txBody>
      </p:sp>
      <p:sp>
        <p:nvSpPr>
          <p:cNvPr id="5" name="Content Placeholder 4"/>
          <p:cNvSpPr>
            <a:spLocks noGrp="1"/>
          </p:cNvSpPr>
          <p:nvPr>
            <p:ph idx="1"/>
          </p:nvPr>
        </p:nvSpPr>
        <p:spPr>
          <a:xfrm>
            <a:off x="2323271" y="2284835"/>
            <a:ext cx="7360920" cy="5358823"/>
          </a:xfrm>
        </p:spPr>
        <p:txBody>
          <a:bodyPr/>
          <a:lstStyle/>
          <a:p>
            <a:r>
              <a:rPr lang="en-US" dirty="0">
                <a:solidFill>
                  <a:srgbClr val="507372"/>
                </a:solidFill>
                <a:latin typeface="Palatino Linotype" panose="02040502050505030304" pitchFamily="18" charset="0"/>
              </a:rPr>
              <a:t>To demonstrate the activation and use of the emergency notification system and Incident Command Structure.</a:t>
            </a:r>
          </a:p>
          <a:p>
            <a:r>
              <a:rPr lang="en-US" dirty="0">
                <a:solidFill>
                  <a:srgbClr val="507372"/>
                </a:solidFill>
                <a:latin typeface="Palatino Linotype" panose="02040502050505030304" pitchFamily="18" charset="0"/>
              </a:rPr>
              <a:t>Identify additional school mitigation and preparedness needs.</a:t>
            </a:r>
          </a:p>
          <a:p>
            <a:r>
              <a:rPr lang="en-US" dirty="0">
                <a:solidFill>
                  <a:srgbClr val="507372"/>
                </a:solidFill>
                <a:latin typeface="Palatino Linotype" panose="02040502050505030304" pitchFamily="18" charset="0"/>
              </a:rPr>
              <a:t>To further identify and test Emergency Operations Plans.</a:t>
            </a:r>
          </a:p>
          <a:p>
            <a:r>
              <a:rPr lang="en-US" dirty="0">
                <a:solidFill>
                  <a:srgbClr val="507372"/>
                </a:solidFill>
                <a:latin typeface="Palatino Linotype" panose="02040502050505030304" pitchFamily="18" charset="0"/>
              </a:rPr>
              <a:t>To coordinate with local law enforcement.</a:t>
            </a:r>
          </a:p>
          <a:p>
            <a:r>
              <a:rPr lang="en-US" dirty="0">
                <a:solidFill>
                  <a:srgbClr val="507372"/>
                </a:solidFill>
                <a:latin typeface="Palatino Linotype" panose="02040502050505030304" pitchFamily="18" charset="0"/>
              </a:rPr>
              <a:t>To enhance communications with parents and the community.</a:t>
            </a:r>
          </a:p>
          <a:p>
            <a:endParaRPr lang="en-US" sz="1800" dirty="0">
              <a:latin typeface="Palatino Linotype" panose="02040502050505030304" pitchFamily="18" charset="0"/>
            </a:endParaRPr>
          </a:p>
        </p:txBody>
      </p:sp>
    </p:spTree>
    <p:extLst>
      <p:ext uri="{BB962C8B-B14F-4D97-AF65-F5344CB8AC3E}">
        <p14:creationId xmlns:p14="http://schemas.microsoft.com/office/powerpoint/2010/main" val="2823403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Palatino Linotype" panose="02040502050505030304" pitchFamily="18" charset="0"/>
              </a:rPr>
              <a:t>Participants Roles and Responsibilities </a:t>
            </a:r>
          </a:p>
        </p:txBody>
      </p:sp>
      <p:sp>
        <p:nvSpPr>
          <p:cNvPr id="5" name="Content Placeholder 4"/>
          <p:cNvSpPr>
            <a:spLocks noGrp="1"/>
          </p:cNvSpPr>
          <p:nvPr>
            <p:ph idx="1"/>
          </p:nvPr>
        </p:nvSpPr>
        <p:spPr>
          <a:xfrm>
            <a:off x="2323553" y="2282114"/>
            <a:ext cx="7360920" cy="4655127"/>
          </a:xfrm>
        </p:spPr>
        <p:txBody>
          <a:bodyPr/>
          <a:lstStyle/>
          <a:p>
            <a:r>
              <a:rPr lang="en-US" u="sng" dirty="0">
                <a:latin typeface="Palatino Linotype" panose="02040502050505030304" pitchFamily="18" charset="0"/>
              </a:rPr>
              <a:t>Players</a:t>
            </a:r>
            <a:r>
              <a:rPr lang="en-US" dirty="0">
                <a:latin typeface="Palatino Linotype" panose="02040502050505030304" pitchFamily="18" charset="0"/>
              </a:rPr>
              <a:t>: Respond to the situation presented, based on expert knowledge of response procedures, current plans and procedures, and insights derived from training.</a:t>
            </a:r>
          </a:p>
          <a:p>
            <a:r>
              <a:rPr lang="en-US" u="sng" dirty="0">
                <a:latin typeface="Palatino Linotype" panose="02040502050505030304" pitchFamily="18" charset="0"/>
              </a:rPr>
              <a:t>Facilitator(s)</a:t>
            </a:r>
            <a:r>
              <a:rPr lang="en-US" dirty="0">
                <a:latin typeface="Palatino Linotype" panose="02040502050505030304" pitchFamily="18" charset="0"/>
              </a:rPr>
              <a:t>: Responsible for moderating and keeping participant discussions focused on exercise objectives and core capabilities, and ensuring relevant issues are explored; provide situational updates and additional information; resolve questions as required.</a:t>
            </a:r>
          </a:p>
        </p:txBody>
      </p:sp>
    </p:spTree>
    <p:extLst>
      <p:ext uri="{BB962C8B-B14F-4D97-AF65-F5344CB8AC3E}">
        <p14:creationId xmlns:p14="http://schemas.microsoft.com/office/powerpoint/2010/main" val="266944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alatino Linotype" panose="02040502050505030304" pitchFamily="18" charset="0"/>
              </a:rPr>
              <a:t>Exercise Structure</a:t>
            </a:r>
            <a:endParaRPr lang="en-US" dirty="0">
              <a:latin typeface="Palatino Linotype" panose="02040502050505030304" pitchFamily="18" charset="0"/>
            </a:endParaRPr>
          </a:p>
        </p:txBody>
      </p:sp>
      <p:sp>
        <p:nvSpPr>
          <p:cNvPr id="5" name="Content Placeholder 4"/>
          <p:cNvSpPr>
            <a:spLocks noGrp="1"/>
          </p:cNvSpPr>
          <p:nvPr>
            <p:ph idx="1"/>
          </p:nvPr>
        </p:nvSpPr>
        <p:spPr>
          <a:xfrm>
            <a:off x="2446020" y="2398062"/>
            <a:ext cx="7360920" cy="3924300"/>
          </a:xfrm>
        </p:spPr>
        <p:txBody>
          <a:bodyPr/>
          <a:lstStyle/>
          <a:p>
            <a:r>
              <a:rPr lang="en-US" dirty="0">
                <a:latin typeface="Palatino Linotype" panose="02040502050505030304" pitchFamily="18" charset="0"/>
              </a:rPr>
              <a:t>A scenario-driven, facilitated discussion-based exercise</a:t>
            </a:r>
          </a:p>
          <a:p>
            <a:r>
              <a:rPr lang="en-US" dirty="0">
                <a:latin typeface="Palatino Linotype" panose="02040502050505030304" pitchFamily="18" charset="0"/>
              </a:rPr>
              <a:t>The exercise is divided in </a:t>
            </a:r>
            <a:r>
              <a:rPr lang="en-US" dirty="0" smtClean="0">
                <a:latin typeface="Palatino Linotype" panose="02040502050505030304" pitchFamily="18" charset="0"/>
              </a:rPr>
              <a:t>four </a:t>
            </a:r>
            <a:r>
              <a:rPr lang="en-US" dirty="0">
                <a:latin typeface="Palatino Linotype" panose="02040502050505030304" pitchFamily="18" charset="0"/>
              </a:rPr>
              <a:t>modules:</a:t>
            </a:r>
          </a:p>
          <a:p>
            <a:pPr lvl="2">
              <a:buFont typeface="Courier New" panose="02070309020205020404" pitchFamily="49" charset="0"/>
              <a:buChar char="o"/>
            </a:pPr>
            <a:r>
              <a:rPr lang="en-US" sz="2000" dirty="0">
                <a:latin typeface="Palatino Linotype" panose="02040502050505030304" pitchFamily="18" charset="0"/>
              </a:rPr>
              <a:t>Module 1: Initial Response – Scenario Background</a:t>
            </a:r>
          </a:p>
          <a:p>
            <a:pPr lvl="2">
              <a:buFont typeface="Courier New" panose="02070309020205020404" pitchFamily="49" charset="0"/>
              <a:buChar char="o"/>
            </a:pPr>
            <a:r>
              <a:rPr lang="en-US" sz="2000" dirty="0">
                <a:latin typeface="Palatino Linotype" panose="02040502050505030304" pitchFamily="18" charset="0"/>
              </a:rPr>
              <a:t>Module 2: Response – Scenario Update #1 </a:t>
            </a:r>
          </a:p>
          <a:p>
            <a:pPr lvl="2">
              <a:buFont typeface="Courier New" panose="02070309020205020404" pitchFamily="49" charset="0"/>
              <a:buChar char="o"/>
            </a:pPr>
            <a:r>
              <a:rPr lang="en-US" sz="2000" dirty="0">
                <a:latin typeface="Palatino Linotype" panose="02040502050505030304" pitchFamily="18" charset="0"/>
              </a:rPr>
              <a:t>Module 3: Response – Scenario Update #2 </a:t>
            </a:r>
          </a:p>
          <a:p>
            <a:pPr lvl="2">
              <a:buFont typeface="Courier New" panose="02070309020205020404" pitchFamily="49" charset="0"/>
              <a:buChar char="o"/>
            </a:pPr>
            <a:r>
              <a:rPr lang="en-US" sz="2000" dirty="0">
                <a:latin typeface="Palatino Linotype" panose="02040502050505030304" pitchFamily="18" charset="0"/>
              </a:rPr>
              <a:t>Module 4: Recovery  – Scenario Update #3 </a:t>
            </a:r>
          </a:p>
          <a:p>
            <a:r>
              <a:rPr lang="en-US" dirty="0">
                <a:latin typeface="Palatino Linotype" panose="02040502050505030304" pitchFamily="18" charset="0"/>
              </a:rPr>
              <a:t>Debrief </a:t>
            </a:r>
          </a:p>
          <a:p>
            <a:pPr marL="194308" indent="0">
              <a:buNone/>
            </a:pPr>
            <a:endParaRPr lang="en-US" dirty="0"/>
          </a:p>
        </p:txBody>
      </p:sp>
    </p:spTree>
    <p:extLst>
      <p:ext uri="{BB962C8B-B14F-4D97-AF65-F5344CB8AC3E}">
        <p14:creationId xmlns:p14="http://schemas.microsoft.com/office/powerpoint/2010/main" val="1215688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alatino Linotype" panose="02040502050505030304" pitchFamily="18" charset="0"/>
              </a:rPr>
              <a:t>Rules for Players</a:t>
            </a:r>
            <a:endParaRPr lang="en-US" dirty="0">
              <a:latin typeface="Palatino Linotype" panose="02040502050505030304" pitchFamily="18" charset="0"/>
            </a:endParaRPr>
          </a:p>
        </p:txBody>
      </p:sp>
      <p:sp>
        <p:nvSpPr>
          <p:cNvPr id="5" name="Content Placeholder 4"/>
          <p:cNvSpPr>
            <a:spLocks noGrp="1"/>
          </p:cNvSpPr>
          <p:nvPr>
            <p:ph idx="1"/>
          </p:nvPr>
        </p:nvSpPr>
        <p:spPr>
          <a:xfrm>
            <a:off x="1097280" y="2498877"/>
            <a:ext cx="10058400" cy="4023360"/>
          </a:xfrm>
        </p:spPr>
        <p:txBody>
          <a:bodyPr/>
          <a:lstStyle/>
          <a:p>
            <a:r>
              <a:rPr lang="en-US" dirty="0">
                <a:latin typeface="Palatino Linotype" panose="02040502050505030304" pitchFamily="18" charset="0"/>
              </a:rPr>
              <a:t>There are no right or wrong answers/ideas.</a:t>
            </a:r>
          </a:p>
          <a:p>
            <a:r>
              <a:rPr lang="en-US" dirty="0">
                <a:latin typeface="Palatino Linotype" panose="02040502050505030304" pitchFamily="18" charset="0"/>
              </a:rPr>
              <a:t>Varying viewpoints are expected and will be respected.</a:t>
            </a:r>
          </a:p>
          <a:p>
            <a:r>
              <a:rPr lang="en-US" dirty="0">
                <a:latin typeface="Palatino Linotype" panose="02040502050505030304" pitchFamily="18" charset="0"/>
              </a:rPr>
              <a:t>“Exercise decisions” are not precedent setting.</a:t>
            </a:r>
          </a:p>
          <a:p>
            <a:r>
              <a:rPr lang="en-US" dirty="0">
                <a:latin typeface="Palatino Linotype" panose="02040502050505030304" pitchFamily="18" charset="0"/>
              </a:rPr>
              <a:t>Players are encouraged to consider different approaches and suggest improvements/“Think outside the box.”</a:t>
            </a:r>
          </a:p>
          <a:p>
            <a:endParaRPr lang="en-US" dirty="0">
              <a:latin typeface="Palatino Linotype" panose="02040502050505030304" pitchFamily="18" charset="0"/>
            </a:endParaRPr>
          </a:p>
        </p:txBody>
      </p:sp>
    </p:spTree>
    <p:extLst>
      <p:ext uri="{BB962C8B-B14F-4D97-AF65-F5344CB8AC3E}">
        <p14:creationId xmlns:p14="http://schemas.microsoft.com/office/powerpoint/2010/main" val="3404601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Grp="1" noChangeArrowheads="1"/>
          </p:cNvSpPr>
          <p:nvPr>
            <p:ph type="title"/>
          </p:nvPr>
        </p:nvSpPr>
        <p:spPr/>
        <p:txBody>
          <a:bodyPr/>
          <a:lstStyle/>
          <a:p>
            <a:r>
              <a:rPr lang="en-US" b="0" dirty="0">
                <a:latin typeface="Palatino Linotype" panose="02040502050505030304" pitchFamily="18" charset="0"/>
              </a:rPr>
              <a:t>Ground Rules</a:t>
            </a:r>
          </a:p>
        </p:txBody>
      </p:sp>
      <p:sp>
        <p:nvSpPr>
          <p:cNvPr id="5123" name="Rectangle 3"/>
          <p:cNvSpPr>
            <a:spLocks noGrp="1" noChangeArrowheads="1"/>
          </p:cNvSpPr>
          <p:nvPr>
            <p:ph type="body" idx="1"/>
          </p:nvPr>
        </p:nvSpPr>
        <p:spPr>
          <a:xfrm>
            <a:off x="2446020" y="2196224"/>
            <a:ext cx="7360920" cy="4787900"/>
          </a:xfrm>
        </p:spPr>
        <p:txBody>
          <a:bodyPr/>
          <a:lstStyle/>
          <a:p>
            <a:pPr>
              <a:lnSpc>
                <a:spcPct val="90000"/>
              </a:lnSpc>
            </a:pPr>
            <a:r>
              <a:rPr lang="en-US" u="sng" dirty="0">
                <a:latin typeface="Palatino Linotype" panose="02040502050505030304" pitchFamily="18" charset="0"/>
              </a:rPr>
              <a:t>This is not a test</a:t>
            </a:r>
            <a:r>
              <a:rPr lang="en-US" dirty="0">
                <a:latin typeface="Palatino Linotype" panose="02040502050505030304" pitchFamily="18" charset="0"/>
              </a:rPr>
              <a:t> of current capabilities and plans. </a:t>
            </a:r>
            <a:r>
              <a:rPr lang="en-US" u="sng" dirty="0">
                <a:latin typeface="Palatino Linotype" panose="02040502050505030304" pitchFamily="18" charset="0"/>
              </a:rPr>
              <a:t>It is a discussion</a:t>
            </a:r>
            <a:r>
              <a:rPr lang="en-US" dirty="0">
                <a:latin typeface="Palatino Linotype" panose="02040502050505030304" pitchFamily="18" charset="0"/>
              </a:rPr>
              <a:t> of probable responses to a hypothetical </a:t>
            </a:r>
            <a:r>
              <a:rPr lang="en-US" dirty="0" smtClean="0">
                <a:latin typeface="Palatino Linotype" panose="02040502050505030304" pitchFamily="18" charset="0"/>
              </a:rPr>
              <a:t>emergency. </a:t>
            </a:r>
            <a:endParaRPr lang="en-US" dirty="0">
              <a:latin typeface="Palatino Linotype" panose="02040502050505030304" pitchFamily="18" charset="0"/>
            </a:endParaRPr>
          </a:p>
          <a:p>
            <a:pPr>
              <a:lnSpc>
                <a:spcPct val="90000"/>
              </a:lnSpc>
            </a:pPr>
            <a:r>
              <a:rPr lang="en-US" dirty="0">
                <a:latin typeface="Palatino Linotype" panose="02040502050505030304" pitchFamily="18" charset="0"/>
              </a:rPr>
              <a:t>The exercise will be an open dialogue. All ideas and input are welcome.</a:t>
            </a:r>
          </a:p>
          <a:p>
            <a:pPr>
              <a:lnSpc>
                <a:spcPct val="90000"/>
              </a:lnSpc>
            </a:pPr>
            <a:r>
              <a:rPr lang="en-US" dirty="0">
                <a:latin typeface="Palatino Linotype" panose="02040502050505030304" pitchFamily="18" charset="0"/>
              </a:rPr>
              <a:t>One person speaks at a time.</a:t>
            </a:r>
          </a:p>
          <a:p>
            <a:pPr>
              <a:lnSpc>
                <a:spcPct val="90000"/>
              </a:lnSpc>
            </a:pPr>
            <a:r>
              <a:rPr lang="en-US" dirty="0">
                <a:latin typeface="Palatino Linotype" panose="02040502050505030304" pitchFamily="18" charset="0"/>
              </a:rPr>
              <a:t>The scenario will be accepted as is. However, the facilitator may make modifications as deemed appropriate.</a:t>
            </a:r>
          </a:p>
          <a:p>
            <a:pPr>
              <a:lnSpc>
                <a:spcPct val="90000"/>
              </a:lnSpc>
            </a:pPr>
            <a:r>
              <a:rPr lang="en-US" dirty="0">
                <a:latin typeface="Palatino Linotype" panose="02040502050505030304" pitchFamily="18" charset="0"/>
              </a:rPr>
              <a:t>No hypothetical resources are available.</a:t>
            </a:r>
          </a:p>
        </p:txBody>
      </p:sp>
    </p:spTree>
    <p:extLst>
      <p:ext uri="{BB962C8B-B14F-4D97-AF65-F5344CB8AC3E}">
        <p14:creationId xmlns:p14="http://schemas.microsoft.com/office/powerpoint/2010/main" val="768977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Retrospect">
  <a:themeElements>
    <a:clrScheme name="mha">
      <a:dk1>
        <a:srgbClr val="005A84"/>
      </a:dk1>
      <a:lt1>
        <a:srgbClr val="FFFFFF"/>
      </a:lt1>
      <a:dk2>
        <a:srgbClr val="005A84"/>
      </a:dk2>
      <a:lt2>
        <a:srgbClr val="FFFFFF"/>
      </a:lt2>
      <a:accent1>
        <a:srgbClr val="C2CD23"/>
      </a:accent1>
      <a:accent2>
        <a:srgbClr val="939BA1"/>
      </a:accent2>
      <a:accent3>
        <a:srgbClr val="597B7B"/>
      </a:accent3>
      <a:accent4>
        <a:srgbClr val="005A84"/>
      </a:accent4>
      <a:accent5>
        <a:srgbClr val="FFFFFF"/>
      </a:accent5>
      <a:accent6>
        <a:srgbClr val="005A84"/>
      </a:accent6>
      <a:hlink>
        <a:srgbClr val="C2CD23"/>
      </a:hlink>
      <a:folHlink>
        <a:srgbClr val="597B7B"/>
      </a:folHlink>
    </a:clrScheme>
    <a:fontScheme name="Custom 1">
      <a:majorFont>
        <a:latin typeface="Palatino Linotype"/>
        <a:ea typeface=""/>
        <a:cs typeface=""/>
      </a:majorFont>
      <a:minorFont>
        <a:latin typeface="Calibri"/>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2181877DC9514881312BF5050FEAAA" ma:contentTypeVersion="16" ma:contentTypeDescription="Create a new document." ma:contentTypeScope="" ma:versionID="bfd45f215bc2bbcbba48abfd6a8cea4b">
  <xsd:schema xmlns:xsd="http://www.w3.org/2001/XMLSchema" xmlns:xs="http://www.w3.org/2001/XMLSchema" xmlns:p="http://schemas.microsoft.com/office/2006/metadata/properties" xmlns:ns1="http://schemas.microsoft.com/sharepoint/v3" xmlns:ns2="bfd5df63-3380-4cc2-bf3c-fed3300bef9b" xmlns:ns3="4478deb5-a6d3-42dd-b2b7-acac074ba7c3" xmlns:ns4="http://schemas.microsoft.com/sharepoint/v4" targetNamespace="http://schemas.microsoft.com/office/2006/metadata/properties" ma:root="true" ma:fieldsID="601897e752cc01917236d79020d64334" ns1:_="" ns2:_="" ns3:_="" ns4:_="">
    <xsd:import namespace="http://schemas.microsoft.com/sharepoint/v3"/>
    <xsd:import namespace="bfd5df63-3380-4cc2-bf3c-fed3300bef9b"/>
    <xsd:import namespace="4478deb5-a6d3-42dd-b2b7-acac074ba7c3"/>
    <xsd:import namespace="http://schemas.microsoft.com/sharepoint/v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4:IconOverlay" minOccurs="0"/>
                <xsd:element ref="ns1:_ip_UnifiedCompliancePolicyProperties" minOccurs="0"/>
                <xsd:element ref="ns1:_ip_UnifiedCompliancePolicyUIAction"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fd5df63-3380-4cc2-bf3c-fed3300bef9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478deb5-a6d3-42dd-b2b7-acac074ba7c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2"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conOverlay xmlns="http://schemas.microsoft.com/sharepoint/v4"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7998115E-D223-4127-B32A-0B727EA98AB2}"/>
</file>

<file path=customXml/itemProps2.xml><?xml version="1.0" encoding="utf-8"?>
<ds:datastoreItem xmlns:ds="http://schemas.openxmlformats.org/officeDocument/2006/customXml" ds:itemID="{6737335B-DBFE-4781-AFA7-2CA6E7E73892}"/>
</file>

<file path=customXml/itemProps3.xml><?xml version="1.0" encoding="utf-8"?>
<ds:datastoreItem xmlns:ds="http://schemas.openxmlformats.org/officeDocument/2006/customXml" ds:itemID="{91D39284-74C7-4739-B118-73A324DABE95}"/>
</file>

<file path=docProps/app.xml><?xml version="1.0" encoding="utf-8"?>
<Properties xmlns="http://schemas.openxmlformats.org/officeDocument/2006/extended-properties" xmlns:vt="http://schemas.openxmlformats.org/officeDocument/2006/docPropsVTypes">
  <Template>Retrospect</Template>
  <TotalTime>3499</TotalTime>
  <Words>1601</Words>
  <Application>Microsoft Office PowerPoint</Application>
  <PresentationFormat>Widescreen</PresentationFormat>
  <Paragraphs>192</Paragraphs>
  <Slides>35</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ＭＳ Ｐゴシック</vt:lpstr>
      <vt:lpstr>Arial</vt:lpstr>
      <vt:lpstr>Calibri</vt:lpstr>
      <vt:lpstr>Courier New</vt:lpstr>
      <vt:lpstr>Franklin Gothic Book</vt:lpstr>
      <vt:lpstr>Helvetica Neue Medium</vt:lpstr>
      <vt:lpstr>Palatino Linotype</vt:lpstr>
      <vt:lpstr>Retrospect</vt:lpstr>
      <vt:lpstr>Armed Intruder </vt:lpstr>
      <vt:lpstr>Exercise Agenda</vt:lpstr>
      <vt:lpstr>Welcome and Introductions</vt:lpstr>
      <vt:lpstr>Exercise Goals</vt:lpstr>
      <vt:lpstr>Objectives and Core Capabilities</vt:lpstr>
      <vt:lpstr>Participants Roles and Responsibilities </vt:lpstr>
      <vt:lpstr>Exercise Structure</vt:lpstr>
      <vt:lpstr>Rules for Players</vt:lpstr>
      <vt:lpstr>Ground Rules</vt:lpstr>
      <vt:lpstr>Assumptions and Artificialities </vt:lpstr>
      <vt:lpstr>Exercise Schedule</vt:lpstr>
      <vt:lpstr>Tabletop Processes</vt:lpstr>
      <vt:lpstr>Exercise Guidelines</vt:lpstr>
      <vt:lpstr>Module 1</vt:lpstr>
      <vt:lpstr>Date:  Time:</vt:lpstr>
      <vt:lpstr>Crowded Morning Hallway </vt:lpstr>
      <vt:lpstr>Scenario Background</vt:lpstr>
      <vt:lpstr>PowerPoint Presentation</vt:lpstr>
      <vt:lpstr>PowerPoint Presentation</vt:lpstr>
      <vt:lpstr>Discussion</vt:lpstr>
      <vt:lpstr>Module 2:  Response </vt:lpstr>
      <vt:lpstr>Date:  Time:</vt:lpstr>
      <vt:lpstr>Discussion</vt:lpstr>
      <vt:lpstr>Module 3:  Response - Scenario Update</vt:lpstr>
      <vt:lpstr>Date:  Time:</vt:lpstr>
      <vt:lpstr>Discussion</vt:lpstr>
      <vt:lpstr>Module 4:  Recovery</vt:lpstr>
      <vt:lpstr>PowerPoint Presentation</vt:lpstr>
      <vt:lpstr>PowerPoint Presentation</vt:lpstr>
      <vt:lpstr>Discussion</vt:lpstr>
      <vt:lpstr>Discussion</vt:lpstr>
      <vt:lpstr>Hotwash</vt:lpstr>
      <vt:lpstr>Where do we go from here?</vt:lpstr>
      <vt:lpstr>Contact the Vermont School Safety Center</vt:lpstr>
      <vt:lpstr>PowerPoint Presentation</vt:lpstr>
    </vt:vector>
  </TitlesOfParts>
  <Company>Cozen O'Connor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Barrett, Julie</dc:creator>
  <cp:lastModifiedBy>Barbic, Dee</cp:lastModifiedBy>
  <cp:revision>70</cp:revision>
  <dcterms:created xsi:type="dcterms:W3CDTF">2019-06-01T18:47:12Z</dcterms:created>
  <dcterms:modified xsi:type="dcterms:W3CDTF">2019-08-26T15:56:36Z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0x010100C42181877DC9514881312BF5050FEAAA</vt:lpwstr>
  </property>
</Properties>
</file>