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3" r:id="rId18"/>
    <p:sldId id="274" r:id="rId19"/>
    <p:sldId id="275"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12D83-92CE-4775-9BF2-2287260D2A7D}" v="14" dt="2021-08-06T16:01:00.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0ED7C-8566-40A5-9AAF-D4752C5C484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4C7F22A-ADD9-4BAC-AF28-91D55941F677}">
      <dgm:prSet/>
      <dgm:spPr/>
      <dgm:t>
        <a:bodyPr/>
        <a:lstStyle/>
        <a:p>
          <a:r>
            <a:rPr lang="en-US"/>
            <a:t>Sadly, the violence in our world has touched our schools and communities in profound ways. We know active threats can happen anywhere at any time, places where we live, learn, work, eat, shop, recreate, and worship.</a:t>
          </a:r>
        </a:p>
      </dgm:t>
    </dgm:pt>
    <dgm:pt modelId="{98188DD8-F1F1-4C84-9374-32F9F9B410C3}" type="parTrans" cxnId="{5C8039DF-2BF8-4D1B-8A4E-63E44CE0D319}">
      <dgm:prSet/>
      <dgm:spPr/>
      <dgm:t>
        <a:bodyPr/>
        <a:lstStyle/>
        <a:p>
          <a:endParaRPr lang="en-US"/>
        </a:p>
      </dgm:t>
    </dgm:pt>
    <dgm:pt modelId="{0DA72BF9-C1A7-4C20-A499-C112CF29E16D}" type="sibTrans" cxnId="{5C8039DF-2BF8-4D1B-8A4E-63E44CE0D319}">
      <dgm:prSet/>
      <dgm:spPr/>
      <dgm:t>
        <a:bodyPr/>
        <a:lstStyle/>
        <a:p>
          <a:endParaRPr lang="en-US"/>
        </a:p>
      </dgm:t>
    </dgm:pt>
    <dgm:pt modelId="{ED369591-CABE-4F57-8F1C-F6CED41E7D04}">
      <dgm:prSet/>
      <dgm:spPr/>
      <dgm:t>
        <a:bodyPr/>
        <a:lstStyle/>
        <a:p>
          <a:r>
            <a:rPr lang="en-US" b="1"/>
            <a:t>Active Threat Response Training </a:t>
          </a:r>
          <a:r>
            <a:rPr lang="en-US"/>
            <a:t>is designed to promote safety as together we develop situational awareness and life skills that will keep our students, staff, and community members safe wherever they go.</a:t>
          </a:r>
        </a:p>
      </dgm:t>
    </dgm:pt>
    <dgm:pt modelId="{E50DF866-B2F4-4471-9087-BCCFADF0AB0C}" type="parTrans" cxnId="{65049401-A35D-451D-A22A-4A6E55FD40E0}">
      <dgm:prSet/>
      <dgm:spPr/>
      <dgm:t>
        <a:bodyPr/>
        <a:lstStyle/>
        <a:p>
          <a:endParaRPr lang="en-US"/>
        </a:p>
      </dgm:t>
    </dgm:pt>
    <dgm:pt modelId="{E5D270D0-39F4-43F1-B1FE-540E77EB62C6}" type="sibTrans" cxnId="{65049401-A35D-451D-A22A-4A6E55FD40E0}">
      <dgm:prSet/>
      <dgm:spPr/>
      <dgm:t>
        <a:bodyPr/>
        <a:lstStyle/>
        <a:p>
          <a:endParaRPr lang="en-US"/>
        </a:p>
      </dgm:t>
    </dgm:pt>
    <dgm:pt modelId="{1CE1E61E-E0A1-4C2B-9C5D-F8A85E05091F}" type="pres">
      <dgm:prSet presAssocID="{62B0ED7C-8566-40A5-9AAF-D4752C5C484D}" presName="linear" presStyleCnt="0">
        <dgm:presLayoutVars>
          <dgm:animLvl val="lvl"/>
          <dgm:resizeHandles val="exact"/>
        </dgm:presLayoutVars>
      </dgm:prSet>
      <dgm:spPr/>
    </dgm:pt>
    <dgm:pt modelId="{30D29D76-D8F7-4DD6-ADA1-FA95FB132CE5}" type="pres">
      <dgm:prSet presAssocID="{E4C7F22A-ADD9-4BAC-AF28-91D55941F677}" presName="parentText" presStyleLbl="node1" presStyleIdx="0" presStyleCnt="2">
        <dgm:presLayoutVars>
          <dgm:chMax val="0"/>
          <dgm:bulletEnabled val="1"/>
        </dgm:presLayoutVars>
      </dgm:prSet>
      <dgm:spPr/>
    </dgm:pt>
    <dgm:pt modelId="{558A42F5-9909-4760-A4DB-906BDEC9EB58}" type="pres">
      <dgm:prSet presAssocID="{0DA72BF9-C1A7-4C20-A499-C112CF29E16D}" presName="spacer" presStyleCnt="0"/>
      <dgm:spPr/>
    </dgm:pt>
    <dgm:pt modelId="{44AE503C-BBA1-45E2-83EF-EA34EDFD8D7A}" type="pres">
      <dgm:prSet presAssocID="{ED369591-CABE-4F57-8F1C-F6CED41E7D04}" presName="parentText" presStyleLbl="node1" presStyleIdx="1" presStyleCnt="2">
        <dgm:presLayoutVars>
          <dgm:chMax val="0"/>
          <dgm:bulletEnabled val="1"/>
        </dgm:presLayoutVars>
      </dgm:prSet>
      <dgm:spPr/>
    </dgm:pt>
  </dgm:ptLst>
  <dgm:cxnLst>
    <dgm:cxn modelId="{65049401-A35D-451D-A22A-4A6E55FD40E0}" srcId="{62B0ED7C-8566-40A5-9AAF-D4752C5C484D}" destId="{ED369591-CABE-4F57-8F1C-F6CED41E7D04}" srcOrd="1" destOrd="0" parTransId="{E50DF866-B2F4-4471-9087-BCCFADF0AB0C}" sibTransId="{E5D270D0-39F4-43F1-B1FE-540E77EB62C6}"/>
    <dgm:cxn modelId="{1683A317-DA76-4541-9DC4-499B6C3A346E}" type="presOf" srcId="{62B0ED7C-8566-40A5-9AAF-D4752C5C484D}" destId="{1CE1E61E-E0A1-4C2B-9C5D-F8A85E05091F}" srcOrd="0" destOrd="0" presId="urn:microsoft.com/office/officeart/2005/8/layout/vList2"/>
    <dgm:cxn modelId="{8BEE8E69-F144-4892-990F-1A37C43C5583}" type="presOf" srcId="{ED369591-CABE-4F57-8F1C-F6CED41E7D04}" destId="{44AE503C-BBA1-45E2-83EF-EA34EDFD8D7A}" srcOrd="0" destOrd="0" presId="urn:microsoft.com/office/officeart/2005/8/layout/vList2"/>
    <dgm:cxn modelId="{15C126AC-DCB1-42A1-9885-7CAB2881640D}" type="presOf" srcId="{E4C7F22A-ADD9-4BAC-AF28-91D55941F677}" destId="{30D29D76-D8F7-4DD6-ADA1-FA95FB132CE5}" srcOrd="0" destOrd="0" presId="urn:microsoft.com/office/officeart/2005/8/layout/vList2"/>
    <dgm:cxn modelId="{5C8039DF-2BF8-4D1B-8A4E-63E44CE0D319}" srcId="{62B0ED7C-8566-40A5-9AAF-D4752C5C484D}" destId="{E4C7F22A-ADD9-4BAC-AF28-91D55941F677}" srcOrd="0" destOrd="0" parTransId="{98188DD8-F1F1-4C84-9374-32F9F9B410C3}" sibTransId="{0DA72BF9-C1A7-4C20-A499-C112CF29E16D}"/>
    <dgm:cxn modelId="{FB4820C8-C9AC-4E4F-8FD1-5C578388F432}" type="presParOf" srcId="{1CE1E61E-E0A1-4C2B-9C5D-F8A85E05091F}" destId="{30D29D76-D8F7-4DD6-ADA1-FA95FB132CE5}" srcOrd="0" destOrd="0" presId="urn:microsoft.com/office/officeart/2005/8/layout/vList2"/>
    <dgm:cxn modelId="{61EF2952-6EF1-4B97-ABE7-72A0F6AAC512}" type="presParOf" srcId="{1CE1E61E-E0A1-4C2B-9C5D-F8A85E05091F}" destId="{558A42F5-9909-4760-A4DB-906BDEC9EB58}" srcOrd="1" destOrd="0" presId="urn:microsoft.com/office/officeart/2005/8/layout/vList2"/>
    <dgm:cxn modelId="{27C0E90D-D832-4DFA-A051-F4294F3E6FEF}" type="presParOf" srcId="{1CE1E61E-E0A1-4C2B-9C5D-F8A85E05091F}" destId="{44AE503C-BBA1-45E2-83EF-EA34EDFD8D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E17A2-66FC-4C1C-A767-65A4B82AED7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6B9CA65-D071-42A8-9039-8FB92296D54E}">
      <dgm:prSet/>
      <dgm:spPr/>
      <dgm:t>
        <a:bodyPr/>
        <a:lstStyle/>
        <a:p>
          <a:r>
            <a:rPr lang="en-US"/>
            <a:t>Our best response to managing the threat of violence in schools is:</a:t>
          </a:r>
        </a:p>
      </dgm:t>
    </dgm:pt>
    <dgm:pt modelId="{92DA8541-7F84-47FA-A7FD-EC41CBAFB5EB}" type="parTrans" cxnId="{77976311-3D63-4EB5-82BB-0191D69314CC}">
      <dgm:prSet/>
      <dgm:spPr/>
      <dgm:t>
        <a:bodyPr/>
        <a:lstStyle/>
        <a:p>
          <a:endParaRPr lang="en-US"/>
        </a:p>
      </dgm:t>
    </dgm:pt>
    <dgm:pt modelId="{72CA2D32-4932-458C-BA5A-73DCBE4CE82D}" type="sibTrans" cxnId="{77976311-3D63-4EB5-82BB-0191D69314CC}">
      <dgm:prSet/>
      <dgm:spPr/>
      <dgm:t>
        <a:bodyPr/>
        <a:lstStyle/>
        <a:p>
          <a:endParaRPr lang="en-US"/>
        </a:p>
      </dgm:t>
    </dgm:pt>
    <dgm:pt modelId="{CD910856-E9A1-4B3F-9A14-CC02F664067A}">
      <dgm:prSet/>
      <dgm:spPr/>
      <dgm:t>
        <a:bodyPr/>
        <a:lstStyle/>
        <a:p>
          <a:r>
            <a:rPr lang="en-US"/>
            <a:t>Prevention - we ensure our learning communities are safe and healthy environments where everyone is valued and belongs.</a:t>
          </a:r>
        </a:p>
      </dgm:t>
    </dgm:pt>
    <dgm:pt modelId="{6EA55229-92F6-4716-AD6A-B88773F67DC8}" type="parTrans" cxnId="{DA524283-B751-4B66-ACDA-A9BA1F8BA6B5}">
      <dgm:prSet/>
      <dgm:spPr/>
      <dgm:t>
        <a:bodyPr/>
        <a:lstStyle/>
        <a:p>
          <a:endParaRPr lang="en-US"/>
        </a:p>
      </dgm:t>
    </dgm:pt>
    <dgm:pt modelId="{853FDA8D-7542-4419-BD2C-283960D74AB6}" type="sibTrans" cxnId="{DA524283-B751-4B66-ACDA-A9BA1F8BA6B5}">
      <dgm:prSet/>
      <dgm:spPr/>
      <dgm:t>
        <a:bodyPr/>
        <a:lstStyle/>
        <a:p>
          <a:endParaRPr lang="en-US"/>
        </a:p>
      </dgm:t>
    </dgm:pt>
    <dgm:pt modelId="{5E877CDD-B077-4B2A-A770-C3008C2BB691}">
      <dgm:prSet/>
      <dgm:spPr/>
      <dgm:t>
        <a:bodyPr/>
        <a:lstStyle/>
        <a:p>
          <a:r>
            <a:rPr lang="en-US"/>
            <a:t>Preparedness - we learn and practice what to do if an active threat arises and we know what to do when the worst happens.</a:t>
          </a:r>
        </a:p>
      </dgm:t>
    </dgm:pt>
    <dgm:pt modelId="{8546492E-CBD8-456E-AED8-E587B808125A}" type="parTrans" cxnId="{F6B18A14-98BD-4FCE-A9C5-30B7AF01A06F}">
      <dgm:prSet/>
      <dgm:spPr/>
      <dgm:t>
        <a:bodyPr/>
        <a:lstStyle/>
        <a:p>
          <a:endParaRPr lang="en-US"/>
        </a:p>
      </dgm:t>
    </dgm:pt>
    <dgm:pt modelId="{725FDF0A-A608-4CD3-9A38-ABB9CB9432B9}" type="sibTrans" cxnId="{F6B18A14-98BD-4FCE-A9C5-30B7AF01A06F}">
      <dgm:prSet/>
      <dgm:spPr/>
      <dgm:t>
        <a:bodyPr/>
        <a:lstStyle/>
        <a:p>
          <a:endParaRPr lang="en-US"/>
        </a:p>
      </dgm:t>
    </dgm:pt>
    <dgm:pt modelId="{57BAB7D9-4409-46FD-93DE-C3B02765EE50}" type="pres">
      <dgm:prSet presAssocID="{1E6E17A2-66FC-4C1C-A767-65A4B82AED77}" presName="linear" presStyleCnt="0">
        <dgm:presLayoutVars>
          <dgm:animLvl val="lvl"/>
          <dgm:resizeHandles val="exact"/>
        </dgm:presLayoutVars>
      </dgm:prSet>
      <dgm:spPr/>
    </dgm:pt>
    <dgm:pt modelId="{52928D90-5EC7-48D4-A663-8428346979D5}" type="pres">
      <dgm:prSet presAssocID="{B6B9CA65-D071-42A8-9039-8FB92296D54E}" presName="parentText" presStyleLbl="node1" presStyleIdx="0" presStyleCnt="3">
        <dgm:presLayoutVars>
          <dgm:chMax val="0"/>
          <dgm:bulletEnabled val="1"/>
        </dgm:presLayoutVars>
      </dgm:prSet>
      <dgm:spPr/>
    </dgm:pt>
    <dgm:pt modelId="{6685A5C3-341F-4031-9D2B-2837CC038349}" type="pres">
      <dgm:prSet presAssocID="{72CA2D32-4932-458C-BA5A-73DCBE4CE82D}" presName="spacer" presStyleCnt="0"/>
      <dgm:spPr/>
    </dgm:pt>
    <dgm:pt modelId="{094AECCA-693E-456C-8B39-E774F97996A2}" type="pres">
      <dgm:prSet presAssocID="{CD910856-E9A1-4B3F-9A14-CC02F664067A}" presName="parentText" presStyleLbl="node1" presStyleIdx="1" presStyleCnt="3">
        <dgm:presLayoutVars>
          <dgm:chMax val="0"/>
          <dgm:bulletEnabled val="1"/>
        </dgm:presLayoutVars>
      </dgm:prSet>
      <dgm:spPr/>
    </dgm:pt>
    <dgm:pt modelId="{08276C40-74A8-4D18-B1B3-89FB703E7C7A}" type="pres">
      <dgm:prSet presAssocID="{853FDA8D-7542-4419-BD2C-283960D74AB6}" presName="spacer" presStyleCnt="0"/>
      <dgm:spPr/>
    </dgm:pt>
    <dgm:pt modelId="{4B20878C-DA07-4129-B09B-824D51DC6E18}" type="pres">
      <dgm:prSet presAssocID="{5E877CDD-B077-4B2A-A770-C3008C2BB691}" presName="parentText" presStyleLbl="node1" presStyleIdx="2" presStyleCnt="3">
        <dgm:presLayoutVars>
          <dgm:chMax val="0"/>
          <dgm:bulletEnabled val="1"/>
        </dgm:presLayoutVars>
      </dgm:prSet>
      <dgm:spPr/>
    </dgm:pt>
  </dgm:ptLst>
  <dgm:cxnLst>
    <dgm:cxn modelId="{4AAECE06-57E2-4836-A7F1-F6EEE4777B49}" type="presOf" srcId="{CD910856-E9A1-4B3F-9A14-CC02F664067A}" destId="{094AECCA-693E-456C-8B39-E774F97996A2}" srcOrd="0" destOrd="0" presId="urn:microsoft.com/office/officeart/2005/8/layout/vList2"/>
    <dgm:cxn modelId="{77976311-3D63-4EB5-82BB-0191D69314CC}" srcId="{1E6E17A2-66FC-4C1C-A767-65A4B82AED77}" destId="{B6B9CA65-D071-42A8-9039-8FB92296D54E}" srcOrd="0" destOrd="0" parTransId="{92DA8541-7F84-47FA-A7FD-EC41CBAFB5EB}" sibTransId="{72CA2D32-4932-458C-BA5A-73DCBE4CE82D}"/>
    <dgm:cxn modelId="{F6B18A14-98BD-4FCE-A9C5-30B7AF01A06F}" srcId="{1E6E17A2-66FC-4C1C-A767-65A4B82AED77}" destId="{5E877CDD-B077-4B2A-A770-C3008C2BB691}" srcOrd="2" destOrd="0" parTransId="{8546492E-CBD8-456E-AED8-E587B808125A}" sibTransId="{725FDF0A-A608-4CD3-9A38-ABB9CB9432B9}"/>
    <dgm:cxn modelId="{DA524283-B751-4B66-ACDA-A9BA1F8BA6B5}" srcId="{1E6E17A2-66FC-4C1C-A767-65A4B82AED77}" destId="{CD910856-E9A1-4B3F-9A14-CC02F664067A}" srcOrd="1" destOrd="0" parTransId="{6EA55229-92F6-4716-AD6A-B88773F67DC8}" sibTransId="{853FDA8D-7542-4419-BD2C-283960D74AB6}"/>
    <dgm:cxn modelId="{44BBD8B3-CB9D-4E75-BF3D-EB8EC7D9858B}" type="presOf" srcId="{B6B9CA65-D071-42A8-9039-8FB92296D54E}" destId="{52928D90-5EC7-48D4-A663-8428346979D5}" srcOrd="0" destOrd="0" presId="urn:microsoft.com/office/officeart/2005/8/layout/vList2"/>
    <dgm:cxn modelId="{1D5D8BC4-6F99-41D9-9119-1C81EB71A333}" type="presOf" srcId="{1E6E17A2-66FC-4C1C-A767-65A4B82AED77}" destId="{57BAB7D9-4409-46FD-93DE-C3B02765EE50}" srcOrd="0" destOrd="0" presId="urn:microsoft.com/office/officeart/2005/8/layout/vList2"/>
    <dgm:cxn modelId="{279909F4-2B6E-4373-B058-5BA5834003B9}" type="presOf" srcId="{5E877CDD-B077-4B2A-A770-C3008C2BB691}" destId="{4B20878C-DA07-4129-B09B-824D51DC6E18}" srcOrd="0" destOrd="0" presId="urn:microsoft.com/office/officeart/2005/8/layout/vList2"/>
    <dgm:cxn modelId="{C9AF311A-47BB-4AEF-9CA2-5B043ABC0576}" type="presParOf" srcId="{57BAB7D9-4409-46FD-93DE-C3B02765EE50}" destId="{52928D90-5EC7-48D4-A663-8428346979D5}" srcOrd="0" destOrd="0" presId="urn:microsoft.com/office/officeart/2005/8/layout/vList2"/>
    <dgm:cxn modelId="{5F0EE795-3451-480D-8DE0-F33846A88C60}" type="presParOf" srcId="{57BAB7D9-4409-46FD-93DE-C3B02765EE50}" destId="{6685A5C3-341F-4031-9D2B-2837CC038349}" srcOrd="1" destOrd="0" presId="urn:microsoft.com/office/officeart/2005/8/layout/vList2"/>
    <dgm:cxn modelId="{1B8A1ABD-5AFB-4422-9095-A67B75DFBB64}" type="presParOf" srcId="{57BAB7D9-4409-46FD-93DE-C3B02765EE50}" destId="{094AECCA-693E-456C-8B39-E774F97996A2}" srcOrd="2" destOrd="0" presId="urn:microsoft.com/office/officeart/2005/8/layout/vList2"/>
    <dgm:cxn modelId="{9E3E2DD8-72A2-4783-8130-C7BB91EBBF77}" type="presParOf" srcId="{57BAB7D9-4409-46FD-93DE-C3B02765EE50}" destId="{08276C40-74A8-4D18-B1B3-89FB703E7C7A}" srcOrd="3" destOrd="0" presId="urn:microsoft.com/office/officeart/2005/8/layout/vList2"/>
    <dgm:cxn modelId="{98557BEC-0004-4109-B70F-9C4A1F91CB27}" type="presParOf" srcId="{57BAB7D9-4409-46FD-93DE-C3B02765EE50}" destId="{4B20878C-DA07-4129-B09B-824D51DC6E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C4438-85FA-447C-9459-0C8E496301E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2D5C4A1-03C1-4628-9BE6-92042C128A85}">
      <dgm:prSet/>
      <dgm:spPr/>
      <dgm:t>
        <a:bodyPr/>
        <a:lstStyle/>
        <a:p>
          <a:r>
            <a:rPr lang="en-US"/>
            <a:t>While LOCKDOWN is a component and likely the first measure, it is not an exclusive response to unfolding active threat situations where you are in danger.</a:t>
          </a:r>
        </a:p>
      </dgm:t>
    </dgm:pt>
    <dgm:pt modelId="{E6812DBF-46AA-482C-A939-F9EBA60C52A4}" type="parTrans" cxnId="{D19AF1AD-D381-4559-B1A2-1BEF77FFF060}">
      <dgm:prSet/>
      <dgm:spPr/>
      <dgm:t>
        <a:bodyPr/>
        <a:lstStyle/>
        <a:p>
          <a:endParaRPr lang="en-US"/>
        </a:p>
      </dgm:t>
    </dgm:pt>
    <dgm:pt modelId="{ACBCF871-1665-45C0-A94D-ECB5AE6F2676}" type="sibTrans" cxnId="{D19AF1AD-D381-4559-B1A2-1BEF77FFF060}">
      <dgm:prSet/>
      <dgm:spPr/>
      <dgm:t>
        <a:bodyPr/>
        <a:lstStyle/>
        <a:p>
          <a:endParaRPr lang="en-US"/>
        </a:p>
      </dgm:t>
    </dgm:pt>
    <dgm:pt modelId="{02BDD79D-2C0A-446F-8F4B-9D4C29B2FA99}">
      <dgm:prSet/>
      <dgm:spPr/>
      <dgm:t>
        <a:bodyPr/>
        <a:lstStyle/>
        <a:p>
          <a:r>
            <a:rPr lang="en-US"/>
            <a:t>Federal support has been given to the Run-Hide-Fight program, so we are making a change in how we think, potential responses, and how we will practice emergency drills with students.</a:t>
          </a:r>
        </a:p>
      </dgm:t>
    </dgm:pt>
    <dgm:pt modelId="{56061FE2-E0F4-4232-B1D3-F305147CFE07}" type="parTrans" cxnId="{60CBA415-32A6-4D93-8D37-CFF7DF2F44E7}">
      <dgm:prSet/>
      <dgm:spPr/>
      <dgm:t>
        <a:bodyPr/>
        <a:lstStyle/>
        <a:p>
          <a:endParaRPr lang="en-US"/>
        </a:p>
      </dgm:t>
    </dgm:pt>
    <dgm:pt modelId="{121CD8D9-78E1-4A86-997D-1DAA7CC7C0CD}" type="sibTrans" cxnId="{60CBA415-32A6-4D93-8D37-CFF7DF2F44E7}">
      <dgm:prSet/>
      <dgm:spPr/>
      <dgm:t>
        <a:bodyPr/>
        <a:lstStyle/>
        <a:p>
          <a:endParaRPr lang="en-US"/>
        </a:p>
      </dgm:t>
    </dgm:pt>
    <dgm:pt modelId="{4B2D57CC-3026-4E54-831A-23184D807D7A}" type="pres">
      <dgm:prSet presAssocID="{5A6C4438-85FA-447C-9459-0C8E496301E2}" presName="linear" presStyleCnt="0">
        <dgm:presLayoutVars>
          <dgm:animLvl val="lvl"/>
          <dgm:resizeHandles val="exact"/>
        </dgm:presLayoutVars>
      </dgm:prSet>
      <dgm:spPr/>
    </dgm:pt>
    <dgm:pt modelId="{0F24CA12-A8D1-416C-9A1B-34E072A1B9E6}" type="pres">
      <dgm:prSet presAssocID="{42D5C4A1-03C1-4628-9BE6-92042C128A85}" presName="parentText" presStyleLbl="node1" presStyleIdx="0" presStyleCnt="2">
        <dgm:presLayoutVars>
          <dgm:chMax val="0"/>
          <dgm:bulletEnabled val="1"/>
        </dgm:presLayoutVars>
      </dgm:prSet>
      <dgm:spPr/>
    </dgm:pt>
    <dgm:pt modelId="{7F782635-223C-40C6-B109-D21D145EF92A}" type="pres">
      <dgm:prSet presAssocID="{ACBCF871-1665-45C0-A94D-ECB5AE6F2676}" presName="spacer" presStyleCnt="0"/>
      <dgm:spPr/>
    </dgm:pt>
    <dgm:pt modelId="{6E75CCF3-8993-4EF4-B557-3A6DEE47C58F}" type="pres">
      <dgm:prSet presAssocID="{02BDD79D-2C0A-446F-8F4B-9D4C29B2FA99}" presName="parentText" presStyleLbl="node1" presStyleIdx="1" presStyleCnt="2">
        <dgm:presLayoutVars>
          <dgm:chMax val="0"/>
          <dgm:bulletEnabled val="1"/>
        </dgm:presLayoutVars>
      </dgm:prSet>
      <dgm:spPr/>
    </dgm:pt>
  </dgm:ptLst>
  <dgm:cxnLst>
    <dgm:cxn modelId="{60CBA415-32A6-4D93-8D37-CFF7DF2F44E7}" srcId="{5A6C4438-85FA-447C-9459-0C8E496301E2}" destId="{02BDD79D-2C0A-446F-8F4B-9D4C29B2FA99}" srcOrd="1" destOrd="0" parTransId="{56061FE2-E0F4-4232-B1D3-F305147CFE07}" sibTransId="{121CD8D9-78E1-4A86-997D-1DAA7CC7C0CD}"/>
    <dgm:cxn modelId="{178C7147-80F8-4EC3-A9A2-C48065BDCBB6}" type="presOf" srcId="{42D5C4A1-03C1-4628-9BE6-92042C128A85}" destId="{0F24CA12-A8D1-416C-9A1B-34E072A1B9E6}" srcOrd="0" destOrd="0" presId="urn:microsoft.com/office/officeart/2005/8/layout/vList2"/>
    <dgm:cxn modelId="{3C1D3F4E-BC45-4770-810B-FABD7A9B1656}" type="presOf" srcId="{02BDD79D-2C0A-446F-8F4B-9D4C29B2FA99}" destId="{6E75CCF3-8993-4EF4-B557-3A6DEE47C58F}" srcOrd="0" destOrd="0" presId="urn:microsoft.com/office/officeart/2005/8/layout/vList2"/>
    <dgm:cxn modelId="{D19AF1AD-D381-4559-B1A2-1BEF77FFF060}" srcId="{5A6C4438-85FA-447C-9459-0C8E496301E2}" destId="{42D5C4A1-03C1-4628-9BE6-92042C128A85}" srcOrd="0" destOrd="0" parTransId="{E6812DBF-46AA-482C-A939-F9EBA60C52A4}" sibTransId="{ACBCF871-1665-45C0-A94D-ECB5AE6F2676}"/>
    <dgm:cxn modelId="{07E40EED-C6A3-4469-A171-E6CB18F0FEEF}" type="presOf" srcId="{5A6C4438-85FA-447C-9459-0C8E496301E2}" destId="{4B2D57CC-3026-4E54-831A-23184D807D7A}" srcOrd="0" destOrd="0" presId="urn:microsoft.com/office/officeart/2005/8/layout/vList2"/>
    <dgm:cxn modelId="{76F26997-69FC-4834-A29C-CD921171F00D}" type="presParOf" srcId="{4B2D57CC-3026-4E54-831A-23184D807D7A}" destId="{0F24CA12-A8D1-416C-9A1B-34E072A1B9E6}" srcOrd="0" destOrd="0" presId="urn:microsoft.com/office/officeart/2005/8/layout/vList2"/>
    <dgm:cxn modelId="{3894D3DB-06B2-42DF-B0F8-CEF2378B0D76}" type="presParOf" srcId="{4B2D57CC-3026-4E54-831A-23184D807D7A}" destId="{7F782635-223C-40C6-B109-D21D145EF92A}" srcOrd="1" destOrd="0" presId="urn:microsoft.com/office/officeart/2005/8/layout/vList2"/>
    <dgm:cxn modelId="{DEB7E362-6A69-447F-82D5-85237D045340}" type="presParOf" srcId="{4B2D57CC-3026-4E54-831A-23184D807D7A}" destId="{6E75CCF3-8993-4EF4-B557-3A6DEE47C5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37540F-8C58-4690-8FBB-E7872517A33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36B1DE8-348C-44B3-8E59-D3F1B5C48211}">
      <dgm:prSet/>
      <dgm:spPr/>
      <dgm:t>
        <a:bodyPr/>
        <a:lstStyle/>
        <a:p>
          <a:r>
            <a:rPr lang="en-US" i="1"/>
            <a:t>Run, Hide, Fight </a:t>
          </a:r>
          <a:r>
            <a:rPr lang="en-US"/>
            <a:t>is the US Department of Homeland Security’s recommended emergency response protocol</a:t>
          </a:r>
        </a:p>
      </dgm:t>
    </dgm:pt>
    <dgm:pt modelId="{28E4BA4B-E2CF-4228-AC62-5054584BB542}" type="parTrans" cxnId="{85225EB5-D358-4182-A63C-F62B1EF612DA}">
      <dgm:prSet/>
      <dgm:spPr/>
      <dgm:t>
        <a:bodyPr/>
        <a:lstStyle/>
        <a:p>
          <a:endParaRPr lang="en-US"/>
        </a:p>
      </dgm:t>
    </dgm:pt>
    <dgm:pt modelId="{BBEE3A08-702B-43D2-B046-6F7DBE01DFA6}" type="sibTrans" cxnId="{85225EB5-D358-4182-A63C-F62B1EF612DA}">
      <dgm:prSet/>
      <dgm:spPr/>
      <dgm:t>
        <a:bodyPr/>
        <a:lstStyle/>
        <a:p>
          <a:endParaRPr lang="en-US"/>
        </a:p>
      </dgm:t>
    </dgm:pt>
    <dgm:pt modelId="{A19D6AFC-4A04-4719-A31E-F7111EA85ECC}">
      <dgm:prSet/>
      <dgm:spPr/>
      <dgm:t>
        <a:bodyPr/>
        <a:lstStyle/>
        <a:p>
          <a:r>
            <a:rPr lang="en-US" b="1"/>
            <a:t>DOES NOT </a:t>
          </a:r>
          <a:r>
            <a:rPr lang="en-US"/>
            <a:t>replace current safety protocols or regular drills already in place such as LOCKDOWN or EVACUATION.</a:t>
          </a:r>
        </a:p>
      </dgm:t>
    </dgm:pt>
    <dgm:pt modelId="{78457E59-BEA2-4B9F-B27F-589783EA34F6}" type="parTrans" cxnId="{8114E729-CAA1-48D6-A1DF-7133EC4F8AC4}">
      <dgm:prSet/>
      <dgm:spPr/>
      <dgm:t>
        <a:bodyPr/>
        <a:lstStyle/>
        <a:p>
          <a:endParaRPr lang="en-US"/>
        </a:p>
      </dgm:t>
    </dgm:pt>
    <dgm:pt modelId="{535F66E7-9328-4778-BC17-073651F5B6C0}" type="sibTrans" cxnId="{8114E729-CAA1-48D6-A1DF-7133EC4F8AC4}">
      <dgm:prSet/>
      <dgm:spPr/>
      <dgm:t>
        <a:bodyPr/>
        <a:lstStyle/>
        <a:p>
          <a:endParaRPr lang="en-US"/>
        </a:p>
      </dgm:t>
    </dgm:pt>
    <dgm:pt modelId="{5E8695AC-E0BC-46AD-AB00-6BE62505365A}">
      <dgm:prSet/>
      <dgm:spPr/>
      <dgm:t>
        <a:bodyPr/>
        <a:lstStyle/>
        <a:p>
          <a:r>
            <a:rPr lang="en-US" b="1"/>
            <a:t>DOES </a:t>
          </a:r>
          <a:r>
            <a:rPr lang="en-US"/>
            <a:t>give additional tools that may be used to respond in an Active Threat situation. </a:t>
          </a:r>
        </a:p>
      </dgm:t>
    </dgm:pt>
    <dgm:pt modelId="{FE06FDD3-54E7-4344-B922-0CC0D04F3530}" type="parTrans" cxnId="{023773C9-9B76-4CFD-B292-DBBD1D2FD8EC}">
      <dgm:prSet/>
      <dgm:spPr/>
      <dgm:t>
        <a:bodyPr/>
        <a:lstStyle/>
        <a:p>
          <a:endParaRPr lang="en-US"/>
        </a:p>
      </dgm:t>
    </dgm:pt>
    <dgm:pt modelId="{8ACFAE8B-7EF8-419B-ABBC-8D6BBB8854DE}" type="sibTrans" cxnId="{023773C9-9B76-4CFD-B292-DBBD1D2FD8EC}">
      <dgm:prSet/>
      <dgm:spPr/>
      <dgm:t>
        <a:bodyPr/>
        <a:lstStyle/>
        <a:p>
          <a:endParaRPr lang="en-US"/>
        </a:p>
      </dgm:t>
    </dgm:pt>
    <dgm:pt modelId="{90980D31-D4E7-451E-AB15-88B08C9749CE}" type="pres">
      <dgm:prSet presAssocID="{4A37540F-8C58-4690-8FBB-E7872517A33A}" presName="linear" presStyleCnt="0">
        <dgm:presLayoutVars>
          <dgm:animLvl val="lvl"/>
          <dgm:resizeHandles val="exact"/>
        </dgm:presLayoutVars>
      </dgm:prSet>
      <dgm:spPr/>
    </dgm:pt>
    <dgm:pt modelId="{43C35577-656F-45BD-AB6B-B2D9F057C323}" type="pres">
      <dgm:prSet presAssocID="{536B1DE8-348C-44B3-8E59-D3F1B5C48211}" presName="parentText" presStyleLbl="node1" presStyleIdx="0" presStyleCnt="3">
        <dgm:presLayoutVars>
          <dgm:chMax val="0"/>
          <dgm:bulletEnabled val="1"/>
        </dgm:presLayoutVars>
      </dgm:prSet>
      <dgm:spPr/>
    </dgm:pt>
    <dgm:pt modelId="{7DB5C2DB-61F3-4978-9F15-B980E6242882}" type="pres">
      <dgm:prSet presAssocID="{BBEE3A08-702B-43D2-B046-6F7DBE01DFA6}" presName="spacer" presStyleCnt="0"/>
      <dgm:spPr/>
    </dgm:pt>
    <dgm:pt modelId="{E770A051-FC2A-493F-81AF-7AAB477161FE}" type="pres">
      <dgm:prSet presAssocID="{A19D6AFC-4A04-4719-A31E-F7111EA85ECC}" presName="parentText" presStyleLbl="node1" presStyleIdx="1" presStyleCnt="3">
        <dgm:presLayoutVars>
          <dgm:chMax val="0"/>
          <dgm:bulletEnabled val="1"/>
        </dgm:presLayoutVars>
      </dgm:prSet>
      <dgm:spPr/>
    </dgm:pt>
    <dgm:pt modelId="{0B6A55F9-9C7B-4009-809C-6070E661923F}" type="pres">
      <dgm:prSet presAssocID="{535F66E7-9328-4778-BC17-073651F5B6C0}" presName="spacer" presStyleCnt="0"/>
      <dgm:spPr/>
    </dgm:pt>
    <dgm:pt modelId="{5E1D9F2E-2DDD-4FC5-B4C8-AC2788A8D6B0}" type="pres">
      <dgm:prSet presAssocID="{5E8695AC-E0BC-46AD-AB00-6BE62505365A}" presName="parentText" presStyleLbl="node1" presStyleIdx="2" presStyleCnt="3">
        <dgm:presLayoutVars>
          <dgm:chMax val="0"/>
          <dgm:bulletEnabled val="1"/>
        </dgm:presLayoutVars>
      </dgm:prSet>
      <dgm:spPr/>
    </dgm:pt>
  </dgm:ptLst>
  <dgm:cxnLst>
    <dgm:cxn modelId="{8114E729-CAA1-48D6-A1DF-7133EC4F8AC4}" srcId="{4A37540F-8C58-4690-8FBB-E7872517A33A}" destId="{A19D6AFC-4A04-4719-A31E-F7111EA85ECC}" srcOrd="1" destOrd="0" parTransId="{78457E59-BEA2-4B9F-B27F-589783EA34F6}" sibTransId="{535F66E7-9328-4778-BC17-073651F5B6C0}"/>
    <dgm:cxn modelId="{CC33BAB4-C12B-429F-A35F-A8D8BD5EA657}" type="presOf" srcId="{4A37540F-8C58-4690-8FBB-E7872517A33A}" destId="{90980D31-D4E7-451E-AB15-88B08C9749CE}" srcOrd="0" destOrd="0" presId="urn:microsoft.com/office/officeart/2005/8/layout/vList2"/>
    <dgm:cxn modelId="{85225EB5-D358-4182-A63C-F62B1EF612DA}" srcId="{4A37540F-8C58-4690-8FBB-E7872517A33A}" destId="{536B1DE8-348C-44B3-8E59-D3F1B5C48211}" srcOrd="0" destOrd="0" parTransId="{28E4BA4B-E2CF-4228-AC62-5054584BB542}" sibTransId="{BBEE3A08-702B-43D2-B046-6F7DBE01DFA6}"/>
    <dgm:cxn modelId="{75E903C0-1EFE-4854-A6C0-CA7C8D652DEB}" type="presOf" srcId="{536B1DE8-348C-44B3-8E59-D3F1B5C48211}" destId="{43C35577-656F-45BD-AB6B-B2D9F057C323}" srcOrd="0" destOrd="0" presId="urn:microsoft.com/office/officeart/2005/8/layout/vList2"/>
    <dgm:cxn modelId="{242BE0C2-7617-4ED3-A901-101CFDA4BAE6}" type="presOf" srcId="{A19D6AFC-4A04-4719-A31E-F7111EA85ECC}" destId="{E770A051-FC2A-493F-81AF-7AAB477161FE}" srcOrd="0" destOrd="0" presId="urn:microsoft.com/office/officeart/2005/8/layout/vList2"/>
    <dgm:cxn modelId="{B02DD3C7-CFD1-411B-8FD8-D489FEE17A82}" type="presOf" srcId="{5E8695AC-E0BC-46AD-AB00-6BE62505365A}" destId="{5E1D9F2E-2DDD-4FC5-B4C8-AC2788A8D6B0}" srcOrd="0" destOrd="0" presId="urn:microsoft.com/office/officeart/2005/8/layout/vList2"/>
    <dgm:cxn modelId="{023773C9-9B76-4CFD-B292-DBBD1D2FD8EC}" srcId="{4A37540F-8C58-4690-8FBB-E7872517A33A}" destId="{5E8695AC-E0BC-46AD-AB00-6BE62505365A}" srcOrd="2" destOrd="0" parTransId="{FE06FDD3-54E7-4344-B922-0CC0D04F3530}" sibTransId="{8ACFAE8B-7EF8-419B-ABBC-8D6BBB8854DE}"/>
    <dgm:cxn modelId="{B4C1D89A-2D66-45AA-BFA9-0CF4A4D12293}" type="presParOf" srcId="{90980D31-D4E7-451E-AB15-88B08C9749CE}" destId="{43C35577-656F-45BD-AB6B-B2D9F057C323}" srcOrd="0" destOrd="0" presId="urn:microsoft.com/office/officeart/2005/8/layout/vList2"/>
    <dgm:cxn modelId="{4B7C40DE-7313-4BBB-A01A-5D6476BAE4CF}" type="presParOf" srcId="{90980D31-D4E7-451E-AB15-88B08C9749CE}" destId="{7DB5C2DB-61F3-4978-9F15-B980E6242882}" srcOrd="1" destOrd="0" presId="urn:microsoft.com/office/officeart/2005/8/layout/vList2"/>
    <dgm:cxn modelId="{CBDA7F83-B8D9-4724-B67A-6F5A00B20B76}" type="presParOf" srcId="{90980D31-D4E7-451E-AB15-88B08C9749CE}" destId="{E770A051-FC2A-493F-81AF-7AAB477161FE}" srcOrd="2" destOrd="0" presId="urn:microsoft.com/office/officeart/2005/8/layout/vList2"/>
    <dgm:cxn modelId="{DDAF8C0F-7FF2-4767-9859-00A815975154}" type="presParOf" srcId="{90980D31-D4E7-451E-AB15-88B08C9749CE}" destId="{0B6A55F9-9C7B-4009-809C-6070E661923F}" srcOrd="3" destOrd="0" presId="urn:microsoft.com/office/officeart/2005/8/layout/vList2"/>
    <dgm:cxn modelId="{2CD9A321-E00E-4B82-A1B3-D9D48B5259AF}" type="presParOf" srcId="{90980D31-D4E7-451E-AB15-88B08C9749CE}" destId="{5E1D9F2E-2DDD-4FC5-B4C8-AC2788A8D6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29D76-D8F7-4DD6-ADA1-FA95FB132CE5}">
      <dsp:nvSpPr>
        <dsp:cNvPr id="0" name=""/>
        <dsp:cNvSpPr/>
      </dsp:nvSpPr>
      <dsp:spPr>
        <a:xfrm>
          <a:off x="0" y="96510"/>
          <a:ext cx="6628804" cy="235871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Sadly, the violence in our world has touched our schools and communities in profound ways. We know active threats can happen anywhere at any time, places where we live, learn, work, eat, shop, recreate, and worship.</a:t>
          </a:r>
        </a:p>
      </dsp:txBody>
      <dsp:txXfrm>
        <a:off x="115143" y="211653"/>
        <a:ext cx="6398518" cy="2128433"/>
      </dsp:txXfrm>
    </dsp:sp>
    <dsp:sp modelId="{44AE503C-BBA1-45E2-83EF-EA34EDFD8D7A}">
      <dsp:nvSpPr>
        <dsp:cNvPr id="0" name=""/>
        <dsp:cNvSpPr/>
      </dsp:nvSpPr>
      <dsp:spPr>
        <a:xfrm>
          <a:off x="0" y="2524350"/>
          <a:ext cx="6628804" cy="235871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Active Threat Response Training </a:t>
          </a:r>
          <a:r>
            <a:rPr lang="en-US" sz="2400" kern="1200"/>
            <a:t>is designed to promote safety as together we develop situational awareness and life skills that will keep our students, staff, and community members safe wherever they go.</a:t>
          </a:r>
        </a:p>
      </dsp:txBody>
      <dsp:txXfrm>
        <a:off x="115143" y="2639493"/>
        <a:ext cx="6398518" cy="2128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28D90-5EC7-48D4-A663-8428346979D5}">
      <dsp:nvSpPr>
        <dsp:cNvPr id="0" name=""/>
        <dsp:cNvSpPr/>
      </dsp:nvSpPr>
      <dsp:spPr>
        <a:xfrm>
          <a:off x="0" y="591988"/>
          <a:ext cx="6628804" cy="122104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Our best response to managing the threat of violence in schools is:</a:t>
          </a:r>
        </a:p>
      </dsp:txBody>
      <dsp:txXfrm>
        <a:off x="59606" y="651594"/>
        <a:ext cx="6509592" cy="1101829"/>
      </dsp:txXfrm>
    </dsp:sp>
    <dsp:sp modelId="{094AECCA-693E-456C-8B39-E774F97996A2}">
      <dsp:nvSpPr>
        <dsp:cNvPr id="0" name=""/>
        <dsp:cNvSpPr/>
      </dsp:nvSpPr>
      <dsp:spPr>
        <a:xfrm>
          <a:off x="0" y="1879269"/>
          <a:ext cx="6628804" cy="1221041"/>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Prevention - we ensure our learning communities are safe and healthy environments where everyone is valued and belongs.</a:t>
          </a:r>
        </a:p>
      </dsp:txBody>
      <dsp:txXfrm>
        <a:off x="59606" y="1938875"/>
        <a:ext cx="6509592" cy="1101829"/>
      </dsp:txXfrm>
    </dsp:sp>
    <dsp:sp modelId="{4B20878C-DA07-4129-B09B-824D51DC6E18}">
      <dsp:nvSpPr>
        <dsp:cNvPr id="0" name=""/>
        <dsp:cNvSpPr/>
      </dsp:nvSpPr>
      <dsp:spPr>
        <a:xfrm>
          <a:off x="0" y="3166551"/>
          <a:ext cx="6628804" cy="1221041"/>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Preparedness - we learn and practice what to do if an active threat arises and we know what to do when the worst happens.</a:t>
          </a:r>
        </a:p>
      </dsp:txBody>
      <dsp:txXfrm>
        <a:off x="59606" y="3226157"/>
        <a:ext cx="6509592" cy="1101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CA12-A8D1-416C-9A1B-34E072A1B9E6}">
      <dsp:nvSpPr>
        <dsp:cNvPr id="0" name=""/>
        <dsp:cNvSpPr/>
      </dsp:nvSpPr>
      <dsp:spPr>
        <a:xfrm>
          <a:off x="0" y="302036"/>
          <a:ext cx="6628804" cy="215031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While LOCKDOWN is a component and likely the first measure, it is not an exclusive response to unfolding active threat situations where you are in danger.</a:t>
          </a:r>
        </a:p>
      </dsp:txBody>
      <dsp:txXfrm>
        <a:off x="104970" y="407006"/>
        <a:ext cx="6418864" cy="1940373"/>
      </dsp:txXfrm>
    </dsp:sp>
    <dsp:sp modelId="{6E75CCF3-8993-4EF4-B557-3A6DEE47C58F}">
      <dsp:nvSpPr>
        <dsp:cNvPr id="0" name=""/>
        <dsp:cNvSpPr/>
      </dsp:nvSpPr>
      <dsp:spPr>
        <a:xfrm>
          <a:off x="0" y="2527230"/>
          <a:ext cx="6628804" cy="2150313"/>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Federal support has been given to the Run-Hide-Fight program, so we are making a change in how we think, potential responses, and how we will practice emergency drills with students.</a:t>
          </a:r>
        </a:p>
      </dsp:txBody>
      <dsp:txXfrm>
        <a:off x="104970" y="2632200"/>
        <a:ext cx="6418864" cy="1940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35577-656F-45BD-AB6B-B2D9F057C323}">
      <dsp:nvSpPr>
        <dsp:cNvPr id="0" name=""/>
        <dsp:cNvSpPr/>
      </dsp:nvSpPr>
      <dsp:spPr>
        <a:xfrm>
          <a:off x="0" y="361560"/>
          <a:ext cx="6628804" cy="13689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i="1" kern="1200"/>
            <a:t>Run, Hide, Fight </a:t>
          </a:r>
          <a:r>
            <a:rPr lang="en-US" sz="2600" kern="1200"/>
            <a:t>is the US Department of Homeland Security’s recommended emergency response protocol</a:t>
          </a:r>
        </a:p>
      </dsp:txBody>
      <dsp:txXfrm>
        <a:off x="66824" y="428384"/>
        <a:ext cx="6495156" cy="1235252"/>
      </dsp:txXfrm>
    </dsp:sp>
    <dsp:sp modelId="{E770A051-FC2A-493F-81AF-7AAB477161FE}">
      <dsp:nvSpPr>
        <dsp:cNvPr id="0" name=""/>
        <dsp:cNvSpPr/>
      </dsp:nvSpPr>
      <dsp:spPr>
        <a:xfrm>
          <a:off x="0" y="1805340"/>
          <a:ext cx="6628804" cy="13689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DOES NOT </a:t>
          </a:r>
          <a:r>
            <a:rPr lang="en-US" sz="2600" kern="1200"/>
            <a:t>replace current safety protocols or regular drills already in place such as LOCKDOWN or EVACUATION.</a:t>
          </a:r>
        </a:p>
      </dsp:txBody>
      <dsp:txXfrm>
        <a:off x="66824" y="1872164"/>
        <a:ext cx="6495156" cy="1235252"/>
      </dsp:txXfrm>
    </dsp:sp>
    <dsp:sp modelId="{5E1D9F2E-2DDD-4FC5-B4C8-AC2788A8D6B0}">
      <dsp:nvSpPr>
        <dsp:cNvPr id="0" name=""/>
        <dsp:cNvSpPr/>
      </dsp:nvSpPr>
      <dsp:spPr>
        <a:xfrm>
          <a:off x="0" y="3249120"/>
          <a:ext cx="6628804" cy="13689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DOES </a:t>
          </a:r>
          <a:r>
            <a:rPr lang="en-US" sz="2600" kern="1200"/>
            <a:t>give additional tools that may be used to respond in an Active Threat situation. </a:t>
          </a:r>
        </a:p>
      </dsp:txBody>
      <dsp:txXfrm>
        <a:off x="66824" y="3315944"/>
        <a:ext cx="6495156" cy="123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83753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117661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618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2029459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614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107260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166107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367810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113789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0A9F6-DF35-45E8-AC23-9CF2426EA20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99848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0A9F6-DF35-45E8-AC23-9CF2426EA20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409460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0A9F6-DF35-45E8-AC23-9CF2426EA204}"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71856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0A9F6-DF35-45E8-AC23-9CF2426EA204}"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244725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0A9F6-DF35-45E8-AC23-9CF2426EA204}"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299651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0A9F6-DF35-45E8-AC23-9CF2426EA20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374866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0A9F6-DF35-45E8-AC23-9CF2426EA20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B8F06-34EE-4346-BCFE-494EFC80918D}" type="slidenum">
              <a:rPr lang="en-US" smtClean="0"/>
              <a:t>‹#›</a:t>
            </a:fld>
            <a:endParaRPr lang="en-US"/>
          </a:p>
        </p:txBody>
      </p:sp>
    </p:spTree>
    <p:extLst>
      <p:ext uri="{BB962C8B-B14F-4D97-AF65-F5344CB8AC3E}">
        <p14:creationId xmlns:p14="http://schemas.microsoft.com/office/powerpoint/2010/main" val="143510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F0A9F6-DF35-45E8-AC23-9CF2426EA204}" type="datetimeFigureOut">
              <a:rPr lang="en-US" smtClean="0"/>
              <a:t>8/6/2021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1B8F06-34EE-4346-BCFE-494EFC80918D}" type="slidenum">
              <a:rPr lang="en-US" smtClean="0"/>
              <a:t>‹#›</a:t>
            </a:fld>
            <a:endParaRPr lang="en-US"/>
          </a:p>
        </p:txBody>
      </p:sp>
    </p:spTree>
    <p:extLst>
      <p:ext uri="{BB962C8B-B14F-4D97-AF65-F5344CB8AC3E}">
        <p14:creationId xmlns:p14="http://schemas.microsoft.com/office/powerpoint/2010/main" val="3272008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7FBB3-494E-429D-9AC7-0FF22E6C0C79}"/>
              </a:ext>
            </a:extLst>
          </p:cNvPr>
          <p:cNvSpPr>
            <a:spLocks noGrp="1"/>
          </p:cNvSpPr>
          <p:nvPr>
            <p:ph type="ctrTitle"/>
          </p:nvPr>
        </p:nvSpPr>
        <p:spPr>
          <a:xfrm>
            <a:off x="4419136" y="1020871"/>
            <a:ext cx="6960759" cy="2849671"/>
          </a:xfrm>
        </p:spPr>
        <p:txBody>
          <a:bodyPr>
            <a:normAutofit/>
          </a:bodyPr>
          <a:lstStyle/>
          <a:p>
            <a:pPr algn="l"/>
            <a:r>
              <a:rPr lang="en-US" altLang="en-US" sz="6600" dirty="0">
                <a:ea typeface="MS PGothic" panose="020B0600070205080204" pitchFamily="34" charset="-128"/>
              </a:rPr>
              <a:t>ty training</a:t>
            </a:r>
            <a:endParaRPr lang="en-US" sz="6000" dirty="0">
              <a:solidFill>
                <a:srgbClr val="FFFFFF"/>
              </a:solidFill>
            </a:endParaRPr>
          </a:p>
        </p:txBody>
      </p:sp>
      <p:sp>
        <p:nvSpPr>
          <p:cNvPr id="3" name="Subtitle 2">
            <a:extLst>
              <a:ext uri="{FF2B5EF4-FFF2-40B4-BE49-F238E27FC236}">
                <a16:creationId xmlns:a16="http://schemas.microsoft.com/office/drawing/2014/main" id="{5EB38F05-DC04-413E-85B2-9D80F51F7FEB}"/>
              </a:ext>
            </a:extLst>
          </p:cNvPr>
          <p:cNvSpPr>
            <a:spLocks noGrp="1"/>
          </p:cNvSpPr>
          <p:nvPr>
            <p:ph type="subTitle" idx="1"/>
          </p:nvPr>
        </p:nvSpPr>
        <p:spPr>
          <a:xfrm>
            <a:off x="4548104" y="5210174"/>
            <a:ext cx="6112077" cy="971551"/>
          </a:xfrm>
        </p:spPr>
        <p:txBody>
          <a:bodyPr>
            <a:normAutofit/>
          </a:bodyPr>
          <a:lstStyle/>
          <a:p>
            <a:pPr algn="l"/>
            <a:r>
              <a:rPr lang="en-US" sz="2000" dirty="0">
                <a:solidFill>
                  <a:srgbClr val="FFFFFF">
                    <a:alpha val="70000"/>
                  </a:srgbClr>
                </a:solidFill>
              </a:rPr>
              <a:t>Vermont Department of Public Safety &amp;</a:t>
            </a:r>
          </a:p>
          <a:p>
            <a:pPr algn="l"/>
            <a:r>
              <a:rPr lang="en-US" sz="2000" dirty="0">
                <a:solidFill>
                  <a:srgbClr val="FFFFFF">
                    <a:alpha val="70000"/>
                  </a:srgbClr>
                </a:solidFill>
              </a:rPr>
              <a:t>Agency of Education</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A5453B5-E39F-42CB-B42F-4E084DE1829E}"/>
              </a:ext>
            </a:extLst>
          </p:cNvPr>
          <p:cNvPicPr>
            <a:picLocks noChangeAspect="1"/>
          </p:cNvPicPr>
          <p:nvPr/>
        </p:nvPicPr>
        <p:blipFill>
          <a:blip r:embed="rId2"/>
          <a:stretch>
            <a:fillRect/>
          </a:stretch>
        </p:blipFill>
        <p:spPr>
          <a:xfrm>
            <a:off x="0" y="1231059"/>
            <a:ext cx="12192000" cy="2609850"/>
          </a:xfrm>
          <a:prstGeom prst="rect">
            <a:avLst/>
          </a:prstGeom>
        </p:spPr>
      </p:pic>
    </p:spTree>
    <p:extLst>
      <p:ext uri="{BB962C8B-B14F-4D97-AF65-F5344CB8AC3E}">
        <p14:creationId xmlns:p14="http://schemas.microsoft.com/office/powerpoint/2010/main" val="35717745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963A53D-3A8F-4D2B-9CE2-791B0DBA34A3}"/>
              </a:ext>
            </a:extLst>
          </p:cNvPr>
          <p:cNvSpPr>
            <a:spLocks noGrp="1"/>
          </p:cNvSpPr>
          <p:nvPr>
            <p:ph type="title"/>
          </p:nvPr>
        </p:nvSpPr>
        <p:spPr>
          <a:xfrm>
            <a:off x="677334" y="609600"/>
            <a:ext cx="8596668" cy="1320800"/>
          </a:xfrm>
        </p:spPr>
        <p:txBody>
          <a:bodyPr>
            <a:normAutofit/>
          </a:bodyPr>
          <a:lstStyle/>
          <a:p>
            <a:r>
              <a:rPr lang="en-US"/>
              <a:t>What is Lockdown? </a:t>
            </a:r>
            <a:endParaRPr lang="en-US" dirty="0"/>
          </a:p>
        </p:txBody>
      </p:sp>
      <p:sp>
        <p:nvSpPr>
          <p:cNvPr id="3" name="Content Placeholder 2">
            <a:extLst>
              <a:ext uri="{FF2B5EF4-FFF2-40B4-BE49-F238E27FC236}">
                <a16:creationId xmlns:a16="http://schemas.microsoft.com/office/drawing/2014/main" id="{88A24153-4BA7-4BAA-9AE9-002E9054C031}"/>
              </a:ext>
            </a:extLst>
          </p:cNvPr>
          <p:cNvSpPr>
            <a:spLocks noGrp="1"/>
          </p:cNvSpPr>
          <p:nvPr>
            <p:ph idx="1"/>
          </p:nvPr>
        </p:nvSpPr>
        <p:spPr>
          <a:xfrm>
            <a:off x="677334" y="2160589"/>
            <a:ext cx="8596668" cy="3880773"/>
          </a:xfrm>
        </p:spPr>
        <p:txBody>
          <a:bodyPr>
            <a:normAutofit/>
          </a:bodyPr>
          <a:lstStyle/>
          <a:p>
            <a:r>
              <a:rPr lang="en-US"/>
              <a:t>Lockdown is defined as a classroom-based protocol that requires locking the classroom door, turning off the lights and placing students out of sight of any corridor or exterior windows. </a:t>
            </a:r>
          </a:p>
          <a:p>
            <a:endParaRPr lang="en-US"/>
          </a:p>
          <a:p>
            <a:r>
              <a:rPr lang="en-US"/>
              <a:t>During a Lockdown, the students are to remain quiet.</a:t>
            </a:r>
          </a:p>
          <a:p>
            <a:endParaRPr lang="en-US" dirty="0"/>
          </a:p>
        </p:txBody>
      </p:sp>
    </p:spTree>
    <p:extLst>
      <p:ext uri="{BB962C8B-B14F-4D97-AF65-F5344CB8AC3E}">
        <p14:creationId xmlns:p14="http://schemas.microsoft.com/office/powerpoint/2010/main" val="227834793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B3E2F-A422-4EF9-A71B-D909D00792E4}"/>
              </a:ext>
            </a:extLst>
          </p:cNvPr>
          <p:cNvSpPr>
            <a:spLocks noGrp="1"/>
          </p:cNvSpPr>
          <p:nvPr>
            <p:ph type="title"/>
          </p:nvPr>
        </p:nvSpPr>
        <p:spPr>
          <a:xfrm>
            <a:off x="652481" y="1382486"/>
            <a:ext cx="3547581" cy="4093028"/>
          </a:xfrm>
        </p:spPr>
        <p:txBody>
          <a:bodyPr anchor="ctr">
            <a:normAutofit/>
          </a:bodyPr>
          <a:lstStyle/>
          <a:p>
            <a:r>
              <a:rPr lang="en-US" sz="3700"/>
              <a:t>Recommended Change to Procedures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FEE544-997E-4D29-94AA-1817FD8AB4BD}"/>
              </a:ext>
            </a:extLst>
          </p:cNvPr>
          <p:cNvGraphicFramePr>
            <a:graphicFrameLocks noGrp="1"/>
          </p:cNvGraphicFramePr>
          <p:nvPr>
            <p:ph idx="1"/>
            <p:extLst>
              <p:ext uri="{D42A27DB-BD31-4B8C-83A1-F6EECF244321}">
                <p14:modId xmlns:p14="http://schemas.microsoft.com/office/powerpoint/2010/main" val="377036295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31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1C14A8-C2F4-42F7-8132-A78259BE4398}"/>
              </a:ext>
            </a:extLst>
          </p:cNvPr>
          <p:cNvSpPr>
            <a:spLocks noGrp="1"/>
          </p:cNvSpPr>
          <p:nvPr>
            <p:ph type="title"/>
          </p:nvPr>
        </p:nvSpPr>
        <p:spPr>
          <a:xfrm>
            <a:off x="643467" y="816638"/>
            <a:ext cx="3367359" cy="5224724"/>
          </a:xfrm>
        </p:spPr>
        <p:txBody>
          <a:bodyPr anchor="ctr">
            <a:normAutofit/>
          </a:bodyPr>
          <a:lstStyle/>
          <a:p>
            <a:r>
              <a:rPr lang="en-US" dirty="0"/>
              <a:t>Social-Emotional Learning Support</a:t>
            </a:r>
          </a:p>
        </p:txBody>
      </p:sp>
      <p:sp>
        <p:nvSpPr>
          <p:cNvPr id="3" name="Content Placeholder 2">
            <a:extLst>
              <a:ext uri="{FF2B5EF4-FFF2-40B4-BE49-F238E27FC236}">
                <a16:creationId xmlns:a16="http://schemas.microsoft.com/office/drawing/2014/main" id="{05E94548-A09F-4D04-AED5-870FF3A8B4FA}"/>
              </a:ext>
            </a:extLst>
          </p:cNvPr>
          <p:cNvSpPr>
            <a:spLocks noGrp="1"/>
          </p:cNvSpPr>
          <p:nvPr>
            <p:ph idx="1"/>
          </p:nvPr>
        </p:nvSpPr>
        <p:spPr>
          <a:xfrm>
            <a:off x="4654295" y="816638"/>
            <a:ext cx="4619706" cy="5224724"/>
          </a:xfrm>
        </p:spPr>
        <p:txBody>
          <a:bodyPr anchor="ctr">
            <a:normAutofit/>
          </a:bodyPr>
          <a:lstStyle/>
          <a:p>
            <a:r>
              <a:rPr lang="en-US"/>
              <a:t>Creating learning environments where all learners feel safe and supported and develop empathy for others is also critical.</a:t>
            </a:r>
          </a:p>
          <a:p>
            <a:r>
              <a:rPr lang="en-US"/>
              <a:t>See Something, Say Something is a valuable piece of our emergency preparedness efforts. It provides a digital platform for anonymously sharing information BEFORE an incident occurs. </a:t>
            </a:r>
          </a:p>
          <a:p>
            <a:r>
              <a:rPr lang="en-US"/>
              <a:t>School Resource Officers develop relationships with students and staff as they engage in prevention activities. They are available inside the school to respond immediately to an Active Threat. </a:t>
            </a:r>
          </a:p>
          <a:p>
            <a:endParaRPr lang="en-US" dirty="0"/>
          </a:p>
        </p:txBody>
      </p:sp>
    </p:spTree>
    <p:extLst>
      <p:ext uri="{BB962C8B-B14F-4D97-AF65-F5344CB8AC3E}">
        <p14:creationId xmlns:p14="http://schemas.microsoft.com/office/powerpoint/2010/main" val="184455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3"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BF2D2A6-775A-45F4-B147-2ADDF9256941}"/>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Prevention Efforts</a:t>
            </a:r>
          </a:p>
        </p:txBody>
      </p:sp>
      <p:sp>
        <p:nvSpPr>
          <p:cNvPr id="3" name="Content Placeholder 2">
            <a:extLst>
              <a:ext uri="{FF2B5EF4-FFF2-40B4-BE49-F238E27FC236}">
                <a16:creationId xmlns:a16="http://schemas.microsoft.com/office/drawing/2014/main" id="{CB38B4D8-88C0-4E74-8766-6EAC1E05417E}"/>
              </a:ext>
            </a:extLst>
          </p:cNvPr>
          <p:cNvSpPr>
            <a:spLocks noGrp="1"/>
          </p:cNvSpPr>
          <p:nvPr>
            <p:ph sz="half" idx="1"/>
          </p:nvPr>
        </p:nvSpPr>
        <p:spPr>
          <a:xfrm>
            <a:off x="673754" y="2160590"/>
            <a:ext cx="3973943" cy="3440110"/>
          </a:xfrm>
        </p:spPr>
        <p:txBody>
          <a:bodyPr vert="horz" lIns="91440" tIns="45720" rIns="91440" bIns="45720" rtlCol="0">
            <a:normAutofit/>
          </a:bodyPr>
          <a:lstStyle/>
          <a:p>
            <a:r>
              <a:rPr lang="en-US" dirty="0">
                <a:solidFill>
                  <a:schemeClr val="bg1"/>
                </a:solidFill>
              </a:rPr>
              <a:t>Many incidents can be prevented using available resources: </a:t>
            </a:r>
          </a:p>
          <a:p>
            <a:endParaRPr lang="en-US" dirty="0">
              <a:solidFill>
                <a:schemeClr val="bg1"/>
              </a:solidFill>
            </a:endParaRPr>
          </a:p>
          <a:p>
            <a:r>
              <a:rPr lang="en-US" dirty="0">
                <a:solidFill>
                  <a:schemeClr val="bg1"/>
                </a:solidFill>
              </a:rPr>
              <a:t>Anonymous Tip Line: </a:t>
            </a:r>
          </a:p>
          <a:p>
            <a:pPr marL="0" indent="0"/>
            <a:r>
              <a:rPr lang="en-US" altLang="en-US" i="1" dirty="0">
                <a:solidFill>
                  <a:schemeClr val="bg1"/>
                </a:solidFill>
              </a:rPr>
              <a:t>		</a:t>
            </a:r>
            <a:r>
              <a:rPr lang="en-US" altLang="en-US" sz="3500" i="1" dirty="0">
                <a:solidFill>
                  <a:srgbClr val="FFFF00"/>
                </a:solidFill>
              </a:rPr>
              <a:t>802-857-7977</a:t>
            </a:r>
          </a:p>
          <a:p>
            <a:r>
              <a:rPr lang="en-US" dirty="0">
                <a:solidFill>
                  <a:schemeClr val="bg1"/>
                </a:solidFill>
              </a:rPr>
              <a:t>Blackboard App</a:t>
            </a:r>
          </a:p>
        </p:txBody>
      </p:sp>
      <p:pic>
        <p:nvPicPr>
          <p:cNvPr id="5" name="Google Shape;154;p27">
            <a:extLst>
              <a:ext uri="{FF2B5EF4-FFF2-40B4-BE49-F238E27FC236}">
                <a16:creationId xmlns:a16="http://schemas.microsoft.com/office/drawing/2014/main" id="{A2E23EE7-8282-4FA6-94EE-9C706007F4E9}"/>
              </a:ext>
            </a:extLst>
          </p:cNvPr>
          <p:cNvPicPr preferRelativeResize="0">
            <a:picLocks noGrp="1"/>
          </p:cNvPicPr>
          <p:nvPr>
            <p:ph sz="half" idx="2"/>
          </p:nvPr>
        </p:nvPicPr>
        <p:blipFill>
          <a:blip r:embed="rId2"/>
          <a:stretch>
            <a:fillRect/>
          </a:stretch>
        </p:blipFill>
        <p:spPr>
          <a:xfrm>
            <a:off x="7020035" y="972608"/>
            <a:ext cx="3295431" cy="4900269"/>
          </a:xfrm>
          <a:prstGeom prst="rect">
            <a:avLst/>
          </a:prstGeom>
          <a:noFill/>
        </p:spPr>
      </p:pic>
      <p:sp>
        <p:nvSpPr>
          <p:cNvPr id="46"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68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3"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28B84F8-1F39-406F-9011-2BEDA92707A7}"/>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nSpc>
                <a:spcPct val="90000"/>
              </a:lnSpc>
            </a:pPr>
            <a:r>
              <a:rPr lang="en-US" sz="3400" dirty="0">
                <a:solidFill>
                  <a:schemeClr val="bg1"/>
                </a:solidFill>
              </a:rPr>
              <a:t>Options-Based Response</a:t>
            </a:r>
          </a:p>
        </p:txBody>
      </p:sp>
      <p:sp>
        <p:nvSpPr>
          <p:cNvPr id="4" name="Text Placeholder 3">
            <a:extLst>
              <a:ext uri="{FF2B5EF4-FFF2-40B4-BE49-F238E27FC236}">
                <a16:creationId xmlns:a16="http://schemas.microsoft.com/office/drawing/2014/main" id="{F175A336-145D-43B0-A862-CBC194C15B16}"/>
              </a:ext>
            </a:extLst>
          </p:cNvPr>
          <p:cNvSpPr>
            <a:spLocks noGrp="1"/>
          </p:cNvSpPr>
          <p:nvPr>
            <p:ph type="body" sz="half" idx="2"/>
          </p:nvPr>
        </p:nvSpPr>
        <p:spPr>
          <a:xfrm>
            <a:off x="673754" y="2160590"/>
            <a:ext cx="3973943" cy="3440110"/>
          </a:xfrm>
        </p:spPr>
        <p:txBody>
          <a:bodyPr vert="horz" lIns="91440" tIns="45720" rIns="91440" bIns="45720" rtlCol="0">
            <a:normAutofit/>
          </a:bodyPr>
          <a:lstStyle/>
          <a:p>
            <a:pPr>
              <a:buFont typeface="Wingdings 3" charset="2"/>
              <a:buChar char=""/>
            </a:pPr>
            <a:endParaRPr kumimoji="0" lang="en-US" sz="3100" b="0" i="0" u="none" strike="noStrike" kern="1200" cap="none" spc="0" normalizeH="0" baseline="0" noProof="0" dirty="0">
              <a:ln>
                <a:noFill/>
              </a:ln>
              <a:solidFill>
                <a:prstClr val="white"/>
              </a:solidFill>
              <a:effectLst/>
              <a:uLnTx/>
              <a:uFillTx/>
              <a:latin typeface="Trebuchet MS" panose="020B0603020202020204"/>
              <a:ea typeface="+mj-ea"/>
              <a:cs typeface="+mj-cs"/>
            </a:endParaRPr>
          </a:p>
          <a:p>
            <a:pPr>
              <a:buFont typeface="Wingdings 3" charset="2"/>
              <a:buChar char=""/>
            </a:pPr>
            <a:r>
              <a:rPr kumimoji="0" lang="en-US" sz="3100" b="0" i="0" u="none" strike="noStrike" kern="1200" cap="none" spc="0" normalizeH="0" baseline="0" noProof="0" dirty="0">
                <a:ln>
                  <a:noFill/>
                </a:ln>
                <a:solidFill>
                  <a:prstClr val="white"/>
                </a:solidFill>
                <a:effectLst/>
                <a:uLnTx/>
                <a:uFillTx/>
                <a:latin typeface="Trebuchet MS" panose="020B0603020202020204"/>
                <a:ea typeface="+mj-ea"/>
                <a:cs typeface="+mj-cs"/>
              </a:rPr>
              <a:t>In an Active Threat Situation, you can choose to: </a:t>
            </a:r>
            <a:endParaRPr lang="en-US" dirty="0">
              <a:solidFill>
                <a:schemeClr val="bg1"/>
              </a:solidFill>
            </a:endParaRPr>
          </a:p>
        </p:txBody>
      </p:sp>
      <p:pic>
        <p:nvPicPr>
          <p:cNvPr id="5" name="Google Shape;160;p28" descr="Timeline&#10;&#10;Description automatically generated">
            <a:extLst>
              <a:ext uri="{FF2B5EF4-FFF2-40B4-BE49-F238E27FC236}">
                <a16:creationId xmlns:a16="http://schemas.microsoft.com/office/drawing/2014/main" id="{C5B0001A-8752-40C2-A0C8-1034B37A64C8}"/>
              </a:ext>
            </a:extLst>
          </p:cNvPr>
          <p:cNvPicPr preferRelativeResize="0">
            <a:picLocks noGrp="1"/>
          </p:cNvPicPr>
          <p:nvPr>
            <p:ph idx="1"/>
          </p:nvPr>
        </p:nvPicPr>
        <p:blipFill rotWithShape="1">
          <a:blip r:embed="rId2"/>
          <a:srcRect l="3771" t="11008" r="2420" b="67195"/>
          <a:stretch/>
        </p:blipFill>
        <p:spPr>
          <a:xfrm>
            <a:off x="6096001" y="2466647"/>
            <a:ext cx="5143500" cy="1912190"/>
          </a:xfrm>
          <a:prstGeom prst="rect">
            <a:avLst/>
          </a:prstGeom>
          <a:noFill/>
        </p:spPr>
      </p:pic>
      <p:sp>
        <p:nvSpPr>
          <p:cNvPr id="46"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93136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34073-78DA-4C23-8764-5EC9566DE78A}"/>
              </a:ext>
            </a:extLst>
          </p:cNvPr>
          <p:cNvSpPr>
            <a:spLocks noGrp="1"/>
          </p:cNvSpPr>
          <p:nvPr>
            <p:ph type="title"/>
          </p:nvPr>
        </p:nvSpPr>
        <p:spPr>
          <a:xfrm>
            <a:off x="652481" y="1382486"/>
            <a:ext cx="3547581" cy="4093028"/>
          </a:xfrm>
        </p:spPr>
        <p:txBody>
          <a:bodyPr anchor="ctr">
            <a:normAutofit/>
          </a:bodyPr>
          <a:lstStyle/>
          <a:p>
            <a:r>
              <a:rPr lang="en-US" sz="4400"/>
              <a:t>What is </a:t>
            </a:r>
            <a:r>
              <a:rPr lang="en-US" sz="4400" i="1"/>
              <a:t>Run, Hide, Fight</a:t>
            </a:r>
            <a:r>
              <a:rPr lang="en-US" sz="4400"/>
              <a:t>? </a:t>
            </a:r>
          </a:p>
        </p:txBody>
      </p:sp>
      <p:grpSp>
        <p:nvGrpSpPr>
          <p:cNvPr id="25"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9CA3E631-1FB2-46FD-8A8B-393A531AFFE7}"/>
              </a:ext>
            </a:extLst>
          </p:cNvPr>
          <p:cNvGraphicFramePr>
            <a:graphicFrameLocks noGrp="1"/>
          </p:cNvGraphicFramePr>
          <p:nvPr>
            <p:ph idx="1"/>
            <p:extLst>
              <p:ext uri="{D42A27DB-BD31-4B8C-83A1-F6EECF244321}">
                <p14:modId xmlns:p14="http://schemas.microsoft.com/office/powerpoint/2010/main" val="104493607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20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2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5405F213-F98B-47C1-9A91-CF1D2D4014E5}"/>
              </a:ext>
            </a:extLst>
          </p:cNvPr>
          <p:cNvSpPr txBox="1"/>
          <p:nvPr/>
        </p:nvSpPr>
        <p:spPr>
          <a:xfrm>
            <a:off x="6094856" y="1261331"/>
            <a:ext cx="2778102" cy="2786430"/>
          </a:xfrm>
          <a:prstGeom prst="rect">
            <a:avLst/>
          </a:prstGeom>
        </p:spPr>
        <p:txBody>
          <a:bodyPr vert="horz" lIns="91440" tIns="45720" rIns="91440" bIns="45720" rtlCol="0" anchor="b">
            <a:noAutofit/>
          </a:bodyPr>
          <a:lstStyle/>
          <a:p>
            <a:pPr algn="r">
              <a:spcBef>
                <a:spcPct val="0"/>
              </a:spcBef>
              <a:spcAft>
                <a:spcPts val="600"/>
              </a:spcAft>
            </a:pPr>
            <a:r>
              <a:rPr lang="en-US" sz="6000" b="1" dirty="0">
                <a:solidFill>
                  <a:schemeClr val="accent1"/>
                </a:solidFill>
                <a:latin typeface="+mj-lt"/>
                <a:ea typeface="+mj-ea"/>
                <a:cs typeface="+mj-cs"/>
              </a:rPr>
              <a:t>Run</a:t>
            </a:r>
          </a:p>
          <a:p>
            <a:pPr algn="r">
              <a:spcBef>
                <a:spcPct val="0"/>
              </a:spcBef>
              <a:spcAft>
                <a:spcPts val="600"/>
              </a:spcAft>
            </a:pPr>
            <a:r>
              <a:rPr lang="en-US" sz="6000" b="1" dirty="0">
                <a:solidFill>
                  <a:schemeClr val="accent1"/>
                </a:solidFill>
                <a:latin typeface="+mj-lt"/>
                <a:ea typeface="+mj-ea"/>
                <a:cs typeface="+mj-cs"/>
              </a:rPr>
              <a:t>Hide</a:t>
            </a:r>
          </a:p>
          <a:p>
            <a:pPr algn="r">
              <a:spcBef>
                <a:spcPct val="0"/>
              </a:spcBef>
              <a:spcAft>
                <a:spcPts val="600"/>
              </a:spcAft>
            </a:pPr>
            <a:r>
              <a:rPr lang="en-US" sz="6000" b="1" dirty="0">
                <a:solidFill>
                  <a:schemeClr val="accent1"/>
                </a:solidFill>
                <a:latin typeface="+mj-lt"/>
                <a:ea typeface="+mj-ea"/>
                <a:cs typeface="+mj-cs"/>
              </a:rPr>
              <a:t>Fight</a:t>
            </a:r>
          </a:p>
        </p:txBody>
      </p:sp>
      <p:pic>
        <p:nvPicPr>
          <p:cNvPr id="39" name="Google Shape;176;p30">
            <a:extLst>
              <a:ext uri="{FF2B5EF4-FFF2-40B4-BE49-F238E27FC236}">
                <a16:creationId xmlns:a16="http://schemas.microsoft.com/office/drawing/2014/main" id="{86337F18-6193-4FC9-9610-74B78EB1ED2E}"/>
              </a:ext>
            </a:extLst>
          </p:cNvPr>
          <p:cNvPicPr preferRelativeResize="0"/>
          <p:nvPr/>
        </p:nvPicPr>
        <p:blipFill rotWithShape="1">
          <a:blip r:embed="rId2"/>
          <a:srcRect t="32436"/>
          <a:stretch/>
        </p:blipFill>
        <p:spPr>
          <a:xfrm>
            <a:off x="2018907" y="966788"/>
            <a:ext cx="3999437" cy="460375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24279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7"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2"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F1D760B-9A2D-4241-B8F3-A07041C005FB}"/>
              </a:ext>
            </a:extLst>
          </p:cNvPr>
          <p:cNvPicPr>
            <a:picLocks noChangeAspect="1"/>
          </p:cNvPicPr>
          <p:nvPr/>
        </p:nvPicPr>
        <p:blipFill>
          <a:blip r:embed="rId2"/>
          <a:stretch>
            <a:fillRect/>
          </a:stretch>
        </p:blipFill>
        <p:spPr>
          <a:xfrm>
            <a:off x="1567835" y="1131994"/>
            <a:ext cx="6120512" cy="4590386"/>
          </a:xfrm>
          <a:prstGeom prst="rect">
            <a:avLst/>
          </a:prstGeom>
        </p:spPr>
      </p:pic>
    </p:spTree>
    <p:extLst>
      <p:ext uri="{BB962C8B-B14F-4D97-AF65-F5344CB8AC3E}">
        <p14:creationId xmlns:p14="http://schemas.microsoft.com/office/powerpoint/2010/main" val="5622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1BBE-0D59-436D-AF12-2DE495E394D9}"/>
              </a:ext>
            </a:extLst>
          </p:cNvPr>
          <p:cNvSpPr>
            <a:spLocks noGrp="1"/>
          </p:cNvSpPr>
          <p:nvPr>
            <p:ph type="title"/>
          </p:nvPr>
        </p:nvSpPr>
        <p:spPr/>
        <p:txBody>
          <a:bodyPr/>
          <a:lstStyle/>
          <a:p>
            <a:r>
              <a:rPr lang="en-US" dirty="0"/>
              <a:t>Approaches to Drills </a:t>
            </a:r>
          </a:p>
        </p:txBody>
      </p:sp>
      <p:sp>
        <p:nvSpPr>
          <p:cNvPr id="3" name="Content Placeholder 2">
            <a:extLst>
              <a:ext uri="{FF2B5EF4-FFF2-40B4-BE49-F238E27FC236}">
                <a16:creationId xmlns:a16="http://schemas.microsoft.com/office/drawing/2014/main" id="{C961411B-4E91-48A7-8C35-BFF6755724D0}"/>
              </a:ext>
            </a:extLst>
          </p:cNvPr>
          <p:cNvSpPr>
            <a:spLocks noGrp="1"/>
          </p:cNvSpPr>
          <p:nvPr>
            <p:ph idx="1"/>
          </p:nvPr>
        </p:nvSpPr>
        <p:spPr/>
        <p:txBody>
          <a:bodyPr/>
          <a:lstStyle/>
          <a:p>
            <a:r>
              <a:rPr lang="en-US" sz="2200" dirty="0"/>
              <a:t>Incremental approach to  practicing for an active threat  situation.</a:t>
            </a:r>
          </a:p>
          <a:p>
            <a:r>
              <a:rPr lang="en-US" sz="2200" dirty="0"/>
              <a:t>High intensity drills that could cause undo anxiety to students, staff and parents will not be utilized</a:t>
            </a:r>
            <a:r>
              <a:rPr lang="en-US" dirty="0"/>
              <a:t>.</a:t>
            </a:r>
          </a:p>
          <a:p>
            <a:r>
              <a:rPr lang="en-US" sz="2200" dirty="0"/>
              <a:t>The safety and security of our school community is a top priority for all of us.	</a:t>
            </a:r>
          </a:p>
          <a:p>
            <a:r>
              <a:rPr lang="en-US" sz="2200" dirty="0"/>
              <a:t>Your support and engagement is critical to a successful and empowering implementation of our Crisis Response Protocols.</a:t>
            </a:r>
          </a:p>
          <a:p>
            <a:endParaRPr lang="en-US" dirty="0"/>
          </a:p>
          <a:p>
            <a:endParaRPr lang="en-US" dirty="0"/>
          </a:p>
        </p:txBody>
      </p:sp>
    </p:spTree>
    <p:extLst>
      <p:ext uri="{BB962C8B-B14F-4D97-AF65-F5344CB8AC3E}">
        <p14:creationId xmlns:p14="http://schemas.microsoft.com/office/powerpoint/2010/main" val="43124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 name="Rectangle 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6C825518-9A3C-442D-8649-AE958DA06E1A}"/>
              </a:ext>
            </a:extLst>
          </p:cNvPr>
          <p:cNvPicPr>
            <a:picLocks noChangeAspect="1"/>
          </p:cNvPicPr>
          <p:nvPr/>
        </p:nvPicPr>
        <p:blipFill>
          <a:blip r:embed="rId2"/>
          <a:stretch>
            <a:fillRect/>
          </a:stretch>
        </p:blipFill>
        <p:spPr>
          <a:xfrm>
            <a:off x="1126309" y="2792297"/>
            <a:ext cx="9941259" cy="1269780"/>
          </a:xfrm>
          <a:prstGeom prst="rect">
            <a:avLst/>
          </a:prstGeom>
        </p:spPr>
      </p:pic>
    </p:spTree>
    <p:extLst>
      <p:ext uri="{BB962C8B-B14F-4D97-AF65-F5344CB8AC3E}">
        <p14:creationId xmlns:p14="http://schemas.microsoft.com/office/powerpoint/2010/main" val="292622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DDA3-AAD1-4295-852F-57C152E92049}"/>
              </a:ext>
            </a:extLst>
          </p:cNvPr>
          <p:cNvSpPr>
            <a:spLocks noGrp="1"/>
          </p:cNvSpPr>
          <p:nvPr>
            <p:ph type="title"/>
          </p:nvPr>
        </p:nvSpPr>
        <p:spPr>
          <a:xfrm>
            <a:off x="677334" y="609600"/>
            <a:ext cx="8596668" cy="1121546"/>
          </a:xfrm>
        </p:spPr>
        <p:txBody>
          <a:bodyPr/>
          <a:lstStyle/>
          <a:p>
            <a:r>
              <a:rPr lang="en-US" dirty="0"/>
              <a:t>Targets &amp; Expected Outcomes</a:t>
            </a:r>
          </a:p>
        </p:txBody>
      </p:sp>
      <p:sp>
        <p:nvSpPr>
          <p:cNvPr id="3" name="Content Placeholder 2">
            <a:extLst>
              <a:ext uri="{FF2B5EF4-FFF2-40B4-BE49-F238E27FC236}">
                <a16:creationId xmlns:a16="http://schemas.microsoft.com/office/drawing/2014/main" id="{5A26356D-8CB2-447E-BF4E-E5DDAC622531}"/>
              </a:ext>
            </a:extLst>
          </p:cNvPr>
          <p:cNvSpPr>
            <a:spLocks noGrp="1"/>
          </p:cNvSpPr>
          <p:nvPr>
            <p:ph idx="1"/>
          </p:nvPr>
        </p:nvSpPr>
        <p:spPr>
          <a:xfrm>
            <a:off x="677334" y="1819923"/>
            <a:ext cx="8596668" cy="4221440"/>
          </a:xfrm>
        </p:spPr>
        <p:txBody>
          <a:bodyPr/>
          <a:lstStyle/>
          <a:p>
            <a:r>
              <a:rPr lang="en-US" sz="2000" dirty="0"/>
              <a:t>Understand the revised crisis response commands for my school.</a:t>
            </a:r>
          </a:p>
          <a:p>
            <a:endParaRPr lang="en-US" sz="2000" dirty="0"/>
          </a:p>
          <a:p>
            <a:r>
              <a:rPr lang="en-US" sz="2000" dirty="0"/>
              <a:t>Explain why an “options-based” approach to an active threat is beneficial.</a:t>
            </a:r>
          </a:p>
          <a:p>
            <a:endParaRPr lang="en-US" sz="2000" dirty="0"/>
          </a:p>
          <a:p>
            <a:r>
              <a:rPr lang="en-US" sz="2000" dirty="0"/>
              <a:t>Understand what Run / Hide / Fight means in the context of an active threat situation in my school.</a:t>
            </a:r>
          </a:p>
          <a:p>
            <a:endParaRPr lang="en-US" sz="2000" dirty="0"/>
          </a:p>
          <a:p>
            <a:r>
              <a:rPr lang="en-US" sz="2000" dirty="0"/>
              <a:t>Understand my school’s and the District’s plan for implementing these changes.</a:t>
            </a:r>
          </a:p>
          <a:p>
            <a:endParaRPr lang="en-US" dirty="0"/>
          </a:p>
        </p:txBody>
      </p:sp>
    </p:spTree>
    <p:extLst>
      <p:ext uri="{BB962C8B-B14F-4D97-AF65-F5344CB8AC3E}">
        <p14:creationId xmlns:p14="http://schemas.microsoft.com/office/powerpoint/2010/main" val="307712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599B-4E26-4BE2-89D1-2EBEF14250BF}"/>
              </a:ext>
            </a:extLst>
          </p:cNvPr>
          <p:cNvSpPr>
            <a:spLocks noGrp="1"/>
          </p:cNvSpPr>
          <p:nvPr>
            <p:ph type="title"/>
          </p:nvPr>
        </p:nvSpPr>
        <p:spPr/>
        <p:txBody>
          <a:bodyPr/>
          <a:lstStyle/>
          <a:p>
            <a:r>
              <a:rPr lang="en-US" dirty="0"/>
              <a:t>For Additional Support, please contact: </a:t>
            </a:r>
          </a:p>
        </p:txBody>
      </p:sp>
      <p:sp>
        <p:nvSpPr>
          <p:cNvPr id="3" name="Content Placeholder 2">
            <a:extLst>
              <a:ext uri="{FF2B5EF4-FFF2-40B4-BE49-F238E27FC236}">
                <a16:creationId xmlns:a16="http://schemas.microsoft.com/office/drawing/2014/main" id="{4B65FD5E-D402-4743-B6DE-D009DE3F5B3D}"/>
              </a:ext>
            </a:extLst>
          </p:cNvPr>
          <p:cNvSpPr>
            <a:spLocks noGrp="1"/>
          </p:cNvSpPr>
          <p:nvPr>
            <p:ph idx="1"/>
          </p:nvPr>
        </p:nvSpPr>
        <p:spPr/>
        <p:txBody>
          <a:bodyPr>
            <a:normAutofit fontScale="70000" lnSpcReduction="20000"/>
          </a:bodyPr>
          <a:lstStyle/>
          <a:p>
            <a:r>
              <a:rPr lang="en-US" sz="2400" dirty="0"/>
              <a:t>Robert L. Evans</a:t>
            </a:r>
          </a:p>
          <a:p>
            <a:pPr marL="0" indent="0">
              <a:buNone/>
            </a:pPr>
            <a:r>
              <a:rPr lang="en-US" sz="2400" dirty="0"/>
              <a:t>	School Safety Liaison Officer – Agency of Education</a:t>
            </a:r>
          </a:p>
          <a:p>
            <a:pPr marL="0" indent="0">
              <a:buNone/>
            </a:pPr>
            <a:r>
              <a:rPr lang="en-US" sz="2400" dirty="0"/>
              <a:t>	revans@margolishealy.com </a:t>
            </a:r>
          </a:p>
          <a:p>
            <a:pPr marL="0" indent="0">
              <a:buNone/>
            </a:pPr>
            <a:r>
              <a:rPr lang="en-US" sz="2400" dirty="0"/>
              <a:t>	Mobile: 802-839-0448</a:t>
            </a:r>
          </a:p>
          <a:p>
            <a:pPr marL="0" indent="0">
              <a:buNone/>
            </a:pPr>
            <a:r>
              <a:rPr lang="en-US" sz="2400" dirty="0"/>
              <a:t>	Office: 802-861-1357</a:t>
            </a:r>
          </a:p>
          <a:p>
            <a:pPr marL="0" indent="0">
              <a:buNone/>
            </a:pPr>
            <a:endParaRPr lang="en-US" sz="2400" dirty="0"/>
          </a:p>
          <a:p>
            <a:r>
              <a:rPr lang="en-US" sz="2400" dirty="0"/>
              <a:t>Sunni Eriksen</a:t>
            </a:r>
          </a:p>
          <a:p>
            <a:pPr marL="0" indent="0">
              <a:buNone/>
            </a:pPr>
            <a:r>
              <a:rPr lang="en-US" sz="2400" dirty="0"/>
              <a:t>	School Safety Grant &amp; </a:t>
            </a:r>
            <a:r>
              <a:rPr lang="en-US" sz="2400"/>
              <a:t>Program Manager- Vermont </a:t>
            </a:r>
            <a:r>
              <a:rPr lang="en-US" sz="2400" dirty="0"/>
              <a:t>Emergency Management</a:t>
            </a:r>
          </a:p>
          <a:p>
            <a:pPr marL="0" indent="0">
              <a:buNone/>
            </a:pPr>
            <a:r>
              <a:rPr lang="en-US" sz="2400" dirty="0"/>
              <a:t>	sunni.eriksen@vermont.gov   </a:t>
            </a:r>
          </a:p>
          <a:p>
            <a:pPr marL="0" indent="0">
              <a:buNone/>
            </a:pPr>
            <a:r>
              <a:rPr lang="en-US" sz="2400" dirty="0"/>
              <a:t>	Mobile: 802-760-7117</a:t>
            </a:r>
          </a:p>
          <a:p>
            <a:pPr marL="0" indent="0">
              <a:buNone/>
            </a:pPr>
            <a:r>
              <a:rPr lang="en-US" dirty="0"/>
              <a:t>	</a:t>
            </a:r>
          </a:p>
        </p:txBody>
      </p:sp>
    </p:spTree>
    <p:extLst>
      <p:ext uri="{BB962C8B-B14F-4D97-AF65-F5344CB8AC3E}">
        <p14:creationId xmlns:p14="http://schemas.microsoft.com/office/powerpoint/2010/main" val="69862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403D-B874-4522-B02A-5E951F0699FC}"/>
              </a:ext>
            </a:extLst>
          </p:cNvPr>
          <p:cNvSpPr>
            <a:spLocks noGrp="1"/>
          </p:cNvSpPr>
          <p:nvPr>
            <p:ph type="title"/>
          </p:nvPr>
        </p:nvSpPr>
        <p:spPr/>
        <p:txBody>
          <a:bodyPr/>
          <a:lstStyle/>
          <a:p>
            <a:r>
              <a:rPr lang="en-US" altLang="en-US" sz="3600" b="1" u="sng" dirty="0">
                <a:solidFill>
                  <a:srgbClr val="92D050"/>
                </a:solidFill>
                <a:latin typeface="Book Antiqua" panose="02040602050305030304" pitchFamily="18" charset="0"/>
              </a:rPr>
              <a:t>Take Care of Yourself</a:t>
            </a:r>
            <a:endParaRPr lang="en-US" dirty="0">
              <a:solidFill>
                <a:srgbClr val="92D050"/>
              </a:solidFill>
            </a:endParaRPr>
          </a:p>
        </p:txBody>
      </p:sp>
      <p:sp>
        <p:nvSpPr>
          <p:cNvPr id="3" name="Content Placeholder 2">
            <a:extLst>
              <a:ext uri="{FF2B5EF4-FFF2-40B4-BE49-F238E27FC236}">
                <a16:creationId xmlns:a16="http://schemas.microsoft.com/office/drawing/2014/main" id="{F0BAEDC0-CFAE-4610-9F66-5172CC161174}"/>
              </a:ext>
            </a:extLst>
          </p:cNvPr>
          <p:cNvSpPr>
            <a:spLocks noGrp="1"/>
          </p:cNvSpPr>
          <p:nvPr>
            <p:ph idx="1"/>
          </p:nvPr>
        </p:nvSpPr>
        <p:spPr>
          <a:xfrm>
            <a:off x="677334" y="1846555"/>
            <a:ext cx="8596668" cy="4194807"/>
          </a:xfrm>
        </p:spPr>
        <p:txBody>
          <a:bodyPr/>
          <a:lstStyle/>
          <a:p>
            <a:r>
              <a:rPr lang="en-US" sz="2200" dirty="0"/>
              <a:t>It is understood that the topic could and will make some   uncomfortable.</a:t>
            </a:r>
          </a:p>
          <a:p>
            <a:r>
              <a:rPr lang="en-US" sz="2200" dirty="0"/>
              <a:t>These are critical issues to discuss as school professionals.</a:t>
            </a:r>
          </a:p>
          <a:p>
            <a:r>
              <a:rPr lang="en-US" sz="2200" dirty="0"/>
              <a:t>If you are having a strong response - please pay attention to it and take care of your needs.</a:t>
            </a:r>
          </a:p>
          <a:p>
            <a:endParaRPr lang="en-US" dirty="0"/>
          </a:p>
        </p:txBody>
      </p:sp>
    </p:spTree>
    <p:extLst>
      <p:ext uri="{BB962C8B-B14F-4D97-AF65-F5344CB8AC3E}">
        <p14:creationId xmlns:p14="http://schemas.microsoft.com/office/powerpoint/2010/main" val="385183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5"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FE708ED7-7AF9-4484-B186-96380DF58D23}"/>
              </a:ext>
            </a:extLst>
          </p:cNvPr>
          <p:cNvSpPr txBox="1"/>
          <p:nvPr/>
        </p:nvSpPr>
        <p:spPr>
          <a:xfrm>
            <a:off x="677335" y="1282701"/>
            <a:ext cx="5096060" cy="4307148"/>
          </a:xfrm>
          <a:prstGeom prst="rect">
            <a:avLst/>
          </a:prstGeom>
        </p:spPr>
        <p:txBody>
          <a:bodyPr vert="horz" lIns="91440" tIns="45720" rIns="91440" bIns="45720" rtlCol="0" anchor="ctr">
            <a:normAutofit/>
          </a:bodyPr>
          <a:lstStyle/>
          <a:p>
            <a:pPr marL="0" marR="0" lvl="0" indent="0" algn="r" fontAlgn="auto">
              <a:spcBef>
                <a:spcPct val="0"/>
              </a:spcBef>
              <a:spcAft>
                <a:spcPts val="600"/>
              </a:spcAft>
              <a:buClr>
                <a:srgbClr val="FFFFFF"/>
              </a:buClr>
              <a:buSzPts val="6000"/>
              <a:tabLst/>
              <a:defRPr/>
            </a:pPr>
            <a:r>
              <a:rPr kumimoji="0" lang="en-US" sz="5400" b="1" i="0" u="none" strike="noStrike" cap="none" spc="0" normalizeH="0" baseline="0" noProof="0">
                <a:ln>
                  <a:noFill/>
                </a:ln>
                <a:solidFill>
                  <a:schemeClr val="accent1"/>
                </a:solidFill>
                <a:effectLst/>
                <a:uLnTx/>
                <a:uFillTx/>
                <a:latin typeface="+mj-lt"/>
                <a:ea typeface="+mj-ea"/>
                <a:cs typeface="+mj-cs"/>
                <a:sym typeface="Roboto"/>
              </a:rPr>
              <a:t>Why is there a need for this training?</a:t>
            </a:r>
            <a:endParaRPr kumimoji="0" lang="en-US" altLang="en-US" sz="5400" b="0" i="0" u="none" strike="noStrike" cap="none" spc="0" normalizeH="0" baseline="0" noProof="0">
              <a:ln>
                <a:noFill/>
              </a:ln>
              <a:solidFill>
                <a:schemeClr val="accent1"/>
              </a:solidFill>
              <a:effectLst/>
              <a:uLnTx/>
              <a:uFillTx/>
              <a:latin typeface="+mj-lt"/>
              <a:ea typeface="+mj-ea"/>
              <a:cs typeface="+mj-cs"/>
            </a:endParaRP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9883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AFE2BF63-3F5C-4950-A670-A361E7FB2016}"/>
              </a:ext>
            </a:extLst>
          </p:cNvPr>
          <p:cNvGraphicFramePr/>
          <p:nvPr>
            <p:extLst>
              <p:ext uri="{D42A27DB-BD31-4B8C-83A1-F6EECF244321}">
                <p14:modId xmlns:p14="http://schemas.microsoft.com/office/powerpoint/2010/main" val="3088523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31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667BA-BD1D-4B72-8265-7AC120F91082}"/>
              </a:ext>
            </a:extLst>
          </p:cNvPr>
          <p:cNvSpPr>
            <a:spLocks noGrp="1"/>
          </p:cNvSpPr>
          <p:nvPr>
            <p:ph type="title"/>
          </p:nvPr>
        </p:nvSpPr>
        <p:spPr>
          <a:xfrm>
            <a:off x="652481" y="1382486"/>
            <a:ext cx="3547581" cy="4093028"/>
          </a:xfrm>
        </p:spPr>
        <p:txBody>
          <a:bodyPr anchor="ctr">
            <a:normAutofit/>
          </a:bodyPr>
          <a:lstStyle/>
          <a:p>
            <a:r>
              <a:rPr lang="en-US" sz="4100"/>
              <a:t>Strengthening Our Response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6CBAA45-BA58-4C12-8267-4CBB9E0E8DE8}"/>
              </a:ext>
            </a:extLst>
          </p:cNvPr>
          <p:cNvGraphicFramePr>
            <a:graphicFrameLocks noGrp="1"/>
          </p:cNvGraphicFramePr>
          <p:nvPr>
            <p:ph idx="1"/>
            <p:extLst>
              <p:ext uri="{D42A27DB-BD31-4B8C-83A1-F6EECF244321}">
                <p14:modId xmlns:p14="http://schemas.microsoft.com/office/powerpoint/2010/main" val="386718862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05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8B44C31-6C2D-4690-87A5-E47B90B6F88A}"/>
              </a:ext>
            </a:extLst>
          </p:cNvPr>
          <p:cNvSpPr>
            <a:spLocks noGrp="1"/>
          </p:cNvSpPr>
          <p:nvPr>
            <p:ph type="title"/>
          </p:nvPr>
        </p:nvSpPr>
        <p:spPr>
          <a:xfrm>
            <a:off x="643467" y="816638"/>
            <a:ext cx="3367359" cy="5224724"/>
          </a:xfrm>
        </p:spPr>
        <p:txBody>
          <a:bodyPr anchor="ctr">
            <a:normAutofit/>
          </a:bodyPr>
          <a:lstStyle/>
          <a:p>
            <a:r>
              <a:rPr lang="en-US"/>
              <a:t>Crisis Response to Fire Threats in Schools</a:t>
            </a:r>
            <a:endParaRPr lang="en-US" dirty="0"/>
          </a:p>
        </p:txBody>
      </p:sp>
      <p:sp>
        <p:nvSpPr>
          <p:cNvPr id="3" name="Content Placeholder 2">
            <a:extLst>
              <a:ext uri="{FF2B5EF4-FFF2-40B4-BE49-F238E27FC236}">
                <a16:creationId xmlns:a16="http://schemas.microsoft.com/office/drawing/2014/main" id="{5D6D961F-7393-474E-966D-40EB236A2AE4}"/>
              </a:ext>
            </a:extLst>
          </p:cNvPr>
          <p:cNvSpPr>
            <a:spLocks noGrp="1"/>
          </p:cNvSpPr>
          <p:nvPr>
            <p:ph idx="1"/>
          </p:nvPr>
        </p:nvSpPr>
        <p:spPr>
          <a:xfrm>
            <a:off x="4654295" y="816638"/>
            <a:ext cx="4619706" cy="5224724"/>
          </a:xfrm>
        </p:spPr>
        <p:txBody>
          <a:bodyPr anchor="ctr">
            <a:normAutofit/>
          </a:bodyPr>
          <a:lstStyle/>
          <a:p>
            <a:r>
              <a:rPr lang="en-US"/>
              <a:t>Regular fire drills were first instituted in 1958 following a tragic school fire at Our Lady of the Angels in Chicago. In the years since that time, fire-related fatalities have become extremely rare in schools. </a:t>
            </a:r>
          </a:p>
          <a:p>
            <a:r>
              <a:rPr lang="en-US"/>
              <a:t>Countless students since then were given knowledge and awareness of what to do to stay safe in a fire. Fire safety response and fire drills are now common in our schools and our culture.</a:t>
            </a:r>
          </a:p>
          <a:p>
            <a:r>
              <a:rPr lang="en-US"/>
              <a:t>We seek to build similar life skills for students and staff to face new threats of violence in our world. </a:t>
            </a:r>
          </a:p>
          <a:p>
            <a:endParaRPr lang="en-US" dirty="0"/>
          </a:p>
        </p:txBody>
      </p:sp>
    </p:spTree>
    <p:extLst>
      <p:ext uri="{BB962C8B-B14F-4D97-AF65-F5344CB8AC3E}">
        <p14:creationId xmlns:p14="http://schemas.microsoft.com/office/powerpoint/2010/main" val="84085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09B6FB-AF11-44D1-AFD5-8FF0983203E3}"/>
              </a:ext>
            </a:extLst>
          </p:cNvPr>
          <p:cNvSpPr>
            <a:spLocks noGrp="1"/>
          </p:cNvSpPr>
          <p:nvPr>
            <p:ph type="title"/>
          </p:nvPr>
        </p:nvSpPr>
        <p:spPr>
          <a:xfrm>
            <a:off x="643467" y="816638"/>
            <a:ext cx="3367359" cy="5224724"/>
          </a:xfrm>
        </p:spPr>
        <p:txBody>
          <a:bodyPr anchor="ctr">
            <a:normAutofit/>
          </a:bodyPr>
          <a:lstStyle/>
          <a:p>
            <a:r>
              <a:rPr lang="en-US" dirty="0"/>
              <a:t>School Violence: What We Know</a:t>
            </a:r>
          </a:p>
        </p:txBody>
      </p:sp>
      <p:sp>
        <p:nvSpPr>
          <p:cNvPr id="3" name="Content Placeholder 2">
            <a:extLst>
              <a:ext uri="{FF2B5EF4-FFF2-40B4-BE49-F238E27FC236}">
                <a16:creationId xmlns:a16="http://schemas.microsoft.com/office/drawing/2014/main" id="{A88B5E0B-FFCC-4D68-9714-BE253A12C435}"/>
              </a:ext>
            </a:extLst>
          </p:cNvPr>
          <p:cNvSpPr>
            <a:spLocks noGrp="1"/>
          </p:cNvSpPr>
          <p:nvPr>
            <p:ph idx="1"/>
          </p:nvPr>
        </p:nvSpPr>
        <p:spPr>
          <a:xfrm>
            <a:off x="4654295" y="816638"/>
            <a:ext cx="4619706" cy="5224724"/>
          </a:xfrm>
        </p:spPr>
        <p:txBody>
          <a:bodyPr anchor="ctr">
            <a:normAutofit/>
          </a:bodyPr>
          <a:lstStyle/>
          <a:p>
            <a:r>
              <a:rPr lang="en-US"/>
              <a:t>Active Threat situations involving a shooter are highly fluid as incidents evolve quickly and are unpredictable.</a:t>
            </a:r>
          </a:p>
          <a:p>
            <a:r>
              <a:rPr lang="en-US"/>
              <a:t>The Active Threat continues until stopped by law enforcement, suicide, or other intervention.</a:t>
            </a:r>
          </a:p>
          <a:p>
            <a:r>
              <a:rPr lang="en-US"/>
              <a:t>Often the Active Threat situation is over before law enforcement, or first responders arrive on the scene.</a:t>
            </a:r>
          </a:p>
          <a:p>
            <a:r>
              <a:rPr lang="en-US"/>
              <a:t>The moments between when an Active Threat begins and when help arrives onsite are critical and our response can save lives. </a:t>
            </a:r>
          </a:p>
          <a:p>
            <a:endParaRPr lang="en-US" dirty="0"/>
          </a:p>
        </p:txBody>
      </p:sp>
    </p:spTree>
    <p:extLst>
      <p:ext uri="{BB962C8B-B14F-4D97-AF65-F5344CB8AC3E}">
        <p14:creationId xmlns:p14="http://schemas.microsoft.com/office/powerpoint/2010/main" val="14668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2E6F885-6830-4849-B25A-1E4CED97E0B6}"/>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What is an Active Threat? </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EB23DB0-A8D0-43FF-91D1-2C322FA2DD35}"/>
              </a:ext>
            </a:extLst>
          </p:cNvPr>
          <p:cNvSpPr>
            <a:spLocks noGrp="1"/>
          </p:cNvSpPr>
          <p:nvPr>
            <p:ph idx="1"/>
          </p:nvPr>
        </p:nvSpPr>
        <p:spPr>
          <a:xfrm>
            <a:off x="6116084" y="609601"/>
            <a:ext cx="5511296" cy="5175624"/>
          </a:xfrm>
        </p:spPr>
        <p:txBody>
          <a:bodyPr anchor="ctr">
            <a:normAutofit/>
          </a:bodyPr>
          <a:lstStyle/>
          <a:p>
            <a:r>
              <a:rPr lang="en-US">
                <a:solidFill>
                  <a:srgbClr val="FFFFFF"/>
                </a:solidFill>
              </a:rPr>
              <a:t>An Active Threat is defined as a violent situation in which a person(s) is, or appears ready to be, actively engaged in harming, killing or attempting to harm or kill others on school property. In most cases, this active threat involves an active threat using a firearm(s) and displaying no pattern or method for selection of victims. </a:t>
            </a:r>
          </a:p>
          <a:p>
            <a:r>
              <a:rPr lang="en-US">
                <a:solidFill>
                  <a:srgbClr val="FFFFFF"/>
                </a:solidFill>
              </a:rPr>
              <a:t>In some cases, active threats involve other weapons and/or improvised explosive devices intended to cause harm to victims or to impede police and emergency responders. These devices may detonate immediately, have a delayed detonation fuse, or may detonate on contact. </a:t>
            </a:r>
          </a:p>
          <a:p>
            <a:endParaRPr lang="en-US">
              <a:solidFill>
                <a:srgbClr val="FFFFFF"/>
              </a:solidFill>
            </a:endParaRPr>
          </a:p>
        </p:txBody>
      </p:sp>
    </p:spTree>
    <p:extLst>
      <p:ext uri="{BB962C8B-B14F-4D97-AF65-F5344CB8AC3E}">
        <p14:creationId xmlns:p14="http://schemas.microsoft.com/office/powerpoint/2010/main" val="11268344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58</TotalTime>
  <Words>985</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 Antiqua</vt:lpstr>
      <vt:lpstr>Trebuchet MS</vt:lpstr>
      <vt:lpstr>Wingdings 3</vt:lpstr>
      <vt:lpstr>Facet</vt:lpstr>
      <vt:lpstr>ty training</vt:lpstr>
      <vt:lpstr>Targets &amp; Expected Outcomes</vt:lpstr>
      <vt:lpstr>Take Care of Yourself</vt:lpstr>
      <vt:lpstr>PowerPoint Presentation</vt:lpstr>
      <vt:lpstr>PowerPoint Presentation</vt:lpstr>
      <vt:lpstr>Strengthening Our Response </vt:lpstr>
      <vt:lpstr>Crisis Response to Fire Threats in Schools</vt:lpstr>
      <vt:lpstr>School Violence: What We Know</vt:lpstr>
      <vt:lpstr>What is an Active Threat? </vt:lpstr>
      <vt:lpstr>What is Lockdown? </vt:lpstr>
      <vt:lpstr>Recommended Change to Procedures</vt:lpstr>
      <vt:lpstr>Social-Emotional Learning Support</vt:lpstr>
      <vt:lpstr>Prevention Efforts</vt:lpstr>
      <vt:lpstr>Options-Based Response</vt:lpstr>
      <vt:lpstr>What is Run, Hide, Fight? </vt:lpstr>
      <vt:lpstr>PowerPoint Presentation</vt:lpstr>
      <vt:lpstr>PowerPoint Presentation</vt:lpstr>
      <vt:lpstr>Approaches to Drills </vt:lpstr>
      <vt:lpstr>PowerPoint Presentation</vt:lpstr>
      <vt:lpstr>For Additional Support, please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 training</dc:title>
  <dc:creator>Eriksen, Sunni</dc:creator>
  <cp:lastModifiedBy>Eriksen, Sunni</cp:lastModifiedBy>
  <cp:revision>5</cp:revision>
  <dcterms:created xsi:type="dcterms:W3CDTF">2021-08-06T15:10:13Z</dcterms:created>
  <dcterms:modified xsi:type="dcterms:W3CDTF">2021-08-06T16:08:55Z</dcterms:modified>
</cp:coreProperties>
</file>