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79" r:id="rId19"/>
    <p:sldId id="280" r:id="rId20"/>
    <p:sldId id="281" r:id="rId21"/>
    <p:sldId id="282" r:id="rId22"/>
    <p:sldId id="283" r:id="rId23"/>
    <p:sldId id="284" r:id="rId24"/>
    <p:sldId id="285" r:id="rId25"/>
    <p:sldId id="292" r:id="rId26"/>
    <p:sldId id="286" r:id="rId27"/>
    <p:sldId id="287" r:id="rId28"/>
    <p:sldId id="293" r:id="rId29"/>
    <p:sldId id="288" r:id="rId30"/>
    <p:sldId id="289" r:id="rId31"/>
    <p:sldId id="290" r:id="rId32"/>
    <p:sldId id="291"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72508BC-6C96-4658-B485-C4CC79ABCFF8}"/>
    <pc:docChg chg="modSld">
      <pc:chgData name="" userId="" providerId="" clId="Web-{A72508BC-6C96-4658-B485-C4CC79ABCFF8}" dt="2019-08-23T14:08:40.981" v="466" actId="20577"/>
      <pc:docMkLst>
        <pc:docMk/>
      </pc:docMkLst>
      <pc:sldChg chg="modSp">
        <pc:chgData name="" userId="" providerId="" clId="Web-{A72508BC-6C96-4658-B485-C4CC79ABCFF8}" dt="2019-08-23T13:59:23.836" v="4" actId="1076"/>
        <pc:sldMkLst>
          <pc:docMk/>
          <pc:sldMk cId="1669716110" sldId="275"/>
        </pc:sldMkLst>
        <pc:spChg chg="mod">
          <ac:chgData name="" userId="" providerId="" clId="Web-{A72508BC-6C96-4658-B485-C4CC79ABCFF8}" dt="2019-08-23T13:59:23.836" v="4" actId="1076"/>
          <ac:spMkLst>
            <pc:docMk/>
            <pc:sldMk cId="1669716110" sldId="275"/>
            <ac:spMk id="7171" creationId="{00000000-0000-0000-0000-000000000000}"/>
          </ac:spMkLst>
        </pc:spChg>
        <pc:picChg chg="mod">
          <ac:chgData name="" userId="" providerId="" clId="Web-{A72508BC-6C96-4658-B485-C4CC79ABCFF8}" dt="2019-08-23T13:58:51.008" v="0" actId="1076"/>
          <ac:picMkLst>
            <pc:docMk/>
            <pc:sldMk cId="1669716110" sldId="275"/>
            <ac:picMk id="4" creationId="{00000000-0000-0000-0000-000000000000}"/>
          </ac:picMkLst>
        </pc:picChg>
      </pc:sldChg>
      <pc:sldChg chg="modSp">
        <pc:chgData name="" userId="" providerId="" clId="Web-{A72508BC-6C96-4658-B485-C4CC79ABCFF8}" dt="2019-08-23T14:02:15.869" v="134" actId="20577"/>
        <pc:sldMkLst>
          <pc:docMk/>
          <pc:sldMk cId="4068043010" sldId="277"/>
        </pc:sldMkLst>
        <pc:spChg chg="mod">
          <ac:chgData name="" userId="" providerId="" clId="Web-{A72508BC-6C96-4658-B485-C4CC79ABCFF8}" dt="2019-08-23T14:02:15.869" v="134" actId="20577"/>
          <ac:spMkLst>
            <pc:docMk/>
            <pc:sldMk cId="4068043010" sldId="277"/>
            <ac:spMk id="8195" creationId="{00000000-0000-0000-0000-000000000000}"/>
          </ac:spMkLst>
        </pc:spChg>
      </pc:sldChg>
      <pc:sldChg chg="modSp">
        <pc:chgData name="" userId="" providerId="" clId="Web-{A72508BC-6C96-4658-B485-C4CC79ABCFF8}" dt="2019-08-23T14:03:37.620" v="159" actId="20577"/>
        <pc:sldMkLst>
          <pc:docMk/>
          <pc:sldMk cId="574205305" sldId="282"/>
        </pc:sldMkLst>
        <pc:spChg chg="mod">
          <ac:chgData name="" userId="" providerId="" clId="Web-{A72508BC-6C96-4658-B485-C4CC79ABCFF8}" dt="2019-08-23T14:03:37.620" v="159" actId="20577"/>
          <ac:spMkLst>
            <pc:docMk/>
            <pc:sldMk cId="574205305" sldId="282"/>
            <ac:spMk id="11267" creationId="{00000000-0000-0000-0000-000000000000}"/>
          </ac:spMkLst>
        </pc:spChg>
      </pc:sldChg>
      <pc:sldChg chg="modSp">
        <pc:chgData name="" userId="" providerId="" clId="Web-{A72508BC-6C96-4658-B485-C4CC79ABCFF8}" dt="2019-08-23T14:07:24.965" v="389" actId="20577"/>
        <pc:sldMkLst>
          <pc:docMk/>
          <pc:sldMk cId="2092932873" sldId="283"/>
        </pc:sldMkLst>
        <pc:spChg chg="mod">
          <ac:chgData name="" userId="" providerId="" clId="Web-{A72508BC-6C96-4658-B485-C4CC79ABCFF8}" dt="2019-08-23T14:07:24.965" v="389" actId="20577"/>
          <ac:spMkLst>
            <pc:docMk/>
            <pc:sldMk cId="2092932873" sldId="283"/>
            <ac:spMk id="12291" creationId="{00000000-0000-0000-0000-000000000000}"/>
          </ac:spMkLst>
        </pc:spChg>
      </pc:sldChg>
      <pc:sldChg chg="modSp">
        <pc:chgData name="" userId="" providerId="" clId="Web-{A72508BC-6C96-4658-B485-C4CC79ABCFF8}" dt="2019-08-23T14:08:06.731" v="415" actId="20577"/>
        <pc:sldMkLst>
          <pc:docMk/>
          <pc:sldMk cId="1522126598" sldId="285"/>
        </pc:sldMkLst>
        <pc:spChg chg="mod">
          <ac:chgData name="" userId="" providerId="" clId="Web-{A72508BC-6C96-4658-B485-C4CC79ABCFF8}" dt="2019-08-23T14:08:06.731" v="415" actId="20577"/>
          <ac:spMkLst>
            <pc:docMk/>
            <pc:sldMk cId="1522126598" sldId="285"/>
            <ac:spMk id="3" creationId="{00000000-0000-0000-0000-000000000000}"/>
          </ac:spMkLst>
        </pc:spChg>
      </pc:sldChg>
      <pc:sldChg chg="modSp">
        <pc:chgData name="" userId="" providerId="" clId="Web-{A72508BC-6C96-4658-B485-C4CC79ABCFF8}" dt="2019-08-23T14:08:40.919" v="464" actId="20577"/>
        <pc:sldMkLst>
          <pc:docMk/>
          <pc:sldMk cId="4217323557" sldId="287"/>
        </pc:sldMkLst>
        <pc:spChg chg="mod">
          <ac:chgData name="" userId="" providerId="" clId="Web-{A72508BC-6C96-4658-B485-C4CC79ABCFF8}" dt="2019-08-23T14:08:40.919" v="464" actId="20577"/>
          <ac:spMkLst>
            <pc:docMk/>
            <pc:sldMk cId="4217323557" sldId="28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a:t>
            </a:fld>
            <a:endParaRPr lang="en-US" dirty="0"/>
          </a:p>
        </p:txBody>
      </p:sp>
    </p:spTree>
    <p:extLst>
      <p:ext uri="{BB962C8B-B14F-4D97-AF65-F5344CB8AC3E}">
        <p14:creationId xmlns:p14="http://schemas.microsoft.com/office/powerpoint/2010/main" val="321692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3911955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16</a:t>
            </a:fld>
            <a:endParaRPr lang="en-US" dirty="0"/>
          </a:p>
        </p:txBody>
      </p:sp>
    </p:spTree>
    <p:extLst>
      <p:ext uri="{BB962C8B-B14F-4D97-AF65-F5344CB8AC3E}">
        <p14:creationId xmlns:p14="http://schemas.microsoft.com/office/powerpoint/2010/main" val="2833464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22483168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835428"/>
            <a:ext cx="7772400" cy="1593573"/>
          </a:xfrm>
        </p:spPr>
        <p:txBody>
          <a:bodyPr/>
          <a:lstStyle/>
          <a:p>
            <a:r>
              <a:rPr lang="en-US" dirty="0">
                <a:latin typeface="Palatino Linotype" panose="02040502050505030304" pitchFamily="18" charset="0"/>
              </a:rPr>
              <a:t>Threat Assessment</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5735068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1097280" y="1737360"/>
            <a:ext cx="7360920" cy="4506191"/>
          </a:xfrm>
        </p:spPr>
        <p:txBody>
          <a:bodyPr/>
          <a:lstStyle/>
          <a:p>
            <a:endParaRPr lang="en-US" dirty="0"/>
          </a:p>
          <a:p>
            <a:pPr>
              <a:buSzPct val="150000"/>
            </a:pPr>
            <a:r>
              <a:rPr lang="en-US" dirty="0">
                <a:latin typeface="Palatino Linotype" panose="02040502050505030304" pitchFamily="18" charset="0"/>
              </a:rPr>
              <a:t>The exercise is conducted in a no-fault learning environment wherein capabilities, plans, systems and processes will be evaluated.</a:t>
            </a:r>
          </a:p>
          <a:p>
            <a:pPr>
              <a:buSzPct val="150000"/>
            </a:pPr>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pPr>
              <a:buSzPct val="150000"/>
            </a:pPr>
            <a:r>
              <a:rPr lang="en-US" dirty="0">
                <a:latin typeface="Palatino Linotype" panose="02040502050505030304" pitchFamily="18" charset="0"/>
              </a:rPr>
              <a:t>The exercise scenario is plausible, and events occur as they are presented in the TTX scenario, allowing for artificialities.</a:t>
            </a:r>
          </a:p>
          <a:p>
            <a:pPr>
              <a:buSzPct val="150000"/>
            </a:pPr>
            <a:r>
              <a:rPr lang="en-US" dirty="0">
                <a:latin typeface="Palatino Linotype" panose="02040502050505030304" pitchFamily="18" charset="0"/>
              </a:rPr>
              <a:t>All players receive information at the same time.</a:t>
            </a:r>
          </a:p>
        </p:txBody>
      </p:sp>
    </p:spTree>
    <p:extLst>
      <p:ext uri="{BB962C8B-B14F-4D97-AF65-F5344CB8AC3E}">
        <p14:creationId xmlns:p14="http://schemas.microsoft.com/office/powerpoint/2010/main" val="40981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1194748" y="1632033"/>
            <a:ext cx="5920508" cy="6234086"/>
          </a:xfrm>
        </p:spPr>
        <p:txBody>
          <a:bodyPr/>
          <a:lstStyle/>
          <a:p>
            <a:endParaRPr lang="en-US" sz="1100" dirty="0">
              <a:latin typeface="Franklin Gothic Book" panose="020B0503020102020204" pitchFamily="34" charset="0"/>
            </a:endParaRPr>
          </a:p>
          <a:p>
            <a:r>
              <a:rPr lang="en-US" sz="1400" dirty="0">
                <a:latin typeface="Palatino Linotype" panose="02040502050505030304" pitchFamily="18" charset="0"/>
              </a:rPr>
              <a:t>Exercise Logistics and Set-up			</a:t>
            </a:r>
          </a:p>
          <a:p>
            <a:r>
              <a:rPr lang="en-US" sz="1400" dirty="0">
                <a:latin typeface="Palatino Linotype" panose="02040502050505030304" pitchFamily="18" charset="0"/>
              </a:rPr>
              <a:t>Registration				</a:t>
            </a:r>
          </a:p>
          <a:p>
            <a:r>
              <a:rPr lang="en-US" sz="1400" dirty="0">
                <a:latin typeface="Palatino Linotype" panose="02040502050505030304" pitchFamily="18" charset="0"/>
              </a:rPr>
              <a:t>Welcome and Introductions			</a:t>
            </a:r>
          </a:p>
          <a:p>
            <a:r>
              <a:rPr lang="en-US" sz="1400" dirty="0">
                <a:latin typeface="Palatino Linotype" panose="02040502050505030304" pitchFamily="18" charset="0"/>
              </a:rPr>
              <a:t>Exercise Overview				</a:t>
            </a:r>
          </a:p>
          <a:p>
            <a:r>
              <a:rPr lang="en-US" sz="1400" dirty="0">
                <a:latin typeface="Palatino Linotype" panose="02040502050505030304" pitchFamily="18" charset="0"/>
              </a:rPr>
              <a:t>Module 1: Initial Response – Scenario Background 	</a:t>
            </a:r>
          </a:p>
          <a:p>
            <a:r>
              <a:rPr lang="en-US" sz="1400" dirty="0">
                <a:latin typeface="Palatino Linotype" panose="02040502050505030304" pitchFamily="18" charset="0"/>
              </a:rPr>
              <a:t>Break					</a:t>
            </a:r>
          </a:p>
          <a:p>
            <a:r>
              <a:rPr lang="en-US" sz="1400" dirty="0">
                <a:latin typeface="Palatino Linotype" panose="02040502050505030304" pitchFamily="18" charset="0"/>
              </a:rPr>
              <a:t>Module 2: Response 				</a:t>
            </a:r>
          </a:p>
          <a:p>
            <a:r>
              <a:rPr lang="en-US" sz="1400" dirty="0">
                <a:latin typeface="Palatino Linotype" panose="02040502050505030304" pitchFamily="18" charset="0"/>
              </a:rPr>
              <a:t>Module 3: Recovery </a:t>
            </a:r>
          </a:p>
          <a:p>
            <a:r>
              <a:rPr lang="en-US" sz="1400" dirty="0">
                <a:latin typeface="Palatino Linotype" panose="02040502050505030304" pitchFamily="18" charset="0"/>
              </a:rPr>
              <a:t>Break					</a:t>
            </a:r>
          </a:p>
          <a:p>
            <a:r>
              <a:rPr lang="en-US" sz="1400" dirty="0">
                <a:latin typeface="Palatino Linotype" panose="02040502050505030304" pitchFamily="18" charset="0"/>
              </a:rPr>
              <a:t>Hot Wash					</a:t>
            </a:r>
          </a:p>
          <a:p>
            <a:r>
              <a:rPr lang="en-US" sz="1400" dirty="0">
                <a:latin typeface="Palatino Linotype" panose="02040502050505030304" pitchFamily="18" charset="0"/>
              </a:rPr>
              <a:t>Closing Comments				</a:t>
            </a:r>
          </a:p>
          <a:p>
            <a:r>
              <a:rPr lang="en-US" sz="1400" dirty="0">
                <a:latin typeface="Palatino Linotype" panose="02040502050505030304" pitchFamily="18" charset="0"/>
              </a:rPr>
              <a:t>Debrief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125434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249213" y="2221982"/>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185923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286536" y="2347427"/>
            <a:ext cx="7360920" cy="4826000"/>
          </a:xfrm>
        </p:spPr>
        <p:txBody>
          <a:bodyPr/>
          <a:lstStyle/>
          <a:p>
            <a:pPr>
              <a:lnSpc>
                <a:spcPct val="80000"/>
              </a:lnSpc>
              <a:buSzPct val="150000"/>
            </a:pPr>
            <a:r>
              <a:rPr lang="en-US" dirty="0">
                <a:latin typeface="Palatino Linotype" panose="02040502050505030304" pitchFamily="18" charset="0"/>
              </a:rPr>
              <a:t>Respond based on your knowledge of your school plans and capabilities.</a:t>
            </a:r>
          </a:p>
          <a:p>
            <a:pPr>
              <a:lnSpc>
                <a:spcPct val="80000"/>
              </a:lnSpc>
              <a:buSzPct val="150000"/>
            </a:pPr>
            <a:r>
              <a:rPr lang="en-US" dirty="0">
                <a:latin typeface="Palatino Linotype" panose="02040502050505030304" pitchFamily="18" charset="0"/>
              </a:rPr>
              <a:t>Discuss and present multiple options and possible solutions.</a:t>
            </a:r>
          </a:p>
          <a:p>
            <a:pPr>
              <a:lnSpc>
                <a:spcPct val="80000"/>
              </a:lnSpc>
              <a:buSzPct val="150000"/>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buSzPct val="150000"/>
            </a:pPr>
            <a:r>
              <a:rPr lang="en-US" dirty="0">
                <a:latin typeface="Palatino Linotype" panose="02040502050505030304" pitchFamily="18" charset="0"/>
              </a:rPr>
              <a:t>If more information is needed, ask.  </a:t>
            </a:r>
          </a:p>
          <a:p>
            <a:pPr>
              <a:lnSpc>
                <a:spcPct val="80000"/>
              </a:lnSpc>
              <a:buSzPct val="150000"/>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03398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28569730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a:latin typeface="Palatino Linotype" panose="02040502050505030304" pitchFamily="18" charset="0"/>
              </a:rPr>
              <a:t>Date:		Time:</a:t>
            </a:r>
          </a:p>
        </p:txBody>
      </p:sp>
      <p:sp>
        <p:nvSpPr>
          <p:cNvPr id="7171" name="Rectangle 3"/>
          <p:cNvSpPr>
            <a:spLocks noGrp="1" noChangeArrowheads="1"/>
          </p:cNvSpPr>
          <p:nvPr>
            <p:ph type="body" idx="1"/>
          </p:nvPr>
        </p:nvSpPr>
        <p:spPr>
          <a:xfrm>
            <a:off x="2442754" y="2343347"/>
            <a:ext cx="7360920" cy="3999396"/>
          </a:xfrm>
        </p:spPr>
        <p:txBody>
          <a:bodyPr vert="horz" lIns="0" tIns="45720" rIns="0" bIns="45720" rtlCol="0" anchor="t">
            <a:normAutofit/>
          </a:bodyPr>
          <a:lstStyle/>
          <a:p>
            <a:pPr>
              <a:lnSpc>
                <a:spcPct val="90000"/>
              </a:lnSpc>
              <a:buSzPct val="150000"/>
            </a:pPr>
            <a:r>
              <a:rPr lang="en-US" dirty="0">
                <a:latin typeface="+mj-lt"/>
              </a:rPr>
              <a:t>It is a Wednesday morning and many students are overheard discussing the Snapchat a classmate sent Tuesday evening.  </a:t>
            </a:r>
          </a:p>
          <a:p>
            <a:pPr>
              <a:lnSpc>
                <a:spcPct val="90000"/>
              </a:lnSpc>
              <a:buSzPct val="150000"/>
            </a:pPr>
            <a:r>
              <a:rPr lang="en-US" dirty="0">
                <a:latin typeface="+mj-lt"/>
              </a:rPr>
              <a:t>The school administration has become aware that a student posted pictures of guns in her home and pictures of herself  holding the weapons. </a:t>
            </a:r>
          </a:p>
          <a:p>
            <a:pPr>
              <a:lnSpc>
                <a:spcPct val="90000"/>
              </a:lnSpc>
              <a:buSzPct val="150000"/>
            </a:pPr>
            <a:r>
              <a:rPr lang="en-US" dirty="0">
                <a:latin typeface="+mj-lt"/>
              </a:rPr>
              <a:t>The student also wrote threatening messages and identified her “targets” by name.</a:t>
            </a:r>
          </a:p>
          <a:p>
            <a:pPr>
              <a:lnSpc>
                <a:spcPct val="90000"/>
              </a:lnSpc>
              <a:buSzPct val="150000"/>
            </a:pPr>
            <a:endParaRPr lang="en-US" dirty="0">
              <a:latin typeface="+mj-lt"/>
            </a:endParaRPr>
          </a:p>
          <a:p>
            <a:pPr>
              <a:lnSpc>
                <a:spcPct val="90000"/>
              </a:lnSpc>
            </a:pPr>
            <a:endParaRPr lang="en-US" dirty="0"/>
          </a:p>
          <a:p>
            <a:pPr>
              <a:lnSpc>
                <a:spcPct val="90000"/>
              </a:lnSpc>
            </a:pPr>
            <a:endParaRPr lang="en-US" dirty="0"/>
          </a:p>
        </p:txBody>
      </p:sp>
      <p:pic>
        <p:nvPicPr>
          <p:cNvPr id="4" name="Content Placeholder 3" descr="File:Snapchat logo.svg - Wikipedia"/>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10038937" y="1946729"/>
            <a:ext cx="1661391" cy="1661391"/>
          </a:xfrm>
          <a:prstGeom prst="rect">
            <a:avLst/>
          </a:prstGeom>
          <a:noFill/>
          <a:ln w="12700">
            <a:noFill/>
            <a:miter lim="800000"/>
            <a:headEnd/>
            <a:tailEnd/>
          </a:ln>
          <a:effectLst/>
        </p:spPr>
      </p:pic>
    </p:spTree>
    <p:extLst>
      <p:ext uri="{BB962C8B-B14F-4D97-AF65-F5344CB8AC3E}">
        <p14:creationId xmlns:p14="http://schemas.microsoft.com/office/powerpoint/2010/main" val="166971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1124494" y="812410"/>
            <a:ext cx="7784841" cy="5482253"/>
          </a:xfrm>
        </p:spPr>
        <p:txBody>
          <a:bodyPr vert="horz" lIns="0" tIns="45720" rIns="0" bIns="45720" rtlCol="0" anchor="t">
            <a:normAutofit fontScale="92500" lnSpcReduction="10000"/>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168275" indent="-168275">
              <a:buFont typeface="Arial" panose="020B0604020202020204" pitchFamily="34" charset="0"/>
              <a:buChar char="•"/>
            </a:pPr>
            <a:r>
              <a:rPr lang="en-US" dirty="0">
                <a:latin typeface="Palatino Linotype" panose="02040502050505030304" pitchFamily="18" charset="0"/>
              </a:rPr>
              <a:t>Based on the information you have received what are your first steps in responding to this information? </a:t>
            </a:r>
          </a:p>
          <a:p>
            <a:pPr marL="168275" indent="-168275">
              <a:buFont typeface="Arial" panose="020B0604020202020204" pitchFamily="34" charset="0"/>
              <a:buChar char="•"/>
            </a:pPr>
            <a:r>
              <a:rPr lang="en-US" dirty="0">
                <a:latin typeface="Palatino Linotype" panose="02040502050505030304" pitchFamily="18" charset="0"/>
              </a:rPr>
              <a:t>Do  you have a Multidisciplinary Threat Assessment Team in your school?</a:t>
            </a:r>
          </a:p>
          <a:p>
            <a:pPr marL="168275" indent="-168275">
              <a:buFont typeface="Arial" panose="020B0604020202020204" pitchFamily="34" charset="0"/>
              <a:buChar char="•"/>
            </a:pPr>
            <a:r>
              <a:rPr lang="en-US" dirty="0">
                <a:latin typeface="Palatino Linotype"/>
              </a:rPr>
              <a:t>Do you have a policy that defines the roles and responsibilities for your behavioral Threat Assessment Team? </a:t>
            </a:r>
          </a:p>
          <a:p>
            <a:pPr marL="168275" indent="-168275">
              <a:buFont typeface="Arial" panose="020B0604020202020204" pitchFamily="34" charset="0"/>
              <a:buChar char="•"/>
            </a:pPr>
            <a:r>
              <a:rPr lang="en-US" dirty="0">
                <a:latin typeface="Palatino Linotype"/>
              </a:rPr>
              <a:t>Do you have a formal process that you have shared with your faculty staff and student population on how to report concerning behaviors, social media posts, or conversations that may have a negative impact on your school?</a:t>
            </a:r>
          </a:p>
          <a:p>
            <a:pPr marL="168275" indent="-168275">
              <a:buFont typeface="Arial" panose="020B0604020202020204" pitchFamily="34" charset="0"/>
              <a:buChar char="•"/>
            </a:pPr>
            <a:r>
              <a:rPr lang="en-US" dirty="0">
                <a:latin typeface="Palatino Linotype" panose="02040502050505030304" pitchFamily="18" charset="0"/>
              </a:rPr>
              <a:t>How do you determine the threshold for law enforcement intervention in instances such as this?</a:t>
            </a:r>
          </a:p>
          <a:p>
            <a:pPr marL="168275" indent="-168275">
              <a:buFont typeface="Arial" panose="020B0604020202020204" pitchFamily="34" charset="0"/>
              <a:buChar char="•"/>
            </a:pPr>
            <a:r>
              <a:rPr lang="en-US" dirty="0" smtClean="0">
                <a:solidFill>
                  <a:srgbClr val="507372"/>
                </a:solidFill>
                <a:latin typeface="Palatino Linotype" panose="02040502050505030304" pitchFamily="18" charset="0"/>
              </a:rPr>
              <a:t>Is </a:t>
            </a:r>
            <a:r>
              <a:rPr lang="en-US" dirty="0">
                <a:solidFill>
                  <a:srgbClr val="507372"/>
                </a:solidFill>
                <a:latin typeface="Palatino Linotype" panose="02040502050505030304" pitchFamily="18" charset="0"/>
              </a:rPr>
              <a:t>there an imminent situation or a need for the team to call for immediate law enforcement intervention?</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406804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138389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9219" name="Rectangle 3"/>
          <p:cNvSpPr>
            <a:spLocks noGrp="1" noChangeArrowheads="1"/>
          </p:cNvSpPr>
          <p:nvPr>
            <p:ph type="body" idx="1"/>
          </p:nvPr>
        </p:nvSpPr>
        <p:spPr>
          <a:xfrm>
            <a:off x="1097280" y="1940768"/>
            <a:ext cx="7772400" cy="6184900"/>
          </a:xfrm>
        </p:spPr>
        <p:txBody>
          <a:bodyPr/>
          <a:lstStyle/>
          <a:p>
            <a:pPr marL="194308" indent="0">
              <a:lnSpc>
                <a:spcPct val="80000"/>
              </a:lnSpc>
              <a:buNone/>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Officers have responded to the school to investigate and have subsequently placed the student in custody. </a:t>
            </a:r>
          </a:p>
          <a:p>
            <a:pPr>
              <a:lnSpc>
                <a:spcPct val="80000"/>
              </a:lnSpc>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A copy of the Columbine book by Dave Cullen was found in her backpack along with a list of student names and explicit diagrams.  </a:t>
            </a:r>
          </a:p>
          <a:p>
            <a:pPr>
              <a:lnSpc>
                <a:spcPct val="80000"/>
              </a:lnSpc>
            </a:pPr>
            <a:endParaRPr lang="en-US" dirty="0">
              <a:latin typeface="Palatino Linotype" panose="02040502050505030304" pitchFamily="18" charset="0"/>
            </a:endParaRPr>
          </a:p>
          <a:p>
            <a:pPr>
              <a:lnSpc>
                <a:spcPct val="80000"/>
              </a:lnSpc>
            </a:pPr>
            <a:r>
              <a:rPr lang="en-US" dirty="0">
                <a:latin typeface="Palatino Linotype" panose="02040502050505030304" pitchFamily="18" charset="0"/>
              </a:rPr>
              <a:t>As the student was removed from the school she was overheard repeatedly shouting, “I am not going to be stopped.  My plans are already in motion.”</a:t>
            </a:r>
          </a:p>
        </p:txBody>
      </p:sp>
    </p:spTree>
    <p:extLst>
      <p:ext uri="{BB962C8B-B14F-4D97-AF65-F5344CB8AC3E}">
        <p14:creationId xmlns:p14="http://schemas.microsoft.com/office/powerpoint/2010/main" val="71539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2" name="Content Placeholder 1"/>
          <p:cNvSpPr>
            <a:spLocks noGrp="1"/>
          </p:cNvSpPr>
          <p:nvPr>
            <p:ph idx="1"/>
          </p:nvPr>
        </p:nvSpPr>
        <p:spPr>
          <a:xfrm>
            <a:off x="1097280" y="1865268"/>
            <a:ext cx="7360920" cy="5848039"/>
          </a:xfrm>
        </p:spPr>
        <p:txBody>
          <a:bodyPr>
            <a:normAutofit/>
          </a:bodyPr>
          <a:lstStyle/>
          <a:p>
            <a:pPr marL="342900" indent="-342900"/>
            <a:r>
              <a:rPr lang="en-US" dirty="0">
                <a:solidFill>
                  <a:srgbClr val="507372"/>
                </a:solidFill>
                <a:latin typeface="Palatino Linotype" panose="02040502050505030304" pitchFamily="18" charset="0"/>
              </a:rPr>
              <a:t>Based on the information provided, what is the first step the Behavioral Threat Assessment Team (BTAT) should take? </a:t>
            </a:r>
          </a:p>
          <a:p>
            <a:pPr marL="342900" indent="-342900"/>
            <a:r>
              <a:rPr lang="en-US" dirty="0">
                <a:solidFill>
                  <a:srgbClr val="507372"/>
                </a:solidFill>
                <a:latin typeface="Palatino Linotype" panose="02040502050505030304" pitchFamily="18" charset="0"/>
              </a:rPr>
              <a:t>Is there a need for the team to gather information? </a:t>
            </a:r>
          </a:p>
          <a:p>
            <a:pPr marL="651507" lvl="1" indent="-342900">
              <a:buSzPct val="100000"/>
              <a:buFont typeface="Wingdings" panose="05000000000000000000" pitchFamily="2" charset="2"/>
              <a:buChar char="q"/>
            </a:pPr>
            <a:r>
              <a:rPr lang="en-US" sz="2000" dirty="0">
                <a:solidFill>
                  <a:srgbClr val="507372"/>
                </a:solidFill>
                <a:latin typeface="Palatino Linotype" panose="02040502050505030304" pitchFamily="18" charset="0"/>
              </a:rPr>
              <a:t>If so, what </a:t>
            </a:r>
            <a:r>
              <a:rPr lang="en-US" sz="2000" u="sng" dirty="0">
                <a:solidFill>
                  <a:srgbClr val="507372"/>
                </a:solidFill>
                <a:latin typeface="Palatino Linotype" panose="02040502050505030304" pitchFamily="18" charset="0"/>
              </a:rPr>
              <a:t>type</a:t>
            </a:r>
            <a:r>
              <a:rPr lang="en-US" sz="2000" dirty="0">
                <a:solidFill>
                  <a:srgbClr val="507372"/>
                </a:solidFill>
                <a:latin typeface="Palatino Linotype" panose="02040502050505030304" pitchFamily="18" charset="0"/>
              </a:rPr>
              <a:t> of information will you look for?</a:t>
            </a:r>
          </a:p>
          <a:p>
            <a:pPr marL="651507" lvl="1" indent="-342900">
              <a:buSzPct val="100000"/>
              <a:buFont typeface="Wingdings" panose="05000000000000000000" pitchFamily="2" charset="2"/>
              <a:buChar char="q"/>
            </a:pPr>
            <a:r>
              <a:rPr lang="en-US" sz="2000" u="sng" dirty="0">
                <a:solidFill>
                  <a:srgbClr val="507372"/>
                </a:solidFill>
                <a:latin typeface="Palatino Linotype" panose="02040502050505030304" pitchFamily="18" charset="0"/>
              </a:rPr>
              <a:t>Where</a:t>
            </a:r>
            <a:r>
              <a:rPr lang="en-US" sz="2000" dirty="0">
                <a:solidFill>
                  <a:srgbClr val="507372"/>
                </a:solidFill>
                <a:latin typeface="Palatino Linotype" panose="02040502050505030304" pitchFamily="18" charset="0"/>
              </a:rPr>
              <a:t> should the team look for information? </a:t>
            </a:r>
          </a:p>
          <a:p>
            <a:pPr marL="651507" lvl="1" indent="-342900">
              <a:buSzPct val="100000"/>
              <a:buFont typeface="Wingdings" panose="05000000000000000000" pitchFamily="2" charset="2"/>
              <a:buChar char="q"/>
            </a:pPr>
            <a:r>
              <a:rPr lang="en-US" sz="2000" dirty="0">
                <a:solidFill>
                  <a:srgbClr val="507372"/>
                </a:solidFill>
                <a:latin typeface="Palatino Linotype" panose="02040502050505030304" pitchFamily="18" charset="0"/>
              </a:rPr>
              <a:t>Is there information that would be helpful to the team that may be restricted, and if so, what options exist for obtaining that information? </a:t>
            </a:r>
          </a:p>
          <a:p>
            <a:pPr marL="342900" indent="-342900"/>
            <a:r>
              <a:rPr lang="en-US" dirty="0">
                <a:solidFill>
                  <a:srgbClr val="507372"/>
                </a:solidFill>
                <a:latin typeface="Palatino Linotype" panose="02040502050505030304" pitchFamily="18" charset="0"/>
              </a:rPr>
              <a:t>What notifications need to be made? </a:t>
            </a:r>
          </a:p>
          <a:p>
            <a:pPr marL="594357" lvl="1" indent="-285750">
              <a:buSzPct val="100000"/>
              <a:buFont typeface="Wingdings" panose="05000000000000000000" pitchFamily="2" charset="2"/>
              <a:buChar char="q"/>
            </a:pPr>
            <a:r>
              <a:rPr lang="en-US" sz="2000" dirty="0">
                <a:solidFill>
                  <a:srgbClr val="507372"/>
                </a:solidFill>
                <a:latin typeface="Palatino Linotype" panose="02040502050505030304" pitchFamily="18" charset="0"/>
              </a:rPr>
              <a:t>Community     </a:t>
            </a:r>
          </a:p>
          <a:p>
            <a:pPr marL="651507" lvl="1" indent="-342900">
              <a:buSzPct val="100000"/>
              <a:buFont typeface="Wingdings" panose="05000000000000000000" pitchFamily="2" charset="2"/>
              <a:buChar char="q"/>
            </a:pPr>
            <a:r>
              <a:rPr lang="en-US" sz="2000" dirty="0">
                <a:solidFill>
                  <a:srgbClr val="507372"/>
                </a:solidFill>
                <a:latin typeface="Palatino Linotype" panose="02040502050505030304" pitchFamily="18" charset="0"/>
              </a:rPr>
              <a:t>Parents</a:t>
            </a:r>
          </a:p>
          <a:p>
            <a:pPr marL="651507" lvl="1" indent="-342900">
              <a:buSzPct val="100000"/>
              <a:buFont typeface="Wingdings" panose="05000000000000000000" pitchFamily="2" charset="2"/>
              <a:buChar char="q"/>
            </a:pPr>
            <a:r>
              <a:rPr lang="en-US" sz="2000" dirty="0">
                <a:solidFill>
                  <a:srgbClr val="507372"/>
                </a:solidFill>
                <a:latin typeface="Palatino Linotype" panose="02040502050505030304" pitchFamily="18" charset="0"/>
              </a:rPr>
              <a:t>Students</a:t>
            </a:r>
          </a:p>
          <a:p>
            <a:pPr marL="651507" lvl="1" indent="-342900">
              <a:buSzPct val="100000"/>
              <a:buFont typeface="Wingdings" panose="05000000000000000000" pitchFamily="2" charset="2"/>
              <a:buChar char="q"/>
            </a:pPr>
            <a:r>
              <a:rPr lang="en-US" sz="2000" dirty="0">
                <a:solidFill>
                  <a:srgbClr val="507372"/>
                </a:solidFill>
                <a:latin typeface="Palatino Linotype" panose="02040502050505030304" pitchFamily="18" charset="0"/>
              </a:rPr>
              <a:t>Media</a:t>
            </a:r>
          </a:p>
        </p:txBody>
      </p:sp>
    </p:spTree>
    <p:extLst>
      <p:ext uri="{BB962C8B-B14F-4D97-AF65-F5344CB8AC3E}">
        <p14:creationId xmlns:p14="http://schemas.microsoft.com/office/powerpoint/2010/main" val="31254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1226246" y="1737360"/>
            <a:ext cx="7171346" cy="6217544"/>
          </a:xfrm>
        </p:spPr>
        <p:txBody>
          <a:bodyPr/>
          <a:lstStyle/>
          <a:p>
            <a:pPr>
              <a:buSzPct val="142000"/>
            </a:pPr>
            <a:r>
              <a:rPr lang="en-US" sz="1200" dirty="0">
                <a:latin typeface="Palatino Linotype" panose="02040502050505030304" pitchFamily="18" charset="0"/>
              </a:rPr>
              <a:t>Welcome and Introductions</a:t>
            </a:r>
          </a:p>
          <a:p>
            <a:pPr lvl="1">
              <a:buSzPct val="142000"/>
            </a:pPr>
            <a:r>
              <a:rPr lang="en-US" sz="1200" dirty="0">
                <a:latin typeface="Palatino Linotype" panose="02040502050505030304" pitchFamily="18" charset="0"/>
              </a:rPr>
              <a:t>Housekeeping	</a:t>
            </a:r>
          </a:p>
          <a:p>
            <a:r>
              <a:rPr lang="en-US" sz="1200" dirty="0">
                <a:latin typeface="Palatino Linotype" panose="02040502050505030304" pitchFamily="18" charset="0"/>
              </a:rPr>
              <a:t>Exercise Overview</a:t>
            </a:r>
          </a:p>
          <a:p>
            <a:pPr lvl="1"/>
            <a:r>
              <a:rPr lang="en-US" sz="1200" dirty="0">
                <a:latin typeface="Palatino Linotype" panose="02040502050505030304" pitchFamily="18" charset="0"/>
              </a:rPr>
              <a:t>Goals                                                                    </a:t>
            </a:r>
          </a:p>
          <a:p>
            <a:pPr lvl="1"/>
            <a:r>
              <a:rPr lang="en-US" sz="1200" dirty="0">
                <a:latin typeface="Palatino Linotype" panose="02040502050505030304" pitchFamily="18" charset="0"/>
              </a:rPr>
              <a:t>Rules</a:t>
            </a:r>
          </a:p>
          <a:p>
            <a:pPr lvl="1"/>
            <a:r>
              <a:rPr lang="en-US" sz="1200" dirty="0">
                <a:latin typeface="Palatino Linotype" panose="02040502050505030304" pitchFamily="18" charset="0"/>
              </a:rPr>
              <a:t>Objectives/Core Capabilities                       </a:t>
            </a:r>
          </a:p>
          <a:p>
            <a:pPr lvl="1"/>
            <a:r>
              <a:rPr lang="en-US" sz="1200" dirty="0">
                <a:latin typeface="Palatino Linotype" panose="02040502050505030304" pitchFamily="18" charset="0"/>
              </a:rPr>
              <a:t> Assumptions and Artificialities</a:t>
            </a:r>
          </a:p>
          <a:p>
            <a:pPr lvl="1"/>
            <a:r>
              <a:rPr lang="en-US" sz="1200" dirty="0">
                <a:latin typeface="Palatino Linotype" panose="02040502050505030304" pitchFamily="18" charset="0"/>
              </a:rPr>
              <a:t>Roles and Responsibilities                       </a:t>
            </a:r>
          </a:p>
          <a:p>
            <a:pPr lvl="1"/>
            <a:r>
              <a:rPr lang="en-US" sz="1200" dirty="0">
                <a:latin typeface="Palatino Linotype" panose="02040502050505030304" pitchFamily="18" charset="0"/>
              </a:rPr>
              <a:t> Schedule</a:t>
            </a:r>
          </a:p>
          <a:p>
            <a:pPr lvl="1"/>
            <a:r>
              <a:rPr lang="en-US" sz="1200" dirty="0">
                <a:latin typeface="Palatino Linotype" panose="02040502050505030304" pitchFamily="18" charset="0"/>
              </a:rPr>
              <a:t>Structure</a:t>
            </a:r>
          </a:p>
          <a:p>
            <a:r>
              <a:rPr lang="en-US" sz="1200" dirty="0">
                <a:latin typeface="Palatino Linotype" panose="02040502050505030304" pitchFamily="18" charset="0"/>
              </a:rPr>
              <a:t>Scenario-Driven Exercise </a:t>
            </a:r>
          </a:p>
          <a:p>
            <a:pPr lvl="1"/>
            <a:r>
              <a:rPr lang="en-US" sz="1200" dirty="0">
                <a:latin typeface="Palatino Linotype" panose="02040502050505030304" pitchFamily="18" charset="0"/>
              </a:rPr>
              <a:t>Facilitated Discussion in Four Modules</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a:t>
            </a:r>
          </a:p>
          <a:p>
            <a:r>
              <a:rPr lang="en-US" sz="1200" dirty="0"/>
              <a:t>Debrief </a:t>
            </a:r>
          </a:p>
          <a:p>
            <a:endParaRPr lang="en-US" sz="1200" dirty="0"/>
          </a:p>
        </p:txBody>
      </p:sp>
    </p:spTree>
    <p:extLst>
      <p:ext uri="{BB962C8B-B14F-4D97-AF65-F5344CB8AC3E}">
        <p14:creationId xmlns:p14="http://schemas.microsoft.com/office/powerpoint/2010/main" val="415845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a:latin typeface="Palatino Linotype" panose="02040502050505030304" pitchFamily="18" charset="0"/>
              </a:rPr>
              <a:t>Module 3:</a:t>
            </a:r>
            <a:br>
              <a:rPr lang="en-US" dirty="0">
                <a:latin typeface="Palatino Linotype" panose="02040502050505030304" pitchFamily="18" charset="0"/>
              </a:rPr>
            </a:br>
            <a:r>
              <a:rPr lang="en-US" dirty="0">
                <a:latin typeface="Palatino Linotype" panose="02040502050505030304" pitchFamily="18" charset="0"/>
              </a:rPr>
              <a:t> Response -</a:t>
            </a:r>
            <a:br>
              <a:rPr lang="en-US" dirty="0">
                <a:latin typeface="Palatino Linotype" panose="02040502050505030304" pitchFamily="18" charset="0"/>
              </a:rPr>
            </a:br>
            <a:r>
              <a:rPr lang="en-US" dirty="0">
                <a:latin typeface="Palatino Linotype" panose="02040502050505030304" pitchFamily="18" charset="0"/>
              </a:rPr>
              <a:t>Scenario Update</a:t>
            </a:r>
          </a:p>
        </p:txBody>
      </p:sp>
    </p:spTree>
    <p:extLst>
      <p:ext uri="{BB962C8B-B14F-4D97-AF65-F5344CB8AC3E}">
        <p14:creationId xmlns:p14="http://schemas.microsoft.com/office/powerpoint/2010/main" val="206915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sz="3200" dirty="0">
                <a:latin typeface="Palatino Linotype" panose="02040502050505030304" pitchFamily="18" charset="0"/>
              </a:rPr>
              <a:t>Date:		Time:</a:t>
            </a:r>
          </a:p>
        </p:txBody>
      </p:sp>
      <p:sp>
        <p:nvSpPr>
          <p:cNvPr id="11267" name="Rectangle 3"/>
          <p:cNvSpPr>
            <a:spLocks noGrp="1" noChangeArrowheads="1"/>
          </p:cNvSpPr>
          <p:nvPr>
            <p:ph type="body" idx="1"/>
          </p:nvPr>
        </p:nvSpPr>
        <p:spPr>
          <a:xfrm>
            <a:off x="2272471" y="1534682"/>
            <a:ext cx="7360920" cy="4235878"/>
          </a:xfrm>
        </p:spPr>
        <p:txBody>
          <a:bodyPr vert="horz" lIns="0" tIns="45720" rIns="0" bIns="45720" rtlCol="0" anchor="t">
            <a:normAutofit/>
          </a:bodyPr>
          <a:lstStyle/>
          <a:p>
            <a:pPr>
              <a:lnSpc>
                <a:spcPct val="90000"/>
              </a:lnSpc>
            </a:pPr>
            <a:endParaRPr lang="en-US" dirty="0">
              <a:latin typeface="Palatino Linotype" panose="02040502050505030304" pitchFamily="18" charset="0"/>
            </a:endParaRPr>
          </a:p>
          <a:p>
            <a:pPr>
              <a:lnSpc>
                <a:spcPct val="90000"/>
              </a:lnSpc>
            </a:pP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Many individuals have come forth with information about the student and her behaviors in the past months.  </a:t>
            </a:r>
          </a:p>
          <a:p>
            <a:pPr>
              <a:lnSpc>
                <a:spcPct val="90000"/>
              </a:lnSpc>
            </a:pPr>
            <a:endParaRPr lang="en-US" dirty="0">
              <a:latin typeface="Palatino Linotype" panose="02040502050505030304" pitchFamily="18" charset="0"/>
            </a:endParaRPr>
          </a:p>
          <a:p>
            <a:pPr>
              <a:lnSpc>
                <a:spcPct val="90000"/>
              </a:lnSpc>
            </a:pPr>
            <a:r>
              <a:rPr lang="en-US" dirty="0">
                <a:latin typeface="Palatino Linotype" panose="02040502050505030304" pitchFamily="18" charset="0"/>
              </a:rPr>
              <a:t>The student has been identified by the BTAT in the past, but the school has found limited support from her family in requesting she seek treatment.</a:t>
            </a:r>
          </a:p>
          <a:p>
            <a:pPr>
              <a:lnSpc>
                <a:spcPct val="90000"/>
              </a:lnSpc>
            </a:pPr>
            <a:endParaRPr lang="en-US" dirty="0">
              <a:latin typeface="Palatino Linotype" panose="02040502050505030304" pitchFamily="18" charset="0"/>
            </a:endParaRPr>
          </a:p>
          <a:p>
            <a:r>
              <a:rPr lang="en-US" dirty="0">
                <a:latin typeface="Palatino Linotype"/>
              </a:rPr>
              <a:t>The student’s family is refusing any support from mental health professionals.  </a:t>
            </a:r>
            <a:endParaRPr lang="en-US" dirty="0">
              <a:latin typeface="Palatino Linotype" panose="02040502050505030304" pitchFamily="18" charset="0"/>
            </a:endParaRPr>
          </a:p>
          <a:p>
            <a:pPr marL="194308" indent="0">
              <a:buNone/>
            </a:pPr>
            <a:endParaRPr lang="en-US" dirty="0">
              <a:latin typeface="Palatino Linotype" panose="02040502050505030304" pitchFamily="18" charset="0"/>
            </a:endParaRPr>
          </a:p>
          <a:p>
            <a:pPr>
              <a:lnSpc>
                <a:spcPct val="90000"/>
              </a:lnSpc>
            </a:pPr>
            <a:endParaRPr lang="en-US" sz="1800" dirty="0"/>
          </a:p>
        </p:txBody>
      </p:sp>
    </p:spTree>
    <p:extLst>
      <p:ext uri="{BB962C8B-B14F-4D97-AF65-F5344CB8AC3E}">
        <p14:creationId xmlns:p14="http://schemas.microsoft.com/office/powerpoint/2010/main" val="57420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385666"/>
            <a:ext cx="7360920" cy="5143500"/>
          </a:xfrm>
        </p:spPr>
        <p:txBody>
          <a:bodyPr vert="horz" lIns="0" tIns="45720" rIns="0" bIns="45720" rtlCol="0" anchor="t">
            <a:normAutofit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a:cs typeface="Arial"/>
              </a:rPr>
              <a:t>What role do you see for local mental health agencies to assist in responding to this incident?</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a:cs typeface="Arial"/>
              </a:rPr>
              <a:t>Have you trained or exercised with your local mental health agencies on how you should respond to an incident like this?</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a:cs typeface="Arial"/>
              </a:rPr>
              <a:t>What, if any, barriers exist that would keep you from sharing any information with your local law enforcement agencies?</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solidFill>
                  <a:srgbClr val="507372"/>
                </a:solidFill>
                <a:latin typeface="Palatino Linotype"/>
                <a:cs typeface="Arial"/>
              </a:rPr>
              <a:t>Have you previously discussed with your local law enforcement agencies, how you would share information about concerning student behaviors?</a:t>
            </a: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cs typeface="Calibri"/>
            </a:endParaRPr>
          </a:p>
          <a:p>
            <a:pPr>
              <a:lnSpc>
                <a:spcPct val="80000"/>
              </a:lnSpc>
            </a:pPr>
            <a:endParaRPr lang="en-US" sz="1800" dirty="0">
              <a:cs typeface="Calibri"/>
            </a:endParaRPr>
          </a:p>
        </p:txBody>
      </p:sp>
    </p:spTree>
    <p:extLst>
      <p:ext uri="{BB962C8B-B14F-4D97-AF65-F5344CB8AC3E}">
        <p14:creationId xmlns:p14="http://schemas.microsoft.com/office/powerpoint/2010/main" val="209293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101578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13305" y="2666828"/>
            <a:ext cx="10058400" cy="4023360"/>
          </a:xfrm>
        </p:spPr>
        <p:txBody>
          <a:bodyPr vert="horz" lIns="0" tIns="45720" rIns="0" bIns="45720" rtlCol="0" anchor="t">
            <a:normAutofit/>
          </a:bodyPr>
          <a:lstStyle/>
          <a:p>
            <a:r>
              <a:rPr lang="en-US" dirty="0">
                <a:latin typeface="Palatino Linotype" panose="02040502050505030304" pitchFamily="18" charset="0"/>
              </a:rPr>
              <a:t>The police investigation involved a search of the student’s home where a cache of weapons was found, some of which were homemade and some of which were purchased.  </a:t>
            </a:r>
          </a:p>
          <a:p>
            <a:r>
              <a:rPr lang="en-US" dirty="0">
                <a:latin typeface="Palatino Linotype" panose="02040502050505030304" pitchFamily="18" charset="0"/>
              </a:rPr>
              <a:t>The student has been charged criminally. </a:t>
            </a:r>
          </a:p>
          <a:p>
            <a:r>
              <a:rPr lang="en-US" dirty="0">
                <a:latin typeface="Palatino Linotype" panose="02040502050505030304" pitchFamily="18" charset="0"/>
              </a:rPr>
              <a:t>The student has been permanently expelled and will not be allowed back on school property.</a:t>
            </a:r>
          </a:p>
          <a:p>
            <a:endParaRPr lang="en-US" dirty="0">
              <a:latin typeface="Palatino Linotype" panose="02040502050505030304" pitchFamily="18" charset="0"/>
            </a:endParaRPr>
          </a:p>
          <a:p>
            <a:r>
              <a:rPr lang="en-US" dirty="0">
                <a:latin typeface="Palatino Linotype"/>
              </a:rPr>
              <a:t> </a:t>
            </a:r>
            <a:endParaRPr lang="en-US" dirty="0">
              <a:latin typeface="Palatino Linotype" panose="02040502050505030304" pitchFamily="18" charset="0"/>
            </a:endParaRPr>
          </a:p>
        </p:txBody>
      </p:sp>
    </p:spTree>
    <p:extLst>
      <p:ext uri="{BB962C8B-B14F-4D97-AF65-F5344CB8AC3E}">
        <p14:creationId xmlns:p14="http://schemas.microsoft.com/office/powerpoint/2010/main" val="152212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933" y="2357999"/>
            <a:ext cx="10058400" cy="1450757"/>
          </a:xfrm>
        </p:spPr>
        <p:txBody>
          <a:bodyPr/>
          <a:lstStyle/>
          <a:p>
            <a:pPr algn="ctr"/>
            <a:r>
              <a:rPr lang="en-US" dirty="0" smtClean="0"/>
              <a:t>Take 5 minutes to draft your media message and messaging to parents.</a:t>
            </a:r>
            <a:endParaRPr lang="en-US" dirty="0"/>
          </a:p>
        </p:txBody>
      </p:sp>
    </p:spTree>
    <p:extLst>
      <p:ext uri="{BB962C8B-B14F-4D97-AF65-F5344CB8AC3E}">
        <p14:creationId xmlns:p14="http://schemas.microsoft.com/office/powerpoint/2010/main" val="89403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king Creatively with Risk’ – #OTalk 30th April 2013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40000" y="1785970"/>
            <a:ext cx="3407352" cy="1235043"/>
          </a:xfrm>
        </p:spPr>
      </p:pic>
      <p:pic>
        <p:nvPicPr>
          <p:cNvPr id="6" name="Picture 5" descr="Violence in schools: Research findings on underlying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2847" y="4456699"/>
            <a:ext cx="2954048" cy="1769909"/>
          </a:xfrm>
          <a:prstGeom prst="rect">
            <a:avLst/>
          </a:prstGeom>
        </p:spPr>
      </p:pic>
      <p:pic>
        <p:nvPicPr>
          <p:cNvPr id="7" name="Picture 6" descr="Interaction Program between Dept of Education, OLE Nepal, and pilot school teachers – Open ..."/>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10168" y="3491346"/>
            <a:ext cx="2656159" cy="1742440"/>
          </a:xfrm>
          <a:prstGeom prst="rect">
            <a:avLst/>
          </a:prstGeom>
        </p:spPr>
      </p:pic>
      <p:pic>
        <p:nvPicPr>
          <p:cNvPr id="8" name="Picture 7" descr="Smithtown looks to buy school’s New York Avenue property ..."/>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35551" y="1932600"/>
            <a:ext cx="3491345" cy="1955153"/>
          </a:xfrm>
          <a:prstGeom prst="rect">
            <a:avLst/>
          </a:prstGeom>
        </p:spPr>
      </p:pic>
    </p:spTree>
    <p:extLst>
      <p:ext uri="{BB962C8B-B14F-4D97-AF65-F5344CB8AC3E}">
        <p14:creationId xmlns:p14="http://schemas.microsoft.com/office/powerpoint/2010/main" val="65106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097280" y="1664421"/>
            <a:ext cx="7360920" cy="7396018"/>
          </a:xfrm>
        </p:spPr>
        <p:txBody>
          <a:bodyPr vert="horz" lIns="0" tIns="45720" rIns="0" bIns="45720" rtlCol="0" anchor="t">
            <a:normAutofit/>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is the person who has been designated to talk to the media about this incident?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Has this person ever received training in crisis communication?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Who will be involved in developing the messaging?</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Describe the media platforms that will be utilized for this messaging?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Will you coordinate your communications with the local law enforcement agency? Why or why not?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 </a:t>
            </a: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421732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272" y="2507289"/>
            <a:ext cx="10058400" cy="1450757"/>
          </a:xfrm>
        </p:spPr>
        <p:txBody>
          <a:bodyPr/>
          <a:lstStyle/>
          <a:p>
            <a:pPr algn="ctr"/>
            <a:r>
              <a:rPr lang="en-US" dirty="0" smtClean="0"/>
              <a:t>Take 5 minutes to draft your message to the school community.</a:t>
            </a:r>
            <a:endParaRPr lang="en-US" dirty="0"/>
          </a:p>
        </p:txBody>
      </p:sp>
    </p:spTree>
    <p:extLst>
      <p:ext uri="{BB962C8B-B14F-4D97-AF65-F5344CB8AC3E}">
        <p14:creationId xmlns:p14="http://schemas.microsoft.com/office/powerpoint/2010/main" val="1555006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102878" y="1851033"/>
            <a:ext cx="7360920" cy="7396018"/>
          </a:xfrm>
        </p:spPr>
        <p:txBody>
          <a:bodyPr/>
          <a:lstStyle/>
          <a:p>
            <a:pPr marL="571500" indent="-571500">
              <a:buFont typeface="Arial" panose="020B0604020202020204" pitchFamily="34" charset="0"/>
              <a:buChar char="•"/>
            </a:pPr>
            <a:r>
              <a:rPr lang="en-US" dirty="0" smtClean="0">
                <a:latin typeface="Palatino Linotype" panose="02040502050505030304" pitchFamily="18" charset="0"/>
                <a:cs typeface="Arial" panose="020B0604020202020204" pitchFamily="34" charset="0"/>
              </a:rPr>
              <a:t>How </a:t>
            </a:r>
            <a:r>
              <a:rPr lang="en-US" dirty="0">
                <a:latin typeface="Palatino Linotype" panose="02040502050505030304" pitchFamily="18" charset="0"/>
                <a:cs typeface="Arial" panose="020B0604020202020204" pitchFamily="34" charset="0"/>
              </a:rPr>
              <a:t>does the school move forward from a situation like this?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Does your plan include how you will handle internal and external communications?</a:t>
            </a:r>
          </a:p>
          <a:p>
            <a:pPr marL="571500" indent="-571500">
              <a:buFont typeface="Arial" panose="020B0604020202020204" pitchFamily="34" charset="0"/>
              <a:buChar char="•"/>
            </a:pPr>
            <a:r>
              <a:rPr lang="en-US" dirty="0">
                <a:latin typeface="Palatino Linotype" panose="02040502050505030304" pitchFamily="18" charset="0"/>
              </a:rPr>
              <a:t>How will the school triage the emotional needs of the students, faculty and staff?</a:t>
            </a:r>
          </a:p>
          <a:p>
            <a:pPr marL="571500" indent="-571500">
              <a:buFont typeface="Arial" panose="020B0604020202020204" pitchFamily="34" charset="0"/>
              <a:buChar char="•"/>
            </a:pPr>
            <a:r>
              <a:rPr lang="en-US" dirty="0">
                <a:latin typeface="Palatino Linotype" panose="02040502050505030304" pitchFamily="18" charset="0"/>
              </a:rPr>
              <a:t>Will there be any type of debriefing of involved students, faculty, staff or BTAT members</a:t>
            </a:r>
            <a:r>
              <a:rPr lang="en-US" dirty="0" smtClean="0">
                <a:latin typeface="Palatino Linotype" panose="02040502050505030304" pitchFamily="18" charset="0"/>
              </a:rPr>
              <a:t>?</a:t>
            </a:r>
          </a:p>
          <a:p>
            <a:pPr marL="292608" lvl="1" indent="0">
              <a:buNone/>
            </a:pPr>
            <a:endParaRPr lang="en-US" dirty="0">
              <a:latin typeface="Palatino Linotype" panose="02040502050505030304" pitchFamily="18" charset="0"/>
            </a:endParaRPr>
          </a:p>
          <a:p>
            <a:pPr marL="1188714" lvl="2" indent="-571500">
              <a:buSzPct val="150000"/>
              <a:buFont typeface="Wingdings" panose="05000000000000000000" pitchFamily="2" charset="2"/>
              <a:buChar char="§"/>
            </a:pPr>
            <a:r>
              <a:rPr lang="en-US" sz="2000" dirty="0">
                <a:latin typeface="Palatino Linotype" panose="02040502050505030304" pitchFamily="18" charset="0"/>
              </a:rPr>
              <a:t>If so, how will that be done?</a:t>
            </a:r>
          </a:p>
          <a:p>
            <a:pPr marL="571500" indent="-571500">
              <a:buFont typeface="Wingdings" panose="05000000000000000000" pitchFamily="2" charset="2"/>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275810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1097280" y="1828525"/>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5" name="Picture 4" descr="Aprendizaje y formac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511" y="1671782"/>
            <a:ext cx="4048125" cy="2705100"/>
          </a:xfrm>
          <a:prstGeom prst="rect">
            <a:avLst/>
          </a:prstGeom>
        </p:spPr>
      </p:pic>
    </p:spTree>
    <p:extLst>
      <p:ext uri="{BB962C8B-B14F-4D97-AF65-F5344CB8AC3E}">
        <p14:creationId xmlns:p14="http://schemas.microsoft.com/office/powerpoint/2010/main" val="270595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1048761" y="389239"/>
            <a:ext cx="10058400" cy="1450757"/>
          </a:xfrm>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112209" y="2518984"/>
            <a:ext cx="7360920" cy="3933536"/>
          </a:xfrm>
        </p:spPr>
        <p:txBody>
          <a:bodyPr/>
          <a:lstStyle/>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preparedness needs related to a threat assessment?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If so, how?</a:t>
            </a:r>
          </a:p>
          <a:p>
            <a:pPr marL="233363" indent="-233363">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now be taken?</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233363" indent="-233363">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4219372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10" y="1048721"/>
            <a:ext cx="7383625" cy="793101"/>
          </a:xfrm>
        </p:spPr>
        <p:txBody>
          <a:bodyPr>
            <a:normAutofit/>
          </a:bodyPr>
          <a:lstStyle/>
          <a:p>
            <a:r>
              <a:rPr lang="en-US" sz="36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8072815"/>
              </p:ext>
            </p:extLst>
          </p:nvPr>
        </p:nvGraphicFramePr>
        <p:xfrm>
          <a:off x="2957802" y="1841822"/>
          <a:ext cx="6325233" cy="4499630"/>
        </p:xfrm>
        <a:graphic>
          <a:graphicData uri="http://schemas.openxmlformats.org/drawingml/2006/table">
            <a:tbl>
              <a:tblPr firstRow="1" bandRow="1">
                <a:tableStyleId>{5C22544A-7EE6-4342-B048-85BDC9FD1C3A}</a:tableStyleId>
              </a:tblPr>
              <a:tblGrid>
                <a:gridCol w="2108411">
                  <a:extLst>
                    <a:ext uri="{9D8B030D-6E8A-4147-A177-3AD203B41FA5}">
                      <a16:colId xmlns:a16="http://schemas.microsoft.com/office/drawing/2014/main" val="20000"/>
                    </a:ext>
                  </a:extLst>
                </a:gridCol>
                <a:gridCol w="2108411">
                  <a:extLst>
                    <a:ext uri="{9D8B030D-6E8A-4147-A177-3AD203B41FA5}">
                      <a16:colId xmlns:a16="http://schemas.microsoft.com/office/drawing/2014/main" val="20001"/>
                    </a:ext>
                  </a:extLst>
                </a:gridCol>
                <a:gridCol w="2108411">
                  <a:extLst>
                    <a:ext uri="{9D8B030D-6E8A-4147-A177-3AD203B41FA5}">
                      <a16:colId xmlns:a16="http://schemas.microsoft.com/office/drawing/2014/main" val="20002"/>
                    </a:ext>
                  </a:extLst>
                </a:gridCol>
              </a:tblGrid>
              <a:tr h="899429">
                <a:tc>
                  <a:txBody>
                    <a:bodyPr/>
                    <a:lstStyle/>
                    <a:p>
                      <a:pPr algn="ctr"/>
                      <a:r>
                        <a:rPr lang="en-US" dirty="0">
                          <a:solidFill>
                            <a:srgbClr val="507372"/>
                          </a:solidFill>
                        </a:rPr>
                        <a:t>Specific Issues Identified</a:t>
                      </a:r>
                    </a:p>
                  </a:txBody>
                  <a:tcPr>
                    <a:solidFill>
                      <a:srgbClr val="B0C8C7"/>
                    </a:solidFill>
                  </a:tcPr>
                </a:tc>
                <a:tc>
                  <a:txBody>
                    <a:bodyPr/>
                    <a:lstStyle/>
                    <a:p>
                      <a:pPr algn="ctr"/>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pPr algn="ctr"/>
                      <a:r>
                        <a:rPr lang="en-US" dirty="0">
                          <a:solidFill>
                            <a:srgbClr val="507372"/>
                          </a:solidFill>
                        </a:rPr>
                        <a:t>Timeline</a:t>
                      </a:r>
                      <a:r>
                        <a:rPr lang="en-US" baseline="0" dirty="0">
                          <a:solidFill>
                            <a:srgbClr val="507372"/>
                          </a:solidFill>
                        </a:rPr>
                        <a:t> of completion</a:t>
                      </a:r>
                    </a:p>
                    <a:p>
                      <a:pPr algn="ctr"/>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792615">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792615">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1304277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1764793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1170756" y="1847865"/>
            <a:ext cx="7360920" cy="4127500"/>
          </a:xfrm>
        </p:spPr>
        <p:txBody>
          <a:bodyPr/>
          <a:lstStyle/>
          <a:p>
            <a:r>
              <a:rPr lang="en-US" dirty="0">
                <a:latin typeface="Palatino Linotype" panose="02040502050505030304" pitchFamily="18" charset="0"/>
              </a:rPr>
              <a:t>Test plans to prepare for, respond to, and recover from a potential threat in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3" name="Picture 2" descr="4 words to set better goals | Leader Impac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718000" y="2035016"/>
            <a:ext cx="2323158" cy="1547804"/>
          </a:xfrm>
          <a:prstGeom prst="rect">
            <a:avLst/>
          </a:prstGeom>
        </p:spPr>
      </p:pic>
    </p:spTree>
    <p:extLst>
      <p:ext uri="{BB962C8B-B14F-4D97-AF65-F5344CB8AC3E}">
        <p14:creationId xmlns:p14="http://schemas.microsoft.com/office/powerpoint/2010/main" val="245668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1231589" y="1836966"/>
            <a:ext cx="7360920" cy="5358823"/>
          </a:xfrm>
        </p:spPr>
        <p:txBody>
          <a:bodyPr/>
          <a:lstStyle/>
          <a:p>
            <a:pPr>
              <a:buSzPct val="150000"/>
            </a:pPr>
            <a:r>
              <a:rPr lang="en-US" dirty="0">
                <a:latin typeface="Palatino Linotype" panose="02040502050505030304" pitchFamily="18" charset="0"/>
              </a:rPr>
              <a:t>To evaluate the risk posed by a student, staff member or another person, by a structured, trained team, in response to an actual or perceived threat or concerning behavior. </a:t>
            </a:r>
          </a:p>
          <a:p>
            <a:pPr>
              <a:buSzPct val="150000"/>
            </a:pPr>
            <a:r>
              <a:rPr lang="en-US" dirty="0">
                <a:latin typeface="Palatino Linotype" panose="02040502050505030304" pitchFamily="18" charset="0"/>
              </a:rPr>
              <a:t>To test the development and use of a threat assessment protocol as one element in the school’s broad strategy to prevent violence in the schools.</a:t>
            </a:r>
          </a:p>
          <a:p>
            <a:pPr>
              <a:buSzPct val="150000"/>
            </a:pPr>
            <a:r>
              <a:rPr lang="en-US" dirty="0">
                <a:latin typeface="Palatino Linotype" panose="02040502050505030304" pitchFamily="18" charset="0"/>
              </a:rPr>
              <a:t>For the purposes of clarifying a threat of an attack against a school; threats are placed into two categories:  1) Internal or 2) External.</a:t>
            </a:r>
          </a:p>
          <a:p>
            <a:endParaRPr lang="en-US" sz="1800" dirty="0">
              <a:latin typeface="Palatino Linotype" panose="02040502050505030304" pitchFamily="18" charset="0"/>
            </a:endParaRPr>
          </a:p>
        </p:txBody>
      </p:sp>
    </p:spTree>
    <p:extLst>
      <p:ext uri="{BB962C8B-B14F-4D97-AF65-F5344CB8AC3E}">
        <p14:creationId xmlns:p14="http://schemas.microsoft.com/office/powerpoint/2010/main" val="96283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1097280" y="2129246"/>
            <a:ext cx="7360920" cy="4655127"/>
          </a:xfrm>
        </p:spPr>
        <p:txBody>
          <a:bodyPr/>
          <a:lstStyle/>
          <a:p>
            <a:pPr>
              <a:buSzPct val="150000"/>
            </a:pPr>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pPr>
              <a:buSzPct val="150000"/>
            </a:pPr>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105366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1267874" y="2258103"/>
            <a:ext cx="7360920" cy="3924300"/>
          </a:xfrm>
        </p:spPr>
        <p:txBody>
          <a:bodyPr/>
          <a:lstStyle/>
          <a:p>
            <a:pPr>
              <a:buSzPct val="150000"/>
              <a:buFont typeface="Arial" panose="020B0604020202020204" pitchFamily="34" charset="0"/>
              <a:buChar char="•"/>
            </a:pPr>
            <a:r>
              <a:rPr lang="en-US" dirty="0">
                <a:latin typeface="Palatino Linotype" panose="02040502050505030304" pitchFamily="18" charset="0"/>
              </a:rPr>
              <a:t>A scenario-driven, facilitated discussion-based exercise</a:t>
            </a:r>
          </a:p>
          <a:p>
            <a:pPr>
              <a:buSzPct val="150000"/>
              <a:buFont typeface="Arial" panose="020B0604020202020204" pitchFamily="34" charset="0"/>
              <a:buChar char="•"/>
            </a:pPr>
            <a:r>
              <a:rPr lang="en-US" dirty="0">
                <a:latin typeface="Palatino Linotype" panose="02040502050505030304" pitchFamily="18" charset="0"/>
              </a:rPr>
              <a:t>The exercise is divided in </a:t>
            </a:r>
            <a:r>
              <a:rPr lang="en-US" dirty="0" smtClean="0">
                <a:latin typeface="Palatino Linotype" panose="02040502050505030304" pitchFamily="18" charset="0"/>
              </a:rPr>
              <a:t>four</a:t>
            </a:r>
            <a:r>
              <a:rPr lang="en-US" dirty="0" smtClean="0">
                <a:latin typeface="Palatino Linotype" panose="02040502050505030304" pitchFamily="18" charset="0"/>
              </a:rPr>
              <a:t> </a:t>
            </a:r>
            <a:r>
              <a:rPr lang="en-US" dirty="0">
                <a:latin typeface="Palatino Linotype" panose="02040502050505030304" pitchFamily="18" charset="0"/>
              </a:rPr>
              <a:t>modules:</a:t>
            </a:r>
          </a:p>
          <a:p>
            <a:pPr lvl="2">
              <a:buSzPct val="150000"/>
              <a:buFont typeface="Arial" panose="020B0604020202020204" pitchFamily="34" charset="0"/>
              <a:buChar char="•"/>
            </a:pPr>
            <a:r>
              <a:rPr lang="en-US" sz="2000" dirty="0">
                <a:latin typeface="Palatino Linotype" panose="02040502050505030304" pitchFamily="18" charset="0"/>
              </a:rPr>
              <a:t>Module 1: Initial Response – Scenario Background</a:t>
            </a:r>
          </a:p>
          <a:p>
            <a:pPr lvl="2">
              <a:buSzPct val="150000"/>
              <a:buFont typeface="Arial" panose="020B0604020202020204" pitchFamily="34" charset="0"/>
              <a:buChar char="•"/>
            </a:pPr>
            <a:r>
              <a:rPr lang="en-US" sz="2000" dirty="0">
                <a:latin typeface="Palatino Linotype" panose="02040502050505030304" pitchFamily="18" charset="0"/>
              </a:rPr>
              <a:t>Module 2: Response – Scenario Update #1 </a:t>
            </a:r>
          </a:p>
          <a:p>
            <a:pPr lvl="2">
              <a:buSzPct val="150000"/>
              <a:buFont typeface="Arial" panose="020B0604020202020204" pitchFamily="34" charset="0"/>
              <a:buChar char="•"/>
            </a:pPr>
            <a:r>
              <a:rPr lang="en-US" sz="2000" dirty="0">
                <a:latin typeface="Palatino Linotype" panose="02040502050505030304" pitchFamily="18" charset="0"/>
              </a:rPr>
              <a:t>Module 3: Response – Scenario Update #2</a:t>
            </a:r>
          </a:p>
          <a:p>
            <a:pPr lvl="2">
              <a:buSzPct val="150000"/>
              <a:buFont typeface="Arial" panose="020B0604020202020204" pitchFamily="34" charset="0"/>
              <a:buChar char="•"/>
            </a:pPr>
            <a:r>
              <a:rPr lang="en-US" sz="2000" dirty="0">
                <a:latin typeface="Palatino Linotype" panose="02040502050505030304" pitchFamily="18" charset="0"/>
              </a:rPr>
              <a:t>Module 4: Recovery – Scenario Update #3</a:t>
            </a:r>
          </a:p>
          <a:p>
            <a:pPr>
              <a:buSzPct val="150000"/>
              <a:buFont typeface="Arial" panose="020B0604020202020204" pitchFamily="34" charset="0"/>
              <a:buChar char="•"/>
            </a:pPr>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223279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084217" y="2461555"/>
            <a:ext cx="10058400" cy="4023360"/>
          </a:xfrm>
        </p:spPr>
        <p:txBody>
          <a:bodyPr/>
          <a:lstStyle/>
          <a:p>
            <a:pPr>
              <a:buSzPct val="150000"/>
            </a:pPr>
            <a:r>
              <a:rPr lang="en-US" dirty="0">
                <a:latin typeface="Palatino Linotype" panose="02040502050505030304" pitchFamily="18" charset="0"/>
              </a:rPr>
              <a:t>There are no right or wrong answers/ideas.</a:t>
            </a:r>
          </a:p>
          <a:p>
            <a:pPr>
              <a:buSzPct val="150000"/>
            </a:pPr>
            <a:r>
              <a:rPr lang="en-US" dirty="0">
                <a:latin typeface="Palatino Linotype" panose="02040502050505030304" pitchFamily="18" charset="0"/>
              </a:rPr>
              <a:t>Varying viewpoints are expected and will be respected.</a:t>
            </a:r>
          </a:p>
          <a:p>
            <a:pPr>
              <a:buSzPct val="150000"/>
            </a:pPr>
            <a:r>
              <a:rPr lang="en-US" dirty="0">
                <a:latin typeface="Palatino Linotype" panose="02040502050505030304" pitchFamily="18" charset="0"/>
              </a:rPr>
              <a:t>“Exercise decisions” are not precedent setting.</a:t>
            </a:r>
          </a:p>
          <a:p>
            <a:pPr>
              <a:buSzPct val="150000"/>
            </a:pPr>
            <a:r>
              <a:rPr lang="en-US" dirty="0">
                <a:latin typeface="Palatino Linotype" panose="02040502050505030304" pitchFamily="18" charset="0"/>
              </a:rPr>
              <a:t>Players are encouraged to consider different approaches and suggest improvements/“Think outside the box.”</a:t>
            </a:r>
          </a:p>
          <a:p>
            <a:pPr>
              <a:buSzPct val="150000"/>
            </a:pPr>
            <a:endParaRPr lang="en-US" dirty="0">
              <a:latin typeface="Palatino Linotype" panose="02040502050505030304" pitchFamily="18" charset="0"/>
            </a:endParaRPr>
          </a:p>
        </p:txBody>
      </p:sp>
    </p:spTree>
    <p:extLst>
      <p:ext uri="{BB962C8B-B14F-4D97-AF65-F5344CB8AC3E}">
        <p14:creationId xmlns:p14="http://schemas.microsoft.com/office/powerpoint/2010/main" val="123490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239883" y="1922106"/>
            <a:ext cx="7360920" cy="4787900"/>
          </a:xfrm>
        </p:spPr>
        <p:txBody>
          <a:bodyPr/>
          <a:lstStyle/>
          <a:p>
            <a:pPr>
              <a:lnSpc>
                <a:spcPct val="90000"/>
              </a:lnSpc>
              <a:buSzPct val="150000"/>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buSzPct val="150000"/>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buSzPct val="150000"/>
            </a:pPr>
            <a:r>
              <a:rPr lang="en-US" dirty="0">
                <a:latin typeface="Palatino Linotype" panose="02040502050505030304" pitchFamily="18" charset="0"/>
              </a:rPr>
              <a:t>One person speaks at a time.</a:t>
            </a:r>
          </a:p>
          <a:p>
            <a:pPr>
              <a:lnSpc>
                <a:spcPct val="90000"/>
              </a:lnSpc>
              <a:buSzPct val="150000"/>
            </a:pPr>
            <a:r>
              <a:rPr lang="en-US" dirty="0">
                <a:latin typeface="Palatino Linotype" panose="02040502050505030304" pitchFamily="18" charset="0"/>
              </a:rPr>
              <a:t>The scenario will be accepted as is. However, the facilitator may make modifications as deemed appropriate.</a:t>
            </a:r>
          </a:p>
          <a:p>
            <a:pPr>
              <a:lnSpc>
                <a:spcPct val="90000"/>
              </a:lnSpc>
              <a:buSzPct val="150000"/>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2238988704"/>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B9F9803-CD27-42C1-B552-E42E935E8FD8}"/>
</file>

<file path=customXml/itemProps2.xml><?xml version="1.0" encoding="utf-8"?>
<ds:datastoreItem xmlns:ds="http://schemas.openxmlformats.org/officeDocument/2006/customXml" ds:itemID="{2160A148-8E3A-468B-AA02-56892703A64F}"/>
</file>

<file path=customXml/itemProps3.xml><?xml version="1.0" encoding="utf-8"?>
<ds:datastoreItem xmlns:ds="http://schemas.openxmlformats.org/officeDocument/2006/customXml" ds:itemID="{70C8014E-D460-4816-864A-0FE49DE70FDE}"/>
</file>

<file path=docProps/app.xml><?xml version="1.0" encoding="utf-8"?>
<Properties xmlns="http://schemas.openxmlformats.org/officeDocument/2006/extended-properties" xmlns:vt="http://schemas.openxmlformats.org/officeDocument/2006/docPropsVTypes">
  <Template>Retrospect</Template>
  <TotalTime>3515</TotalTime>
  <Words>1417</Words>
  <Application>Microsoft Office PowerPoint</Application>
  <PresentationFormat>Widescreen</PresentationFormat>
  <Paragraphs>191</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Franklin Gothic Book</vt:lpstr>
      <vt:lpstr>Helvetica Neue Medium</vt:lpstr>
      <vt:lpstr>Palatino Linotype</vt:lpstr>
      <vt:lpstr>Wingdings</vt:lpstr>
      <vt:lpstr>Retrospect</vt:lpstr>
      <vt:lpstr>Threat Assessment</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Time:</vt:lpstr>
      <vt:lpstr>Discussion</vt:lpstr>
      <vt:lpstr>Module 2:  Response </vt:lpstr>
      <vt:lpstr>Date:  Time:</vt:lpstr>
      <vt:lpstr>Discussion</vt:lpstr>
      <vt:lpstr>Module 3:  Response - Scenario Update</vt:lpstr>
      <vt:lpstr>Date:  Time:</vt:lpstr>
      <vt:lpstr>Discussion</vt:lpstr>
      <vt:lpstr>Module 4:  Recovery</vt:lpstr>
      <vt:lpstr>PowerPoint Presentation</vt:lpstr>
      <vt:lpstr>Take 5 minutes to draft your media message and messaging to parents.</vt:lpstr>
      <vt:lpstr>PowerPoint Presentation</vt:lpstr>
      <vt:lpstr>Discussion</vt:lpstr>
      <vt:lpstr>Take 5 minutes to draft your message to the school community.</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114</cp:revision>
  <dcterms:created xsi:type="dcterms:W3CDTF">2019-06-01T18:47:12Z</dcterms:created>
  <dcterms:modified xsi:type="dcterms:W3CDTF">2019-08-26T16:24:16Z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