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6" r:id="rId3"/>
    <p:sldMasterId id="2147483714" r:id="rId4"/>
    <p:sldMasterId id="2147483732" r:id="rId5"/>
  </p:sldMasterIdLst>
  <p:sldIdLst>
    <p:sldId id="256" r:id="rId6"/>
    <p:sldId id="259" r:id="rId7"/>
    <p:sldId id="272" r:id="rId8"/>
    <p:sldId id="265" r:id="rId9"/>
    <p:sldId id="262" r:id="rId10"/>
    <p:sldId id="271" r:id="rId11"/>
    <p:sldId id="296" r:id="rId12"/>
    <p:sldId id="268" r:id="rId13"/>
    <p:sldId id="284" r:id="rId14"/>
    <p:sldId id="294" r:id="rId15"/>
    <p:sldId id="269" r:id="rId16"/>
    <p:sldId id="286" r:id="rId17"/>
    <p:sldId id="288" r:id="rId18"/>
    <p:sldId id="270" r:id="rId19"/>
    <p:sldId id="297" r:id="rId20"/>
    <p:sldId id="298" r:id="rId21"/>
    <p:sldId id="299" r:id="rId22"/>
    <p:sldId id="278" r:id="rId23"/>
    <p:sldId id="289"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73" d="100"/>
          <a:sy n="73" d="100"/>
        </p:scale>
        <p:origin x="54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9E6C09F-DCA1-4118-88DE-CCE8981C22E4}"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1235936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E6C09F-DCA1-4118-88DE-CCE8981C22E4}"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855065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E6C09F-DCA1-4118-88DE-CCE8981C22E4}"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2612783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E6C09F-DCA1-4118-88DE-CCE8981C22E4}"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5F154-9E67-4D43-AFA3-D9B59131B74A}"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14868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E6C09F-DCA1-4118-88DE-CCE8981C22E4}"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3065911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9E6C09F-DCA1-4118-88DE-CCE8981C22E4}" type="datetimeFigureOut">
              <a:rPr lang="en-US" smtClean="0"/>
              <a:t>11/8/2018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2714265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9E6C09F-DCA1-4118-88DE-CCE8981C22E4}" type="datetimeFigureOut">
              <a:rPr lang="en-US" smtClean="0"/>
              <a:t>11/8/2018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1076965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E6C09F-DCA1-4118-88DE-CCE8981C22E4}"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261999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E6C09F-DCA1-4118-88DE-CCE8981C22E4}"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213685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04971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290625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99E6C09F-DCA1-4118-88DE-CCE8981C22E4}"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3933440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76780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935257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234732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813027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3099650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81053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990819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101028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437900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2448589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E6C09F-DCA1-4118-88DE-CCE8981C22E4}"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485499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388090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711753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322654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41272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564523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57731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486603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879392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0015205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186374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9E6C09F-DCA1-4118-88DE-CCE8981C22E4}"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2656197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897397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047902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679618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703278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790055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716485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28517879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655760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4046112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74418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9E6C09F-DCA1-4118-88DE-CCE8981C22E4}" type="datetimeFigureOut">
              <a:rPr lang="en-US" smtClean="0"/>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24949261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941100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778935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233914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66694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859784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13900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531349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1794700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8447828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970868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9E6C09F-DCA1-4118-88DE-CCE8981C22E4}" type="datetimeFigureOut">
              <a:rPr lang="en-US" smtClean="0"/>
              <a:t>11/8/2018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26771593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6686091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918222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1203858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12564476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222763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760943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494015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99748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1892593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010995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9E6C09F-DCA1-4118-88DE-CCE8981C22E4}" type="datetimeFigureOut">
              <a:rPr lang="en-US" smtClean="0"/>
              <a:t>11/8/2018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3629790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788696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156021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922907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9099456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314360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258996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911530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8000475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0765550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36608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9E6C09F-DCA1-4118-88DE-CCE8981C22E4}" type="datetimeFigureOut">
              <a:rPr lang="en-US" smtClean="0"/>
              <a:t>11/8/2018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41132499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10098802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854554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805089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4344353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2107312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038650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E6C09F-DCA1-4118-88DE-CCE8981C22E4}"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E5F154-9E67-4D43-AFA3-D9B59131B74A}" type="slidenum">
              <a:rPr lang="en-US" smtClean="0"/>
              <a:t>‹#›</a:t>
            </a:fld>
            <a:endParaRPr lang="en-US"/>
          </a:p>
        </p:txBody>
      </p:sp>
    </p:spTree>
    <p:extLst>
      <p:ext uri="{BB962C8B-B14F-4D97-AF65-F5344CB8AC3E}">
        <p14:creationId xmlns:p14="http://schemas.microsoft.com/office/powerpoint/2010/main" val="2173592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6.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6.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6.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image" Target="../media/image6.pn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9E6C09F-DCA1-4118-88DE-CCE8981C22E4}" type="datetimeFigureOut">
              <a:rPr lang="en-US" smtClean="0"/>
              <a:t>11/8/2018</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CE5F154-9E67-4D43-AFA3-D9B59131B74A}" type="slidenum">
              <a:rPr lang="en-US" smtClean="0"/>
              <a:t>‹#›</a:t>
            </a:fld>
            <a:endParaRPr lang="en-US"/>
          </a:p>
        </p:txBody>
      </p:sp>
    </p:spTree>
    <p:extLst>
      <p:ext uri="{BB962C8B-B14F-4D97-AF65-F5344CB8AC3E}">
        <p14:creationId xmlns:p14="http://schemas.microsoft.com/office/powerpoint/2010/main" val="86988332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51CF1133-3259-4C45-BABA-5B62D9C6F78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316837862"/>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51CF1133-3259-4C45-BABA-5B62D9C6F78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60925455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51CF1133-3259-4C45-BABA-5B62D9C6F78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463879503"/>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51CF1133-3259-4C45-BABA-5B62D9C6F78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11/8/2018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03922491"/>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5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9839" y="1198046"/>
            <a:ext cx="10766739" cy="2838720"/>
          </a:xfrm>
        </p:spPr>
        <p:txBody>
          <a:bodyPr/>
          <a:lstStyle/>
          <a:p>
            <a:pPr algn="ctr"/>
            <a:r>
              <a:rPr lang="en-US" sz="6000" b="1" u="sng" dirty="0" smtClean="0"/>
              <a:t>SOUTH BURLINGTON POLICE</a:t>
            </a:r>
            <a:br>
              <a:rPr lang="en-US" sz="6000" b="1" u="sng" dirty="0" smtClean="0"/>
            </a:br>
            <a:r>
              <a:rPr lang="en-US" sz="6000" b="1" u="sng" dirty="0" smtClean="0"/>
              <a:t>YOUTH SERVICES DIVISION</a:t>
            </a:r>
            <a:r>
              <a:rPr lang="en-US" sz="6600" dirty="0" smtClean="0"/>
              <a:t/>
            </a:r>
            <a:br>
              <a:rPr lang="en-US" sz="6600" dirty="0" smtClean="0"/>
            </a:br>
            <a:endParaRPr lang="en-US" sz="6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805" y="3601342"/>
            <a:ext cx="2512747" cy="2545100"/>
          </a:xfrm>
          <a:prstGeom prst="rect">
            <a:avLst/>
          </a:prstGeom>
        </p:spPr>
      </p:pic>
    </p:spTree>
    <p:extLst>
      <p:ext uri="{BB962C8B-B14F-4D97-AF65-F5344CB8AC3E}">
        <p14:creationId xmlns:p14="http://schemas.microsoft.com/office/powerpoint/2010/main" val="2709356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36997" y="378004"/>
            <a:ext cx="10515600" cy="1325563"/>
          </a:xfrm>
        </p:spPr>
        <p:txBody>
          <a:bodyPr>
            <a:normAutofit fontScale="90000"/>
          </a:bodyPr>
          <a:lstStyle/>
          <a:p>
            <a:r>
              <a:rPr lang="en-US" b="1" u="sng" dirty="0" smtClean="0"/>
              <a:t>SRO RESPONSIBILITIES-TEACHING</a:t>
            </a:r>
            <a:endParaRPr lang="en-US" b="1" u="sng" dirty="0"/>
          </a:p>
        </p:txBody>
      </p:sp>
      <p:pic>
        <p:nvPicPr>
          <p:cNvPr id="2" name="Picture 1"/>
          <p:cNvPicPr>
            <a:picLocks noChangeAspect="1"/>
          </p:cNvPicPr>
          <p:nvPr/>
        </p:nvPicPr>
        <p:blipFill>
          <a:blip r:embed="rId2"/>
          <a:stretch>
            <a:fillRect/>
          </a:stretch>
        </p:blipFill>
        <p:spPr>
          <a:xfrm>
            <a:off x="395786" y="1893195"/>
            <a:ext cx="3463342" cy="3463342"/>
          </a:xfrm>
          <a:prstGeom prst="rect">
            <a:avLst/>
          </a:prstGeom>
        </p:spPr>
      </p:pic>
      <p:pic>
        <p:nvPicPr>
          <p:cNvPr id="3" name="Picture 2"/>
          <p:cNvPicPr>
            <a:picLocks noChangeAspect="1"/>
          </p:cNvPicPr>
          <p:nvPr/>
        </p:nvPicPr>
        <p:blipFill>
          <a:blip r:embed="rId3"/>
          <a:stretch>
            <a:fillRect/>
          </a:stretch>
        </p:blipFill>
        <p:spPr>
          <a:xfrm>
            <a:off x="8342896" y="1893195"/>
            <a:ext cx="3463342" cy="3463342"/>
          </a:xfrm>
          <a:prstGeom prst="rect">
            <a:avLst/>
          </a:prstGeom>
        </p:spPr>
      </p:pic>
      <p:pic>
        <p:nvPicPr>
          <p:cNvPr id="5" name="Picture 4"/>
          <p:cNvPicPr>
            <a:picLocks noChangeAspect="1"/>
          </p:cNvPicPr>
          <p:nvPr/>
        </p:nvPicPr>
        <p:blipFill>
          <a:blip r:embed="rId4"/>
          <a:stretch>
            <a:fillRect/>
          </a:stretch>
        </p:blipFill>
        <p:spPr>
          <a:xfrm rot="5400000">
            <a:off x="4313220" y="2389106"/>
            <a:ext cx="3961344" cy="2969523"/>
          </a:xfrm>
          <a:prstGeom prst="rect">
            <a:avLst/>
          </a:prstGeom>
        </p:spPr>
      </p:pic>
    </p:spTree>
    <p:extLst>
      <p:ext uri="{BB962C8B-B14F-4D97-AF65-F5344CB8AC3E}">
        <p14:creationId xmlns:p14="http://schemas.microsoft.com/office/powerpoint/2010/main" val="34861412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SRO RESPONSIBILITIES-TEACHING</a:t>
            </a:r>
            <a:endParaRPr lang="en-US" b="1" u="sng" dirty="0"/>
          </a:p>
        </p:txBody>
      </p:sp>
      <p:sp>
        <p:nvSpPr>
          <p:cNvPr id="3" name="Content Placeholder 2"/>
          <p:cNvSpPr>
            <a:spLocks noGrp="1"/>
          </p:cNvSpPr>
          <p:nvPr>
            <p:ph idx="1"/>
          </p:nvPr>
        </p:nvSpPr>
        <p:spPr>
          <a:xfrm>
            <a:off x="209586" y="1034367"/>
            <a:ext cx="8946541" cy="5054449"/>
          </a:xfrm>
        </p:spPr>
        <p:txBody>
          <a:bodyPr>
            <a:normAutofit lnSpcReduction="10000"/>
          </a:bodyPr>
          <a:lstStyle/>
          <a:p>
            <a:endParaRPr lang="en-US" sz="2400" dirty="0" smtClean="0"/>
          </a:p>
          <a:p>
            <a:r>
              <a:rPr lang="en-US" sz="2400" dirty="0" smtClean="0"/>
              <a:t>D.A.R.E</a:t>
            </a:r>
            <a:r>
              <a:rPr lang="en-US" sz="2400" dirty="0"/>
              <a:t>. Drug Prevention </a:t>
            </a:r>
            <a:r>
              <a:rPr lang="en-US" sz="2400" dirty="0" smtClean="0"/>
              <a:t>Program (5</a:t>
            </a:r>
            <a:r>
              <a:rPr lang="en-US" sz="2400" baseline="30000" dirty="0" smtClean="0"/>
              <a:t>th</a:t>
            </a:r>
            <a:r>
              <a:rPr lang="en-US" sz="2400" dirty="0" smtClean="0"/>
              <a:t> and 7</a:t>
            </a:r>
            <a:r>
              <a:rPr lang="en-US" sz="2400" baseline="30000" dirty="0" smtClean="0"/>
              <a:t>th</a:t>
            </a:r>
            <a:r>
              <a:rPr lang="en-US" sz="2400" dirty="0" smtClean="0"/>
              <a:t> grade)</a:t>
            </a:r>
          </a:p>
          <a:p>
            <a:endParaRPr lang="en-US" sz="2400" dirty="0"/>
          </a:p>
          <a:p>
            <a:r>
              <a:rPr lang="en-US" sz="2400" dirty="0"/>
              <a:t>Health Class </a:t>
            </a:r>
            <a:r>
              <a:rPr lang="en-US" sz="2400" dirty="0" smtClean="0"/>
              <a:t>Presentations </a:t>
            </a:r>
          </a:p>
          <a:p>
            <a:pPr marL="0" indent="0">
              <a:buNone/>
            </a:pPr>
            <a:r>
              <a:rPr lang="en-US" sz="2400" dirty="0" smtClean="0"/>
              <a:t>(Drug/Alcohol Unit, Sexting Presentation)</a:t>
            </a:r>
          </a:p>
          <a:p>
            <a:pPr marL="0" indent="0">
              <a:buNone/>
            </a:pPr>
            <a:endParaRPr lang="en-US" sz="2400" dirty="0" smtClean="0"/>
          </a:p>
          <a:p>
            <a:r>
              <a:rPr lang="en-US" sz="2400" dirty="0" smtClean="0"/>
              <a:t>Driver’s Education Presentations</a:t>
            </a:r>
          </a:p>
          <a:p>
            <a:pPr marL="0" indent="0">
              <a:buNone/>
            </a:pPr>
            <a:endParaRPr lang="en-US" sz="2400" dirty="0" smtClean="0"/>
          </a:p>
          <a:p>
            <a:r>
              <a:rPr lang="en-US" sz="2400" dirty="0" smtClean="0"/>
              <a:t>Bicycle Safety-Elementary Students</a:t>
            </a:r>
          </a:p>
          <a:p>
            <a:endParaRPr lang="en-US" sz="2400" dirty="0"/>
          </a:p>
          <a:p>
            <a:r>
              <a:rPr lang="en-US" sz="2400" dirty="0" smtClean="0"/>
              <a:t>C.S.I. Summer Camp</a:t>
            </a:r>
            <a:endParaRPr lang="en-US" sz="2400"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007" y="2705727"/>
            <a:ext cx="4587159" cy="3025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21387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84202" y="457200"/>
            <a:ext cx="7021911" cy="5969358"/>
          </a:xfrm>
        </p:spPr>
      </p:pic>
      <p:sp>
        <p:nvSpPr>
          <p:cNvPr id="14" name="Text Placeholder 13"/>
          <p:cNvSpPr>
            <a:spLocks noGrp="1"/>
          </p:cNvSpPr>
          <p:nvPr>
            <p:ph type="body" sz="half" idx="2"/>
          </p:nvPr>
        </p:nvSpPr>
        <p:spPr>
          <a:xfrm>
            <a:off x="1" y="566670"/>
            <a:ext cx="4668994" cy="5988677"/>
          </a:xfrm>
        </p:spPr>
        <p:txBody>
          <a:bodyPr>
            <a:normAutofit/>
          </a:bodyPr>
          <a:lstStyle/>
          <a:p>
            <a:pPr algn="ctr"/>
            <a:r>
              <a:rPr lang="en-US" sz="3600" b="1" u="sng" dirty="0" smtClean="0"/>
              <a:t>DRUG ABUSE</a:t>
            </a:r>
            <a:br>
              <a:rPr lang="en-US" sz="3600" b="1" u="sng" dirty="0" smtClean="0"/>
            </a:br>
            <a:r>
              <a:rPr lang="en-US" sz="3600" b="1" u="sng" dirty="0" smtClean="0"/>
              <a:t>RESISTANCE </a:t>
            </a:r>
            <a:r>
              <a:rPr lang="en-US" sz="4100" b="1" u="sng" dirty="0" smtClean="0"/>
              <a:t>EDUCATION</a:t>
            </a:r>
          </a:p>
          <a:p>
            <a:r>
              <a:rPr lang="en-US" sz="3200" dirty="0" smtClean="0"/>
              <a:t>-10 Lesson Program instructed for all 5</a:t>
            </a:r>
            <a:r>
              <a:rPr lang="en-US" sz="3200" baseline="30000" dirty="0" smtClean="0"/>
              <a:t>th</a:t>
            </a:r>
            <a:r>
              <a:rPr lang="en-US" sz="3200" dirty="0" smtClean="0"/>
              <a:t> and 7</a:t>
            </a:r>
            <a:r>
              <a:rPr lang="en-US" sz="3200" baseline="30000" dirty="0" smtClean="0"/>
              <a:t>th</a:t>
            </a:r>
            <a:r>
              <a:rPr lang="en-US" sz="3200" dirty="0" smtClean="0"/>
              <a:t> Grade Students in the District by School Resource Officer</a:t>
            </a:r>
          </a:p>
          <a:p>
            <a:r>
              <a:rPr lang="en-US" sz="3200" dirty="0" smtClean="0"/>
              <a:t>-Focus on Drug Prevention and Safe Decision Making</a:t>
            </a:r>
          </a:p>
        </p:txBody>
      </p:sp>
    </p:spTree>
    <p:extLst>
      <p:ext uri="{BB962C8B-B14F-4D97-AF65-F5344CB8AC3E}">
        <p14:creationId xmlns:p14="http://schemas.microsoft.com/office/powerpoint/2010/main" val="35327658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rot="16200000">
            <a:off x="4929674" y="-321819"/>
            <a:ext cx="2783080" cy="3712608"/>
          </a:xfrm>
          <a:prstGeom prst="rect">
            <a:avLst/>
          </a:prstGeom>
        </p:spPr>
      </p:pic>
      <p:pic>
        <p:nvPicPr>
          <p:cNvPr id="9" name="Picture 8"/>
          <p:cNvPicPr>
            <a:picLocks noChangeAspect="1"/>
          </p:cNvPicPr>
          <p:nvPr/>
        </p:nvPicPr>
        <p:blipFill>
          <a:blip r:embed="rId3"/>
          <a:stretch>
            <a:fillRect/>
          </a:stretch>
        </p:blipFill>
        <p:spPr>
          <a:xfrm>
            <a:off x="0" y="3879243"/>
            <a:ext cx="3969629" cy="2977222"/>
          </a:xfrm>
          <a:prstGeom prst="rect">
            <a:avLst/>
          </a:prstGeom>
        </p:spPr>
      </p:pic>
      <p:pic>
        <p:nvPicPr>
          <p:cNvPr id="12" name="Picture 11"/>
          <p:cNvPicPr>
            <a:picLocks noChangeAspect="1"/>
          </p:cNvPicPr>
          <p:nvPr/>
        </p:nvPicPr>
        <p:blipFill>
          <a:blip r:embed="rId4"/>
          <a:stretch>
            <a:fillRect/>
          </a:stretch>
        </p:blipFill>
        <p:spPr>
          <a:xfrm>
            <a:off x="0" y="142945"/>
            <a:ext cx="3942782" cy="2960863"/>
          </a:xfrm>
          <a:prstGeom prst="rect">
            <a:avLst/>
          </a:prstGeom>
        </p:spPr>
      </p:pic>
      <p:pic>
        <p:nvPicPr>
          <p:cNvPr id="13" name="Picture 12"/>
          <p:cNvPicPr>
            <a:picLocks noChangeAspect="1"/>
          </p:cNvPicPr>
          <p:nvPr/>
        </p:nvPicPr>
        <p:blipFill>
          <a:blip r:embed="rId5"/>
          <a:stretch>
            <a:fillRect/>
          </a:stretch>
        </p:blipFill>
        <p:spPr>
          <a:xfrm>
            <a:off x="8699646" y="244698"/>
            <a:ext cx="3082027" cy="3122766"/>
          </a:xfrm>
          <a:prstGeom prst="rect">
            <a:avLst/>
          </a:prstGeom>
        </p:spPr>
      </p:pic>
      <p:pic>
        <p:nvPicPr>
          <p:cNvPr id="2" name="Picture 1"/>
          <p:cNvPicPr>
            <a:picLocks noChangeAspect="1"/>
          </p:cNvPicPr>
          <p:nvPr/>
        </p:nvPicPr>
        <p:blipFill>
          <a:blip r:embed="rId6"/>
          <a:stretch>
            <a:fillRect/>
          </a:stretch>
        </p:blipFill>
        <p:spPr>
          <a:xfrm>
            <a:off x="4139713" y="3103808"/>
            <a:ext cx="4363002" cy="3034728"/>
          </a:xfrm>
          <a:prstGeom prst="rect">
            <a:avLst/>
          </a:prstGeom>
        </p:spPr>
      </p:pic>
      <p:pic>
        <p:nvPicPr>
          <p:cNvPr id="4" name="Picture 3"/>
          <p:cNvPicPr>
            <a:picLocks noChangeAspect="1"/>
          </p:cNvPicPr>
          <p:nvPr/>
        </p:nvPicPr>
        <p:blipFill>
          <a:blip r:embed="rId7"/>
          <a:stretch>
            <a:fillRect/>
          </a:stretch>
        </p:blipFill>
        <p:spPr>
          <a:xfrm>
            <a:off x="8607189" y="3631842"/>
            <a:ext cx="3266940" cy="3224623"/>
          </a:xfrm>
          <a:prstGeom prst="rect">
            <a:avLst/>
          </a:prstGeom>
        </p:spPr>
      </p:pic>
    </p:spTree>
    <p:extLst>
      <p:ext uri="{BB962C8B-B14F-4D97-AF65-F5344CB8AC3E}">
        <p14:creationId xmlns:p14="http://schemas.microsoft.com/office/powerpoint/2010/main" val="3758929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84" y="221920"/>
            <a:ext cx="9404723" cy="1400530"/>
          </a:xfrm>
        </p:spPr>
        <p:txBody>
          <a:bodyPr/>
          <a:lstStyle/>
          <a:p>
            <a:r>
              <a:rPr lang="en-US" sz="2800" b="1" u="sng" dirty="0" smtClean="0"/>
              <a:t>SRO RESPONSIBILITIES- COUNSELOR/MENTOR</a:t>
            </a:r>
            <a:endParaRPr lang="en-US" sz="2800" b="1" u="sng" dirty="0"/>
          </a:p>
        </p:txBody>
      </p:sp>
      <p:sp>
        <p:nvSpPr>
          <p:cNvPr id="3" name="Content Placeholder 2"/>
          <p:cNvSpPr>
            <a:spLocks noGrp="1"/>
          </p:cNvSpPr>
          <p:nvPr>
            <p:ph idx="1"/>
          </p:nvPr>
        </p:nvSpPr>
        <p:spPr>
          <a:xfrm>
            <a:off x="2439403" y="281593"/>
            <a:ext cx="6480068" cy="4816878"/>
          </a:xfrm>
        </p:spPr>
        <p:txBody>
          <a:bodyPr>
            <a:normAutofit/>
          </a:bodyPr>
          <a:lstStyle/>
          <a:p>
            <a:endParaRPr lang="en-US" dirty="0"/>
          </a:p>
          <a:p>
            <a:r>
              <a:rPr lang="en-US" dirty="0" smtClean="0"/>
              <a:t>SRO’s form healthy relationships with students by being apart of the school community. This results in students building trust with the SRO and the police. Once trust is built between the SRO and  students, some students will rely on SRO for guidance, advice, and encouragement. </a:t>
            </a:r>
            <a:endParaRPr lang="en-US" dirty="0"/>
          </a:p>
          <a:p>
            <a:r>
              <a:rPr lang="en-US" dirty="0" smtClean="0"/>
              <a:t>Parents of students in the community will also reach out to the SRO seeking guidance and advice on issues with their children.</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050" y="950953"/>
            <a:ext cx="2195514" cy="318316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69903" y="1031395"/>
            <a:ext cx="2440383" cy="31027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5212" y="4365938"/>
            <a:ext cx="3515021" cy="244698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839" y="4320862"/>
            <a:ext cx="3382851" cy="253713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0786" y="3757613"/>
            <a:ext cx="4648310" cy="3100387"/>
          </a:xfrm>
          <a:prstGeom prst="rect">
            <a:avLst/>
          </a:prstGeom>
        </p:spPr>
      </p:pic>
    </p:spTree>
    <p:extLst>
      <p:ext uri="{BB962C8B-B14F-4D97-AF65-F5344CB8AC3E}">
        <p14:creationId xmlns:p14="http://schemas.microsoft.com/office/powerpoint/2010/main" val="219910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Common SRO Selection Criteria</a:t>
            </a:r>
            <a:endParaRPr lang="en-US" b="1" u="sng" dirty="0"/>
          </a:p>
        </p:txBody>
      </p:sp>
      <p:sp>
        <p:nvSpPr>
          <p:cNvPr id="3" name="Content Placeholder 2"/>
          <p:cNvSpPr>
            <a:spLocks noGrp="1"/>
          </p:cNvSpPr>
          <p:nvPr>
            <p:ph idx="1"/>
          </p:nvPr>
        </p:nvSpPr>
        <p:spPr/>
        <p:txBody>
          <a:bodyPr>
            <a:normAutofit/>
          </a:bodyPr>
          <a:lstStyle/>
          <a:p>
            <a:r>
              <a:rPr lang="en-US" sz="3200" dirty="0" smtClean="0"/>
              <a:t>Minimum 2-3 years experience as patrol officer.</a:t>
            </a:r>
          </a:p>
          <a:p>
            <a:r>
              <a:rPr lang="en-US" sz="3200" dirty="0" smtClean="0"/>
              <a:t>Strong desire to work with youth.</a:t>
            </a:r>
          </a:p>
          <a:p>
            <a:r>
              <a:rPr lang="en-US" sz="3200" dirty="0" smtClean="0"/>
              <a:t>Ability to work independently.</a:t>
            </a:r>
          </a:p>
          <a:p>
            <a:r>
              <a:rPr lang="en-US" sz="3200" dirty="0" smtClean="0"/>
              <a:t>Strong communication skills.</a:t>
            </a:r>
          </a:p>
          <a:p>
            <a:r>
              <a:rPr lang="en-US" sz="3200" dirty="0" smtClean="0"/>
              <a:t>Desire to contribute in non-traditional role, (coaching/mentoring)</a:t>
            </a:r>
            <a:endParaRPr lang="en-US" sz="3200" dirty="0"/>
          </a:p>
        </p:txBody>
      </p:sp>
    </p:spTree>
    <p:extLst>
      <p:ext uri="{BB962C8B-B14F-4D97-AF65-F5344CB8AC3E}">
        <p14:creationId xmlns:p14="http://schemas.microsoft.com/office/powerpoint/2010/main" val="2778947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SRO Selection Process</a:t>
            </a:r>
            <a:endParaRPr lang="en-US" b="1" u="sng" dirty="0"/>
          </a:p>
        </p:txBody>
      </p:sp>
      <p:sp>
        <p:nvSpPr>
          <p:cNvPr id="3" name="Content Placeholder 2"/>
          <p:cNvSpPr>
            <a:spLocks noGrp="1"/>
          </p:cNvSpPr>
          <p:nvPr>
            <p:ph idx="1"/>
          </p:nvPr>
        </p:nvSpPr>
        <p:spPr/>
        <p:txBody>
          <a:bodyPr>
            <a:normAutofit/>
          </a:bodyPr>
          <a:lstStyle/>
          <a:p>
            <a:r>
              <a:rPr lang="en-US" sz="3200" dirty="0" smtClean="0"/>
              <a:t>Have members of the Police Department </a:t>
            </a:r>
            <a:r>
              <a:rPr lang="en-US" sz="3200" b="1" u="sng" dirty="0" smtClean="0"/>
              <a:t>and</a:t>
            </a:r>
            <a:r>
              <a:rPr lang="en-US" sz="3200" dirty="0" smtClean="0"/>
              <a:t> members of the School District be a part of the interview/selection process.</a:t>
            </a:r>
          </a:p>
          <a:p>
            <a:endParaRPr lang="en-US" sz="3200" dirty="0"/>
          </a:p>
          <a:p>
            <a:r>
              <a:rPr lang="en-US" sz="3200" dirty="0" smtClean="0"/>
              <a:t>Need buy in and input from district and </a:t>
            </a:r>
            <a:r>
              <a:rPr lang="en-US" sz="3200" dirty="0" err="1" smtClean="0"/>
              <a:t>pd</a:t>
            </a:r>
            <a:r>
              <a:rPr lang="en-US" sz="3200" dirty="0" smtClean="0"/>
              <a:t> to have an effective SRO program.</a:t>
            </a:r>
            <a:endParaRPr lang="en-US" sz="3200" dirty="0"/>
          </a:p>
        </p:txBody>
      </p:sp>
    </p:spTree>
    <p:extLst>
      <p:ext uri="{BB962C8B-B14F-4D97-AF65-F5344CB8AC3E}">
        <p14:creationId xmlns:p14="http://schemas.microsoft.com/office/powerpoint/2010/main" val="153067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TRAINING AN SRO</a:t>
            </a:r>
            <a:endParaRPr lang="en-US" b="1" u="sng" dirty="0"/>
          </a:p>
        </p:txBody>
      </p:sp>
      <p:sp>
        <p:nvSpPr>
          <p:cNvPr id="3" name="Content Placeholder 2"/>
          <p:cNvSpPr>
            <a:spLocks noGrp="1"/>
          </p:cNvSpPr>
          <p:nvPr>
            <p:ph idx="1"/>
          </p:nvPr>
        </p:nvSpPr>
        <p:spPr/>
        <p:txBody>
          <a:bodyPr>
            <a:normAutofit/>
          </a:bodyPr>
          <a:lstStyle/>
          <a:p>
            <a:r>
              <a:rPr lang="en-US" sz="2800" dirty="0" smtClean="0"/>
              <a:t>NASRO- National Association of School Resource Officers, Basic and Advanced courses available.</a:t>
            </a:r>
          </a:p>
          <a:p>
            <a:r>
              <a:rPr lang="en-US" sz="2800" dirty="0" smtClean="0"/>
              <a:t>D.A.R.E. Drug Abuse Resistance Education Instructor training</a:t>
            </a:r>
          </a:p>
          <a:p>
            <a:r>
              <a:rPr lang="en-US" sz="2800" dirty="0" smtClean="0"/>
              <a:t>OJJDP -Office of Juvenile Justice for Delinquency Prevention</a:t>
            </a:r>
          </a:p>
          <a:p>
            <a:r>
              <a:rPr lang="en-US" sz="2800" dirty="0" smtClean="0"/>
              <a:t>NCMEC- National Center for Missing and Exploited Children</a:t>
            </a:r>
            <a:endParaRPr lang="en-US" sz="2800" dirty="0"/>
          </a:p>
        </p:txBody>
      </p:sp>
    </p:spTree>
    <p:extLst>
      <p:ext uri="{BB962C8B-B14F-4D97-AF65-F5344CB8AC3E}">
        <p14:creationId xmlns:p14="http://schemas.microsoft.com/office/powerpoint/2010/main" val="1292339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259" y="517112"/>
            <a:ext cx="10725934" cy="1400530"/>
          </a:xfrm>
        </p:spPr>
        <p:txBody>
          <a:bodyPr/>
          <a:lstStyle/>
          <a:p>
            <a:pPr algn="ctr"/>
            <a:r>
              <a:rPr lang="en-US" b="1" u="sng" dirty="0" smtClean="0"/>
              <a:t>COMMUNITY INTERACTION OPPORTUNITES AS AN SRO </a:t>
            </a:r>
            <a:endParaRPr lang="en-US" b="1" u="sng" dirty="0"/>
          </a:p>
        </p:txBody>
      </p:sp>
      <p:sp>
        <p:nvSpPr>
          <p:cNvPr id="3" name="Content Placeholder 2"/>
          <p:cNvSpPr>
            <a:spLocks noGrp="1"/>
          </p:cNvSpPr>
          <p:nvPr>
            <p:ph idx="1"/>
          </p:nvPr>
        </p:nvSpPr>
        <p:spPr>
          <a:xfrm>
            <a:off x="540913" y="2189408"/>
            <a:ext cx="10496280" cy="4507131"/>
          </a:xfrm>
        </p:spPr>
        <p:txBody>
          <a:bodyPr>
            <a:normAutofit/>
          </a:bodyPr>
          <a:lstStyle/>
          <a:p>
            <a:r>
              <a:rPr lang="en-US" sz="3200" dirty="0" smtClean="0"/>
              <a:t>Coaching Athletics</a:t>
            </a:r>
          </a:p>
          <a:p>
            <a:endParaRPr lang="en-US" sz="3200" dirty="0" smtClean="0"/>
          </a:p>
          <a:p>
            <a:r>
              <a:rPr lang="en-US" sz="3200" dirty="0" smtClean="0"/>
              <a:t>Recreation Department Events</a:t>
            </a:r>
          </a:p>
          <a:p>
            <a:endParaRPr lang="en-US" sz="3200" dirty="0" smtClean="0"/>
          </a:p>
          <a:p>
            <a:r>
              <a:rPr lang="en-US" sz="3200" dirty="0"/>
              <a:t>Youth </a:t>
            </a:r>
            <a:r>
              <a:rPr lang="en-US" sz="3200" dirty="0" smtClean="0"/>
              <a:t>Groups</a:t>
            </a:r>
          </a:p>
          <a:p>
            <a:endParaRPr lang="en-US" sz="3200" dirty="0"/>
          </a:p>
          <a:p>
            <a:r>
              <a:rPr lang="en-US" sz="3200" dirty="0" smtClean="0"/>
              <a:t>School/Community events</a:t>
            </a:r>
          </a:p>
          <a:p>
            <a:endParaRPr lang="en-US" sz="3200" dirty="0"/>
          </a:p>
          <a:p>
            <a:pPr marL="0" indent="0">
              <a:buNone/>
            </a:pPr>
            <a:endParaRPr lang="en-US" sz="3200" dirty="0"/>
          </a:p>
          <a:p>
            <a:pPr marL="0" indent="0">
              <a:buNone/>
            </a:pPr>
            <a:endParaRPr lang="en-US" sz="3200" dirty="0" smtClean="0"/>
          </a:p>
        </p:txBody>
      </p:sp>
    </p:spTree>
    <p:extLst>
      <p:ext uri="{BB962C8B-B14F-4D97-AF65-F5344CB8AC3E}">
        <p14:creationId xmlns:p14="http://schemas.microsoft.com/office/powerpoint/2010/main" val="26603981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16640"/>
            <a:ext cx="10515600" cy="1325563"/>
          </a:xfrm>
        </p:spPr>
        <p:txBody>
          <a:bodyPr>
            <a:normAutofit fontScale="90000"/>
          </a:bodyPr>
          <a:lstStyle/>
          <a:p>
            <a:pPr algn="ctr"/>
            <a:r>
              <a:rPr lang="en-US" b="1" u="sng" dirty="0" smtClean="0"/>
              <a:t>COMMUNITY EVENTS</a:t>
            </a:r>
            <a:r>
              <a:rPr lang="en-US" b="1" u="sng" dirty="0"/>
              <a:t/>
            </a:r>
            <a:br>
              <a:rPr lang="en-US" b="1" u="sng" dirty="0"/>
            </a:br>
            <a:r>
              <a:rPr lang="en-US" sz="2800" dirty="0" smtClean="0"/>
              <a:t>-</a:t>
            </a:r>
            <a:r>
              <a:rPr lang="en-US" sz="3100" dirty="0" smtClean="0"/>
              <a:t>Halloween Safety Day</a:t>
            </a:r>
            <a:br>
              <a:rPr lang="en-US" sz="3100" dirty="0" smtClean="0"/>
            </a:br>
            <a:r>
              <a:rPr lang="en-US" sz="3100" dirty="0" smtClean="0"/>
              <a:t>-Vermont Kids Day</a:t>
            </a:r>
            <a:br>
              <a:rPr lang="en-US" sz="3100" dirty="0" smtClean="0"/>
            </a:br>
            <a:r>
              <a:rPr lang="en-US" sz="3100" dirty="0" smtClean="0"/>
              <a:t>-South Burlington City Fest</a:t>
            </a:r>
            <a:endParaRPr lang="en-US" sz="3100" b="1" u="sng" dirty="0"/>
          </a:p>
        </p:txBody>
      </p:sp>
      <p:pic>
        <p:nvPicPr>
          <p:cNvPr id="9" name="Content Placeholder 8"/>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3815616" y="2141468"/>
            <a:ext cx="4710196" cy="3532647"/>
          </a:xfrm>
        </p:spPr>
      </p:pic>
      <p:pic>
        <p:nvPicPr>
          <p:cNvPr id="7" name="Picture 6"/>
          <p:cNvPicPr>
            <a:picLocks noChangeAspect="1"/>
          </p:cNvPicPr>
          <p:nvPr/>
        </p:nvPicPr>
        <p:blipFill>
          <a:blip r:embed="rId3"/>
          <a:stretch>
            <a:fillRect/>
          </a:stretch>
        </p:blipFill>
        <p:spPr>
          <a:xfrm>
            <a:off x="12056" y="108576"/>
            <a:ext cx="2924327" cy="3896754"/>
          </a:xfrm>
          <a:prstGeom prst="rect">
            <a:avLst/>
          </a:prstGeom>
        </p:spPr>
      </p:pic>
      <p:pic>
        <p:nvPicPr>
          <p:cNvPr id="11" name="Picture 10"/>
          <p:cNvPicPr>
            <a:picLocks noChangeAspect="1"/>
          </p:cNvPicPr>
          <p:nvPr/>
        </p:nvPicPr>
        <p:blipFill>
          <a:blip r:embed="rId4"/>
          <a:stretch>
            <a:fillRect/>
          </a:stretch>
        </p:blipFill>
        <p:spPr>
          <a:xfrm>
            <a:off x="9233447" y="209638"/>
            <a:ext cx="2726733" cy="3635645"/>
          </a:xfrm>
          <a:prstGeom prst="rect">
            <a:avLst/>
          </a:prstGeom>
        </p:spPr>
      </p:pic>
      <p:pic>
        <p:nvPicPr>
          <p:cNvPr id="13" name="Picture 12"/>
          <p:cNvPicPr>
            <a:picLocks noChangeAspect="1"/>
          </p:cNvPicPr>
          <p:nvPr/>
        </p:nvPicPr>
        <p:blipFill>
          <a:blip r:embed="rId5"/>
          <a:stretch>
            <a:fillRect/>
          </a:stretch>
        </p:blipFill>
        <p:spPr>
          <a:xfrm>
            <a:off x="8556051" y="3845283"/>
            <a:ext cx="3635950" cy="3041556"/>
          </a:xfrm>
          <a:prstGeom prst="rect">
            <a:avLst/>
          </a:prstGeom>
        </p:spPr>
      </p:pic>
      <p:pic>
        <p:nvPicPr>
          <p:cNvPr id="14" name="Picture 13"/>
          <p:cNvPicPr>
            <a:picLocks noChangeAspect="1"/>
          </p:cNvPicPr>
          <p:nvPr/>
        </p:nvPicPr>
        <p:blipFill>
          <a:blip r:embed="rId6"/>
          <a:stretch>
            <a:fillRect/>
          </a:stretch>
        </p:blipFill>
        <p:spPr>
          <a:xfrm>
            <a:off x="0" y="4005330"/>
            <a:ext cx="3803560" cy="2852670"/>
          </a:xfrm>
          <a:prstGeom prst="rect">
            <a:avLst/>
          </a:prstGeom>
        </p:spPr>
      </p:pic>
    </p:spTree>
    <p:extLst>
      <p:ext uri="{BB962C8B-B14F-4D97-AF65-F5344CB8AC3E}">
        <p14:creationId xmlns:p14="http://schemas.microsoft.com/office/powerpoint/2010/main" val="335305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half" idx="2"/>
          </p:nvPr>
        </p:nvSpPr>
        <p:spPr>
          <a:xfrm>
            <a:off x="339105" y="1984419"/>
            <a:ext cx="8226810" cy="6019800"/>
          </a:xfrm>
        </p:spPr>
        <p:txBody>
          <a:bodyPr>
            <a:normAutofit/>
          </a:bodyPr>
          <a:lstStyle/>
          <a:p>
            <a:r>
              <a:rPr lang="en-US" sz="2400" dirty="0" smtClean="0"/>
              <a:t>SBPD has 3 officers assigned to the Youth Services Division.</a:t>
            </a:r>
            <a:endParaRPr lang="en-US" sz="2400" dirty="0"/>
          </a:p>
          <a:p>
            <a:r>
              <a:rPr lang="en-US" sz="2400" dirty="0" smtClean="0"/>
              <a:t>Officers are responsible for coverage of 6 schools</a:t>
            </a:r>
          </a:p>
          <a:p>
            <a:r>
              <a:rPr lang="en-US" sz="2400" b="1" u="sng" dirty="0" smtClean="0"/>
              <a:t>-3 Elementary Schools</a:t>
            </a:r>
          </a:p>
          <a:p>
            <a:r>
              <a:rPr lang="en-US" sz="2400" dirty="0" smtClean="0"/>
              <a:t>Chamberlin, Orchard, Central</a:t>
            </a:r>
            <a:endParaRPr lang="en-US" sz="2400" dirty="0"/>
          </a:p>
          <a:p>
            <a:r>
              <a:rPr lang="en-US" sz="2400" b="1" u="sng" dirty="0" smtClean="0"/>
              <a:t>-1 Middle School</a:t>
            </a:r>
          </a:p>
          <a:p>
            <a:r>
              <a:rPr lang="en-US" sz="2400" dirty="0" smtClean="0"/>
              <a:t>FHTMS</a:t>
            </a:r>
          </a:p>
          <a:p>
            <a:r>
              <a:rPr lang="en-US" sz="2400" b="1" u="sng" dirty="0" smtClean="0"/>
              <a:t>-2 High Schools </a:t>
            </a:r>
            <a:endParaRPr lang="en-US" sz="2400" b="1" u="sng" dirty="0"/>
          </a:p>
          <a:p>
            <a:r>
              <a:rPr lang="en-US" sz="2400" dirty="0" smtClean="0"/>
              <a:t>SBHS, RICE</a:t>
            </a:r>
          </a:p>
          <a:p>
            <a:endParaRPr lang="en-US" dirty="0"/>
          </a:p>
          <a:p>
            <a:endParaRPr lang="en-US" dirty="0"/>
          </a:p>
        </p:txBody>
      </p:sp>
      <p:sp>
        <p:nvSpPr>
          <p:cNvPr id="3" name="Rectangle 2"/>
          <p:cNvSpPr/>
          <p:nvPr/>
        </p:nvSpPr>
        <p:spPr>
          <a:xfrm>
            <a:off x="1493949" y="400698"/>
            <a:ext cx="7753082" cy="1754326"/>
          </a:xfrm>
          <a:prstGeom prst="rect">
            <a:avLst/>
          </a:prstGeom>
        </p:spPr>
        <p:txBody>
          <a:bodyPr wrap="square">
            <a:spAutoFit/>
          </a:bodyPr>
          <a:lstStyle/>
          <a:p>
            <a:pPr lvl="0" algn="ctr" defTabSz="457200">
              <a:spcBef>
                <a:spcPct val="0"/>
              </a:spcBef>
            </a:pPr>
            <a:r>
              <a:rPr lang="en-US" sz="3600" b="1" u="sng" dirty="0">
                <a:solidFill>
                  <a:srgbClr val="EBEBEB"/>
                </a:solidFill>
                <a:ea typeface="+mj-ea"/>
                <a:cs typeface="+mj-cs"/>
              </a:rPr>
              <a:t>SBPD YOUTH SERVICES </a:t>
            </a:r>
            <a:r>
              <a:rPr lang="en-US" sz="3600" b="1" u="sng" dirty="0" smtClean="0">
                <a:solidFill>
                  <a:srgbClr val="EBEBEB"/>
                </a:solidFill>
                <a:ea typeface="+mj-ea"/>
                <a:cs typeface="+mj-cs"/>
              </a:rPr>
              <a:t>DIVISION </a:t>
            </a:r>
          </a:p>
          <a:p>
            <a:pPr lvl="0" algn="ctr" defTabSz="457200">
              <a:spcBef>
                <a:spcPct val="0"/>
              </a:spcBef>
            </a:pPr>
            <a:r>
              <a:rPr lang="en-US" sz="3600" b="1" u="sng" dirty="0" smtClean="0">
                <a:solidFill>
                  <a:srgbClr val="EBEBEB"/>
                </a:solidFill>
                <a:ea typeface="+mj-ea"/>
                <a:cs typeface="+mj-cs"/>
              </a:rPr>
              <a:t>SCHOOL RESOURCE OFFICERS </a:t>
            </a:r>
          </a:p>
          <a:p>
            <a:pPr lvl="0" algn="ctr" defTabSz="457200">
              <a:spcBef>
                <a:spcPct val="0"/>
              </a:spcBef>
            </a:pPr>
            <a:endParaRPr lang="en-US" sz="3600" b="1" u="sng" dirty="0">
              <a:solidFill>
                <a:srgbClr val="EBEBEB"/>
              </a:solidFill>
              <a:ea typeface="+mj-ea"/>
              <a:cs typeface="+mj-cs"/>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69701" y="1795530"/>
            <a:ext cx="3429000" cy="4572000"/>
          </a:xfrm>
        </p:spPr>
      </p:pic>
    </p:spTree>
    <p:extLst>
      <p:ext uri="{BB962C8B-B14F-4D97-AF65-F5344CB8AC3E}">
        <p14:creationId xmlns:p14="http://schemas.microsoft.com/office/powerpoint/2010/main" val="32463048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366343" y="1612482"/>
            <a:ext cx="8825657" cy="1915647"/>
          </a:xfrm>
        </p:spPr>
        <p:txBody>
          <a:bodyPr/>
          <a:lstStyle/>
          <a:p>
            <a:r>
              <a:rPr lang="en-US" dirty="0" smtClean="0"/>
              <a:t>Any Questions?</a:t>
            </a:r>
            <a:endParaRPr lang="en-US" dirty="0"/>
          </a:p>
        </p:txBody>
      </p:sp>
    </p:spTree>
    <p:extLst>
      <p:ext uri="{BB962C8B-B14F-4D97-AF65-F5344CB8AC3E}">
        <p14:creationId xmlns:p14="http://schemas.microsoft.com/office/powerpoint/2010/main" val="19473999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155" y="2255759"/>
            <a:ext cx="10972800" cy="1400530"/>
          </a:xfrm>
        </p:spPr>
        <p:txBody>
          <a:bodyPr/>
          <a:lstStyle/>
          <a:p>
            <a:r>
              <a:rPr lang="en-US" sz="3200" dirty="0" smtClean="0"/>
              <a:t>WHAT DOES A POLICE OFFICER DO IN A SCHOOL</a:t>
            </a:r>
            <a:r>
              <a:rPr lang="en-US" sz="3200" dirty="0">
                <a:latin typeface="Algerian" panose="04020705040A02060702" pitchFamily="82" charset="0"/>
              </a:rPr>
              <a:t>?</a:t>
            </a:r>
            <a:endParaRPr lang="en-US" sz="3200" dirty="0"/>
          </a:p>
        </p:txBody>
      </p:sp>
    </p:spTree>
    <p:extLst>
      <p:ext uri="{BB962C8B-B14F-4D97-AF65-F5344CB8AC3E}">
        <p14:creationId xmlns:p14="http://schemas.microsoft.com/office/powerpoint/2010/main" val="4233236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RESPONSIBILITIES OF A </a:t>
            </a:r>
            <a:br>
              <a:rPr lang="en-US" b="1" u="sng" dirty="0" smtClean="0"/>
            </a:br>
            <a:r>
              <a:rPr lang="en-US" b="1" u="sng" dirty="0" smtClean="0"/>
              <a:t>SCHOOL RESOURCE OFFICER (SRO)</a:t>
            </a:r>
            <a:endParaRPr lang="en-US" b="1" u="sng" dirty="0"/>
          </a:p>
        </p:txBody>
      </p:sp>
      <p:sp>
        <p:nvSpPr>
          <p:cNvPr id="4" name="Content Placeholder 3"/>
          <p:cNvSpPr>
            <a:spLocks noGrp="1"/>
          </p:cNvSpPr>
          <p:nvPr>
            <p:ph idx="1"/>
          </p:nvPr>
        </p:nvSpPr>
        <p:spPr/>
        <p:txBody>
          <a:bodyPr>
            <a:normAutofit/>
          </a:bodyPr>
          <a:lstStyle/>
          <a:p>
            <a:r>
              <a:rPr lang="en-US" sz="2800" dirty="0" smtClean="0"/>
              <a:t>SAFETY</a:t>
            </a:r>
          </a:p>
          <a:p>
            <a:endParaRPr lang="en-US" sz="2800" dirty="0"/>
          </a:p>
          <a:p>
            <a:r>
              <a:rPr lang="en-US" sz="2800" dirty="0" smtClean="0"/>
              <a:t>LAW ENFORCEMENT</a:t>
            </a:r>
          </a:p>
          <a:p>
            <a:endParaRPr lang="en-US" sz="2800" dirty="0"/>
          </a:p>
          <a:p>
            <a:r>
              <a:rPr lang="en-US" sz="2800" dirty="0" smtClean="0"/>
              <a:t>PREVENTION/TEACHER</a:t>
            </a:r>
          </a:p>
          <a:p>
            <a:endParaRPr lang="en-US" sz="2800" dirty="0"/>
          </a:p>
          <a:p>
            <a:r>
              <a:rPr lang="en-US" sz="2800" dirty="0" smtClean="0"/>
              <a:t>COUNSELOR/MENTOR</a:t>
            </a:r>
            <a:endParaRPr lang="en-US" sz="2800" dirty="0"/>
          </a:p>
        </p:txBody>
      </p:sp>
    </p:spTree>
    <p:extLst>
      <p:ext uri="{BB962C8B-B14F-4D97-AF65-F5344CB8AC3E}">
        <p14:creationId xmlns:p14="http://schemas.microsoft.com/office/powerpoint/2010/main" val="4166974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38" y="212087"/>
            <a:ext cx="10069280" cy="1400530"/>
          </a:xfrm>
        </p:spPr>
        <p:txBody>
          <a:bodyPr/>
          <a:lstStyle/>
          <a:p>
            <a:r>
              <a:rPr lang="en-US" b="1" u="sng" dirty="0" smtClean="0"/>
              <a:t>SCHOOL RESOURCE OFFICERS (SRO)</a:t>
            </a:r>
            <a:endParaRPr lang="en-US" b="1" u="sng" dirty="0"/>
          </a:p>
        </p:txBody>
      </p:sp>
      <p:sp>
        <p:nvSpPr>
          <p:cNvPr id="5" name="Text Placeholder 4"/>
          <p:cNvSpPr>
            <a:spLocks noGrp="1"/>
          </p:cNvSpPr>
          <p:nvPr>
            <p:ph type="body" sz="quarter" idx="3"/>
          </p:nvPr>
        </p:nvSpPr>
        <p:spPr>
          <a:xfrm>
            <a:off x="3890200" y="1235468"/>
            <a:ext cx="4396339" cy="576262"/>
          </a:xfrm>
        </p:spPr>
        <p:txBody>
          <a:bodyPr/>
          <a:lstStyle/>
          <a:p>
            <a:r>
              <a:rPr lang="en-US" sz="3200" dirty="0" smtClean="0"/>
              <a:t>SRO TRIAD CONCEPT</a:t>
            </a:r>
            <a:endParaRPr lang="en-US" sz="3200"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014281" y="2433774"/>
            <a:ext cx="3603048" cy="3377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318197" y="5863411"/>
            <a:ext cx="2572628" cy="646331"/>
          </a:xfrm>
          <a:prstGeom prst="rect">
            <a:avLst/>
          </a:prstGeom>
          <a:noFill/>
        </p:spPr>
        <p:txBody>
          <a:bodyPr wrap="square" rtlCol="0">
            <a:spAutoFit/>
          </a:bodyPr>
          <a:lstStyle/>
          <a:p>
            <a:r>
              <a:rPr lang="en-US" sz="3600" dirty="0" smtClean="0"/>
              <a:t>Teacher</a:t>
            </a:r>
            <a:endParaRPr lang="en-US" sz="3600" dirty="0"/>
          </a:p>
        </p:txBody>
      </p:sp>
      <p:sp>
        <p:nvSpPr>
          <p:cNvPr id="8" name="TextBox 7"/>
          <p:cNvSpPr txBox="1"/>
          <p:nvPr/>
        </p:nvSpPr>
        <p:spPr>
          <a:xfrm>
            <a:off x="7086601" y="5843153"/>
            <a:ext cx="2752858" cy="646331"/>
          </a:xfrm>
          <a:prstGeom prst="rect">
            <a:avLst/>
          </a:prstGeom>
          <a:noFill/>
        </p:spPr>
        <p:txBody>
          <a:bodyPr wrap="square" rtlCol="0">
            <a:spAutoFit/>
          </a:bodyPr>
          <a:lstStyle/>
          <a:p>
            <a:r>
              <a:rPr lang="en-US" sz="3600" dirty="0" smtClean="0"/>
              <a:t>Counselor</a:t>
            </a:r>
            <a:endParaRPr lang="en-US" sz="3600" dirty="0"/>
          </a:p>
        </p:txBody>
      </p:sp>
      <p:sp>
        <p:nvSpPr>
          <p:cNvPr id="9" name="TextBox 8"/>
          <p:cNvSpPr txBox="1"/>
          <p:nvPr/>
        </p:nvSpPr>
        <p:spPr>
          <a:xfrm>
            <a:off x="3000777" y="1863890"/>
            <a:ext cx="5853109" cy="646331"/>
          </a:xfrm>
          <a:prstGeom prst="rect">
            <a:avLst/>
          </a:prstGeom>
          <a:noFill/>
        </p:spPr>
        <p:txBody>
          <a:bodyPr wrap="square" rtlCol="0">
            <a:spAutoFit/>
          </a:bodyPr>
          <a:lstStyle/>
          <a:p>
            <a:r>
              <a:rPr lang="en-US" sz="3600" dirty="0" smtClean="0"/>
              <a:t>Law Enforcement Officer</a:t>
            </a:r>
            <a:endParaRPr lang="en-US" sz="3600" dirty="0"/>
          </a:p>
        </p:txBody>
      </p:sp>
    </p:spTree>
    <p:extLst>
      <p:ext uri="{BB962C8B-B14F-4D97-AF65-F5344CB8AC3E}">
        <p14:creationId xmlns:p14="http://schemas.microsoft.com/office/powerpoint/2010/main" val="26199927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43" y="-270822"/>
            <a:ext cx="7217361" cy="1574808"/>
          </a:xfrm>
        </p:spPr>
        <p:txBody>
          <a:bodyPr/>
          <a:lstStyle/>
          <a:p>
            <a:r>
              <a:rPr lang="en-US" b="1" u="sng" dirty="0" smtClean="0"/>
              <a:t>SRO RESPONSIBILITIES-SAFETY</a:t>
            </a:r>
            <a:endParaRPr lang="en-US" b="1" u="sng"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3750" r="23750"/>
          <a:stretch>
            <a:fillRect/>
          </a:stretch>
        </p:blipFill>
        <p:spPr>
          <a:xfrm rot="5400000">
            <a:off x="7323033" y="1580882"/>
            <a:ext cx="3200400" cy="4572000"/>
          </a:xfrm>
        </p:spPr>
      </p:pic>
      <p:sp>
        <p:nvSpPr>
          <p:cNvPr id="3" name="Content Placeholder 2"/>
          <p:cNvSpPr>
            <a:spLocks noGrp="1"/>
          </p:cNvSpPr>
          <p:nvPr>
            <p:ph type="body" sz="half" idx="2"/>
          </p:nvPr>
        </p:nvSpPr>
        <p:spPr>
          <a:xfrm>
            <a:off x="446616" y="1983346"/>
            <a:ext cx="5084979" cy="1371600"/>
          </a:xfrm>
        </p:spPr>
        <p:txBody>
          <a:bodyPr>
            <a:noAutofit/>
          </a:bodyPr>
          <a:lstStyle/>
          <a:p>
            <a:r>
              <a:rPr lang="en-US" sz="2400" dirty="0" smtClean="0"/>
              <a:t>SRO’s are responsible for the safety and security of School students and staff should an emergency occur.</a:t>
            </a:r>
          </a:p>
          <a:p>
            <a:endParaRPr lang="en-US" sz="2400" dirty="0"/>
          </a:p>
          <a:p>
            <a:r>
              <a:rPr lang="en-US" sz="2400" dirty="0" smtClean="0"/>
              <a:t>SROs are the point of communication between the school district and the Police Department. </a:t>
            </a:r>
          </a:p>
        </p:txBody>
      </p:sp>
    </p:spTree>
    <p:extLst>
      <p:ext uri="{BB962C8B-B14F-4D97-AF65-F5344CB8AC3E}">
        <p14:creationId xmlns:p14="http://schemas.microsoft.com/office/powerpoint/2010/main" val="657971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20462" y="528032"/>
            <a:ext cx="6452316" cy="830997"/>
          </a:xfrm>
          <a:prstGeom prst="rect">
            <a:avLst/>
          </a:prstGeom>
          <a:noFill/>
        </p:spPr>
        <p:txBody>
          <a:bodyPr wrap="square" rtlCol="0">
            <a:spAutoFit/>
          </a:bodyPr>
          <a:lstStyle/>
          <a:p>
            <a:r>
              <a:rPr lang="en-US" sz="4800" b="1" u="sng" dirty="0" smtClean="0"/>
              <a:t>SAFETY</a:t>
            </a:r>
            <a:endParaRPr lang="en-US" sz="4800" b="1" u="sng" dirty="0"/>
          </a:p>
        </p:txBody>
      </p:sp>
      <p:sp>
        <p:nvSpPr>
          <p:cNvPr id="12" name="TextBox 11"/>
          <p:cNvSpPr txBox="1"/>
          <p:nvPr/>
        </p:nvSpPr>
        <p:spPr>
          <a:xfrm>
            <a:off x="965916" y="1828800"/>
            <a:ext cx="8963695" cy="3539430"/>
          </a:xfrm>
          <a:prstGeom prst="rect">
            <a:avLst/>
          </a:prstGeom>
          <a:noFill/>
        </p:spPr>
        <p:txBody>
          <a:bodyPr wrap="square" rtlCol="0">
            <a:spAutoFit/>
          </a:bodyPr>
          <a:lstStyle/>
          <a:p>
            <a:r>
              <a:rPr lang="en-US" sz="2800" dirty="0" smtClean="0"/>
              <a:t>SRO’s are part of each school’s Crisis Team, and continually work with each school on:</a:t>
            </a:r>
          </a:p>
          <a:p>
            <a:endParaRPr lang="en-US" sz="2800" dirty="0"/>
          </a:p>
          <a:p>
            <a:pPr marL="342900" indent="-342900">
              <a:buFontTx/>
              <a:buChar char="-"/>
            </a:pPr>
            <a:r>
              <a:rPr lang="en-US" sz="2800" dirty="0" smtClean="0"/>
              <a:t>Emergency Planning</a:t>
            </a:r>
          </a:p>
          <a:p>
            <a:endParaRPr lang="en-US" sz="2800" dirty="0" smtClean="0"/>
          </a:p>
          <a:p>
            <a:pPr marL="342900" indent="-342900">
              <a:buFontTx/>
              <a:buChar char="-"/>
            </a:pPr>
            <a:r>
              <a:rPr lang="en-US" sz="2800" dirty="0" smtClean="0"/>
              <a:t>Crisis/Evacuation Drills</a:t>
            </a:r>
          </a:p>
          <a:p>
            <a:endParaRPr lang="en-US" sz="2800" dirty="0" smtClean="0"/>
          </a:p>
          <a:p>
            <a:pPr marL="342900" indent="-342900">
              <a:buFontTx/>
              <a:buChar char="-"/>
            </a:pPr>
            <a:r>
              <a:rPr lang="en-US" sz="2800" dirty="0" smtClean="0"/>
              <a:t> Safety Procedures</a:t>
            </a:r>
            <a:endParaRPr lang="en-US" sz="2800" dirty="0"/>
          </a:p>
        </p:txBody>
      </p:sp>
    </p:spTree>
    <p:extLst>
      <p:ext uri="{BB962C8B-B14F-4D97-AF65-F5344CB8AC3E}">
        <p14:creationId xmlns:p14="http://schemas.microsoft.com/office/powerpoint/2010/main" val="553769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325" y="1054298"/>
            <a:ext cx="11189369" cy="1400530"/>
          </a:xfrm>
        </p:spPr>
        <p:txBody>
          <a:bodyPr/>
          <a:lstStyle/>
          <a:p>
            <a:r>
              <a:rPr lang="en-US" b="1" u="sng" dirty="0" smtClean="0"/>
              <a:t>SRO RESPONSIBILITIES- LAW ENFORCEMENT</a:t>
            </a:r>
            <a:endParaRPr lang="en-US" b="1" u="sng" dirty="0"/>
          </a:p>
        </p:txBody>
      </p:sp>
      <p:sp>
        <p:nvSpPr>
          <p:cNvPr id="3" name="Content Placeholder 2"/>
          <p:cNvSpPr>
            <a:spLocks noGrp="1"/>
          </p:cNvSpPr>
          <p:nvPr>
            <p:ph idx="1"/>
          </p:nvPr>
        </p:nvSpPr>
        <p:spPr>
          <a:xfrm>
            <a:off x="1115342" y="1945106"/>
            <a:ext cx="9279941" cy="4696325"/>
          </a:xfrm>
        </p:spPr>
        <p:txBody>
          <a:bodyPr>
            <a:normAutofit fontScale="92500" lnSpcReduction="10000"/>
          </a:bodyPr>
          <a:lstStyle/>
          <a:p>
            <a:r>
              <a:rPr lang="en-US" sz="2400" dirty="0"/>
              <a:t>SRO deals with </a:t>
            </a:r>
            <a:r>
              <a:rPr lang="en-US" sz="2400" dirty="0" smtClean="0"/>
              <a:t>any crimes </a:t>
            </a:r>
            <a:r>
              <a:rPr lang="en-US" sz="2400" dirty="0"/>
              <a:t>committed in </a:t>
            </a:r>
            <a:r>
              <a:rPr lang="en-US" sz="2400" dirty="0" smtClean="0"/>
              <a:t>school or in the community. </a:t>
            </a:r>
          </a:p>
          <a:p>
            <a:pPr marL="0" indent="0">
              <a:buNone/>
            </a:pPr>
            <a:endParaRPr lang="en-US" sz="2400" dirty="0"/>
          </a:p>
          <a:p>
            <a:r>
              <a:rPr lang="en-US" sz="2400" dirty="0"/>
              <a:t>Typical </a:t>
            </a:r>
            <a:r>
              <a:rPr lang="en-US" sz="2400" dirty="0" smtClean="0"/>
              <a:t>issues </a:t>
            </a:r>
            <a:r>
              <a:rPr lang="en-US" sz="2400" dirty="0"/>
              <a:t>include: </a:t>
            </a:r>
            <a:r>
              <a:rPr lang="en-US" sz="2400" dirty="0" smtClean="0"/>
              <a:t>Bullying, Truancy</a:t>
            </a:r>
            <a:r>
              <a:rPr lang="en-US" sz="2400" dirty="0"/>
              <a:t>, Computer/ Cell Phone </a:t>
            </a:r>
            <a:r>
              <a:rPr lang="en-US" sz="2400" dirty="0" smtClean="0"/>
              <a:t>Crimes, Runaway juveniles, </a:t>
            </a:r>
            <a:r>
              <a:rPr lang="en-US" sz="2400" dirty="0"/>
              <a:t>Thefts</a:t>
            </a:r>
            <a:r>
              <a:rPr lang="en-US" sz="2400" dirty="0" smtClean="0"/>
              <a:t>, Fights</a:t>
            </a:r>
            <a:r>
              <a:rPr lang="en-US" sz="2400" dirty="0"/>
              <a:t>, </a:t>
            </a:r>
            <a:r>
              <a:rPr lang="en-US" sz="2400" dirty="0" smtClean="0"/>
              <a:t>Drug violations etc.</a:t>
            </a:r>
          </a:p>
          <a:p>
            <a:pPr marL="0" indent="0">
              <a:buNone/>
            </a:pPr>
            <a:endParaRPr lang="en-US" sz="2400" dirty="0" smtClean="0"/>
          </a:p>
          <a:p>
            <a:r>
              <a:rPr lang="en-US" sz="2400" dirty="0" smtClean="0"/>
              <a:t>SRO’s </a:t>
            </a:r>
            <a:r>
              <a:rPr lang="en-US" sz="2400" dirty="0"/>
              <a:t>work closely with school administration, guidance counselors, prevention counselors, and school based social workers to provide services to students, and their families. </a:t>
            </a:r>
          </a:p>
          <a:p>
            <a:pPr marL="0" indent="0">
              <a:buNone/>
            </a:pPr>
            <a:endParaRPr lang="en-US" sz="2400" dirty="0" smtClean="0"/>
          </a:p>
          <a:p>
            <a:r>
              <a:rPr lang="en-US" sz="2400" dirty="0" smtClean="0"/>
              <a:t>SRO’s also assist Patrol Division in Juvenile cases which occur out in the Community with a youthful offender or victim</a:t>
            </a:r>
            <a:endParaRPr lang="en-US" sz="2400" dirty="0"/>
          </a:p>
          <a:p>
            <a:endParaRPr lang="en-US" dirty="0"/>
          </a:p>
        </p:txBody>
      </p:sp>
    </p:spTree>
    <p:extLst>
      <p:ext uri="{BB962C8B-B14F-4D97-AF65-F5344CB8AC3E}">
        <p14:creationId xmlns:p14="http://schemas.microsoft.com/office/powerpoint/2010/main" val="3942312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813" y="225380"/>
            <a:ext cx="3932237" cy="1600200"/>
          </a:xfrm>
        </p:spPr>
        <p:txBody>
          <a:bodyPr>
            <a:normAutofit fontScale="90000"/>
          </a:bodyPr>
          <a:lstStyle/>
          <a:p>
            <a:pPr algn="ctr"/>
            <a:r>
              <a:rPr lang="en-US" u="sng" dirty="0" smtClean="0"/>
              <a:t>JUVENILE OFFENDER- CRIME COMMITTED</a:t>
            </a:r>
            <a:br>
              <a:rPr lang="en-US" u="sng" dirty="0" smtClean="0"/>
            </a:br>
            <a:r>
              <a:rPr lang="en-US" u="sng" dirty="0" smtClean="0"/>
              <a:t>Possible Consequences</a:t>
            </a:r>
            <a:endParaRPr lang="en-US" u="sng" dirty="0"/>
          </a:p>
        </p:txBody>
      </p:sp>
      <p:sp>
        <p:nvSpPr>
          <p:cNvPr id="5" name="Text Placeholder 4"/>
          <p:cNvSpPr>
            <a:spLocks noGrp="1"/>
          </p:cNvSpPr>
          <p:nvPr>
            <p:ph type="body" sz="half" idx="2"/>
          </p:nvPr>
        </p:nvSpPr>
        <p:spPr>
          <a:xfrm>
            <a:off x="4378817" y="457200"/>
            <a:ext cx="7813183" cy="5968430"/>
          </a:xfrm>
        </p:spPr>
        <p:txBody>
          <a:bodyPr>
            <a:normAutofit/>
          </a:bodyPr>
          <a:lstStyle/>
          <a:p>
            <a:r>
              <a:rPr lang="en-US" sz="3200" dirty="0" smtClean="0"/>
              <a:t>The majority of cases handled by SRO’s are referred to the</a:t>
            </a:r>
          </a:p>
          <a:p>
            <a:endParaRPr lang="en-US" sz="3200" dirty="0" smtClean="0"/>
          </a:p>
          <a:p>
            <a:r>
              <a:rPr lang="en-US" sz="3200" dirty="0" smtClean="0"/>
              <a:t>South Burlington Community Justice Center</a:t>
            </a:r>
          </a:p>
          <a:p>
            <a:r>
              <a:rPr lang="en-US" sz="3200" dirty="0" smtClean="0"/>
              <a:t>-First time offenders</a:t>
            </a:r>
          </a:p>
          <a:p>
            <a:r>
              <a:rPr lang="en-US" sz="3200" dirty="0" smtClean="0"/>
              <a:t>-Willing to take responsibility</a:t>
            </a:r>
          </a:p>
          <a:p>
            <a:r>
              <a:rPr lang="en-US" sz="3200" dirty="0" smtClean="0"/>
              <a:t>-Focuses on repairing the harm caused to the community or individuals</a:t>
            </a:r>
          </a:p>
          <a:p>
            <a:endParaRPr lang="en-US" sz="3200" dirty="0"/>
          </a:p>
          <a:p>
            <a:r>
              <a:rPr lang="en-US" sz="3200" dirty="0" smtClean="0"/>
              <a:t>Other cases are referred to juvenile or adult court as necessary.</a:t>
            </a:r>
            <a:endParaRPr lang="en-US" sz="3200" dirty="0"/>
          </a:p>
        </p:txBody>
      </p:sp>
      <p:pic>
        <p:nvPicPr>
          <p:cNvPr id="2" name="Picture 1"/>
          <p:cNvPicPr>
            <a:picLocks noChangeAspect="1"/>
          </p:cNvPicPr>
          <p:nvPr/>
        </p:nvPicPr>
        <p:blipFill>
          <a:blip r:embed="rId2"/>
          <a:stretch>
            <a:fillRect/>
          </a:stretch>
        </p:blipFill>
        <p:spPr>
          <a:xfrm>
            <a:off x="354375" y="2361862"/>
            <a:ext cx="3409112" cy="2159105"/>
          </a:xfrm>
          <a:prstGeom prst="rect">
            <a:avLst/>
          </a:prstGeom>
        </p:spPr>
      </p:pic>
    </p:spTree>
    <p:extLst>
      <p:ext uri="{BB962C8B-B14F-4D97-AF65-F5344CB8AC3E}">
        <p14:creationId xmlns:p14="http://schemas.microsoft.com/office/powerpoint/2010/main" val="124501422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4.xml><?xml version="1.0" encoding="utf-8"?>
<a:theme xmlns:a="http://schemas.openxmlformats.org/drawingml/2006/main" name="2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5.xml><?xml version="1.0" encoding="utf-8"?>
<a:theme xmlns:a="http://schemas.openxmlformats.org/drawingml/2006/main" name="3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Ion</Template>
  <TotalTime>1690</TotalTime>
  <Words>538</Words>
  <Application>Microsoft Office PowerPoint</Application>
  <PresentationFormat>Widescreen</PresentationFormat>
  <Paragraphs>100</Paragraphs>
  <Slides>20</Slides>
  <Notes>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20</vt:i4>
      </vt:variant>
    </vt:vector>
  </HeadingPairs>
  <TitlesOfParts>
    <vt:vector size="30" baseType="lpstr">
      <vt:lpstr>Algerian</vt:lpstr>
      <vt:lpstr>Arial</vt:lpstr>
      <vt:lpstr>Century Gothic</vt:lpstr>
      <vt:lpstr>Corbel</vt:lpstr>
      <vt:lpstr>Wingdings 3</vt:lpstr>
      <vt:lpstr>Ion</vt:lpstr>
      <vt:lpstr>Depth</vt:lpstr>
      <vt:lpstr>1_Depth</vt:lpstr>
      <vt:lpstr>2_Depth</vt:lpstr>
      <vt:lpstr>3_Depth</vt:lpstr>
      <vt:lpstr>SOUTH BURLINGTON POLICE YOUTH SERVICES DIVISION </vt:lpstr>
      <vt:lpstr>PowerPoint Presentation</vt:lpstr>
      <vt:lpstr>WHAT DOES A POLICE OFFICER DO IN A SCHOOL?</vt:lpstr>
      <vt:lpstr>RESPONSIBILITIES OF A  SCHOOL RESOURCE OFFICER (SRO)</vt:lpstr>
      <vt:lpstr>SCHOOL RESOURCE OFFICERS (SRO)</vt:lpstr>
      <vt:lpstr>SRO RESPONSIBILITIES-SAFETY</vt:lpstr>
      <vt:lpstr>PowerPoint Presentation</vt:lpstr>
      <vt:lpstr>SRO RESPONSIBILITIES- LAW ENFORCEMENT</vt:lpstr>
      <vt:lpstr>JUVENILE OFFENDER- CRIME COMMITTED Possible Consequences</vt:lpstr>
      <vt:lpstr>SRO RESPONSIBILITIES-TEACHING</vt:lpstr>
      <vt:lpstr>SRO RESPONSIBILITIES-TEACHING</vt:lpstr>
      <vt:lpstr>PowerPoint Presentation</vt:lpstr>
      <vt:lpstr>PowerPoint Presentation</vt:lpstr>
      <vt:lpstr>SRO RESPONSIBILITIES- COUNSELOR/MENTOR</vt:lpstr>
      <vt:lpstr>Common SRO Selection Criteria</vt:lpstr>
      <vt:lpstr>SRO Selection Process</vt:lpstr>
      <vt:lpstr>TRAINING AN SRO</vt:lpstr>
      <vt:lpstr>COMMUNITY INTERACTION OPPORTUNITES AS AN SRO </vt:lpstr>
      <vt:lpstr>COMMUNITY EVENTS -Halloween Safety Day -Vermont Kids Day -South Burlington City Fest</vt:lpstr>
      <vt:lpstr>Any Questions?</vt:lpstr>
    </vt:vector>
  </TitlesOfParts>
  <Company>SBSD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BURLINGTON POLICE DEPARTMENT YOUTH SERVICES DIVISION</dc:title>
  <dc:creator>Kevin Grealis</dc:creator>
  <cp:lastModifiedBy>Kevin Grealis</cp:lastModifiedBy>
  <cp:revision>104</cp:revision>
  <dcterms:created xsi:type="dcterms:W3CDTF">2015-06-08T14:13:56Z</dcterms:created>
  <dcterms:modified xsi:type="dcterms:W3CDTF">2018-11-08T17:10:44Z</dcterms:modified>
</cp:coreProperties>
</file>