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80" r:id="rId6"/>
    <p:sldId id="259"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263" r:id="rId23"/>
    <p:sldId id="266" r:id="rId24"/>
    <p:sldId id="267" r:id="rId25"/>
    <p:sldId id="269" r:id="rId26"/>
    <p:sldId id="270" r:id="rId27"/>
    <p:sldId id="271" r:id="rId28"/>
    <p:sldId id="282" r:id="rId29"/>
    <p:sldId id="283" r:id="rId30"/>
    <p:sldId id="284" r:id="rId31"/>
    <p:sldId id="285" r:id="rId32"/>
    <p:sldId id="273" r:id="rId33"/>
    <p:sldId id="272" r:id="rId34"/>
    <p:sldId id="278" r:id="rId35"/>
    <p:sldId id="274" r:id="rId36"/>
    <p:sldId id="275" r:id="rId37"/>
    <p:sldId id="276" r:id="rId38"/>
    <p:sldId id="261" r:id="rId39"/>
    <p:sldId id="301" r:id="rId40"/>
    <p:sldId id="302" r:id="rId41"/>
    <p:sldId id="303" r:id="rId42"/>
  </p:sldIdLst>
  <p:sldSz cx="10972800" cy="7315200"/>
  <p:notesSz cx="7010400" cy="9236075"/>
  <p:defaultTextStyle>
    <a:defPPr>
      <a:defRPr lang="en-US"/>
    </a:defPPr>
    <a:lvl1pPr marL="0" algn="l" defTabSz="1132023" rtl="0" eaLnBrk="1" latinLnBrk="0" hangingPunct="1">
      <a:defRPr sz="2300" kern="1200">
        <a:solidFill>
          <a:schemeClr val="tx1"/>
        </a:solidFill>
        <a:latin typeface="+mn-lt"/>
        <a:ea typeface="+mn-ea"/>
        <a:cs typeface="+mn-cs"/>
      </a:defRPr>
    </a:lvl1pPr>
    <a:lvl2pPr marL="566011" algn="l" defTabSz="1132023" rtl="0" eaLnBrk="1" latinLnBrk="0" hangingPunct="1">
      <a:defRPr sz="2300" kern="1200">
        <a:solidFill>
          <a:schemeClr val="tx1"/>
        </a:solidFill>
        <a:latin typeface="+mn-lt"/>
        <a:ea typeface="+mn-ea"/>
        <a:cs typeface="+mn-cs"/>
      </a:defRPr>
    </a:lvl2pPr>
    <a:lvl3pPr marL="1132023" algn="l" defTabSz="1132023" rtl="0" eaLnBrk="1" latinLnBrk="0" hangingPunct="1">
      <a:defRPr sz="2300" kern="1200">
        <a:solidFill>
          <a:schemeClr val="tx1"/>
        </a:solidFill>
        <a:latin typeface="+mn-lt"/>
        <a:ea typeface="+mn-ea"/>
        <a:cs typeface="+mn-cs"/>
      </a:defRPr>
    </a:lvl3pPr>
    <a:lvl4pPr marL="1698034" algn="l" defTabSz="1132023" rtl="0" eaLnBrk="1" latinLnBrk="0" hangingPunct="1">
      <a:defRPr sz="2300" kern="1200">
        <a:solidFill>
          <a:schemeClr val="tx1"/>
        </a:solidFill>
        <a:latin typeface="+mn-lt"/>
        <a:ea typeface="+mn-ea"/>
        <a:cs typeface="+mn-cs"/>
      </a:defRPr>
    </a:lvl4pPr>
    <a:lvl5pPr marL="2264046" algn="l" defTabSz="1132023" rtl="0" eaLnBrk="1" latinLnBrk="0" hangingPunct="1">
      <a:defRPr sz="2300" kern="1200">
        <a:solidFill>
          <a:schemeClr val="tx1"/>
        </a:solidFill>
        <a:latin typeface="+mn-lt"/>
        <a:ea typeface="+mn-ea"/>
        <a:cs typeface="+mn-cs"/>
      </a:defRPr>
    </a:lvl5pPr>
    <a:lvl6pPr marL="2830057" algn="l" defTabSz="1132023" rtl="0" eaLnBrk="1" latinLnBrk="0" hangingPunct="1">
      <a:defRPr sz="2300" kern="1200">
        <a:solidFill>
          <a:schemeClr val="tx1"/>
        </a:solidFill>
        <a:latin typeface="+mn-lt"/>
        <a:ea typeface="+mn-ea"/>
        <a:cs typeface="+mn-cs"/>
      </a:defRPr>
    </a:lvl6pPr>
    <a:lvl7pPr marL="3396069" algn="l" defTabSz="1132023" rtl="0" eaLnBrk="1" latinLnBrk="0" hangingPunct="1">
      <a:defRPr sz="2300" kern="1200">
        <a:solidFill>
          <a:schemeClr val="tx1"/>
        </a:solidFill>
        <a:latin typeface="+mn-lt"/>
        <a:ea typeface="+mn-ea"/>
        <a:cs typeface="+mn-cs"/>
      </a:defRPr>
    </a:lvl7pPr>
    <a:lvl8pPr marL="3962080" algn="l" defTabSz="1132023" rtl="0" eaLnBrk="1" latinLnBrk="0" hangingPunct="1">
      <a:defRPr sz="2300" kern="1200">
        <a:solidFill>
          <a:schemeClr val="tx1"/>
        </a:solidFill>
        <a:latin typeface="+mn-lt"/>
        <a:ea typeface="+mn-ea"/>
        <a:cs typeface="+mn-cs"/>
      </a:defRPr>
    </a:lvl8pPr>
    <a:lvl9pPr marL="4528091" algn="l" defTabSz="1132023"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32" y="204"/>
      </p:cViewPr>
      <p:guideLst>
        <p:guide orient="horz" pos="2304"/>
        <p:guide pos="34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BE7DE975-8E78-40F7-A64A-A3B95AB4D4E2}" type="datetimeFigureOut">
              <a:rPr lang="en-US" smtClean="0"/>
              <a:t>11/7/2018</a:t>
            </a:fld>
            <a:endParaRPr lang="en-US"/>
          </a:p>
        </p:txBody>
      </p:sp>
      <p:sp>
        <p:nvSpPr>
          <p:cNvPr id="4" name="Slide Image Placeholder 3"/>
          <p:cNvSpPr>
            <a:spLocks noGrp="1" noRot="1" noChangeAspect="1"/>
          </p:cNvSpPr>
          <p:nvPr>
            <p:ph type="sldImg" idx="2"/>
          </p:nvPr>
        </p:nvSpPr>
        <p:spPr>
          <a:xfrm>
            <a:off x="1166813" y="1154113"/>
            <a:ext cx="46767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63E5F6F2-A35B-4DEB-8E48-919D168CBA22}" type="slidenum">
              <a:rPr lang="en-US" smtClean="0"/>
              <a:t>‹#›</a:t>
            </a:fld>
            <a:endParaRPr lang="en-US"/>
          </a:p>
        </p:txBody>
      </p:sp>
    </p:spTree>
    <p:extLst>
      <p:ext uri="{BB962C8B-B14F-4D97-AF65-F5344CB8AC3E}">
        <p14:creationId xmlns:p14="http://schemas.microsoft.com/office/powerpoint/2010/main" val="411380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smtClean="0"/>
              <a:t>This BAU study is considered to be a follow up or “Phase II” to the original Active Shooter study published by the FBI in 2014.  It</a:t>
            </a:r>
            <a:r>
              <a:rPr lang="en-US" baseline="0" dirty="0" smtClean="0"/>
              <a:t> was released on 20 June 2018 and is available for download at fbi.gov.  </a:t>
            </a:r>
          </a:p>
          <a:p>
            <a:endParaRPr lang="en-US" baseline="0" dirty="0" smtClean="0"/>
          </a:p>
          <a:p>
            <a:r>
              <a:rPr lang="en-US" baseline="0" dirty="0" smtClean="0"/>
              <a:t>The BAU study looked at the pre-attack behaviors of 63 active shooters who attacked in the U.S. between the years 2000 and 2013.  It is unique in that we relied almost exclusively upon law enforcement records (vs open source) in our three year exploration of these often very nuanced behaviors. </a:t>
            </a:r>
          </a:p>
          <a:p>
            <a:endParaRPr lang="en-US" baseline="0" dirty="0" smtClean="0"/>
          </a:p>
          <a:p>
            <a:r>
              <a:rPr lang="en-US" baseline="0" dirty="0" smtClean="0"/>
              <a:t>We encourage broad distribution of this study to law enforcement, mental health professionals, threat assessment teams, parents, teachers, students, and anyone who is a safety stakeholder within a community.  </a:t>
            </a:r>
            <a:endParaRPr lang="en-US" dirty="0"/>
          </a:p>
        </p:txBody>
      </p:sp>
      <p:sp>
        <p:nvSpPr>
          <p:cNvPr id="4" name="Slide Number Placeholder 3"/>
          <p:cNvSpPr>
            <a:spLocks noGrp="1"/>
          </p:cNvSpPr>
          <p:nvPr>
            <p:ph type="sldNum" sz="quarter" idx="10"/>
          </p:nvPr>
        </p:nvSpPr>
        <p:spPr/>
        <p:txBody>
          <a:bodyPr/>
          <a:lstStyle/>
          <a:p>
            <a:fld id="{24E0E484-6B8B-4329-9F67-C8FDC075F44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20431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smtClean="0"/>
              <a:t>This BAU study is considered to be a follow up or “Phase II” to the original Active Shooter study published by the FBI in 2014.  It</a:t>
            </a:r>
            <a:r>
              <a:rPr lang="en-US" baseline="0" dirty="0" smtClean="0"/>
              <a:t> was released on 20 June 2018 and is available for download at fbi.gov.  </a:t>
            </a:r>
          </a:p>
          <a:p>
            <a:endParaRPr lang="en-US" baseline="0" dirty="0" smtClean="0"/>
          </a:p>
          <a:p>
            <a:r>
              <a:rPr lang="en-US" baseline="0" dirty="0" smtClean="0"/>
              <a:t>The BAU study looked at the pre-attack behaviors of 63 active shooters who attacked in the U.S. between the years 2000 and 2013.  It is unique in that we relied almost exclusively upon law enforcement records (vs open source) in our three year exploration of these often very nuanced behaviors. </a:t>
            </a:r>
          </a:p>
          <a:p>
            <a:endParaRPr lang="en-US" baseline="0" dirty="0" smtClean="0"/>
          </a:p>
          <a:p>
            <a:r>
              <a:rPr lang="en-US" baseline="0" dirty="0" smtClean="0"/>
              <a:t>We encourage broad distribution of this study to law enforcement, mental health professionals, threat assessment teams, parents, teachers, students, and anyone who is a safety stakeholder within a community.  </a:t>
            </a:r>
            <a:endParaRPr lang="en-US" dirty="0"/>
          </a:p>
        </p:txBody>
      </p:sp>
      <p:sp>
        <p:nvSpPr>
          <p:cNvPr id="4" name="Slide Number Placeholder 3"/>
          <p:cNvSpPr>
            <a:spLocks noGrp="1"/>
          </p:cNvSpPr>
          <p:nvPr>
            <p:ph type="sldNum" sz="quarter" idx="10"/>
          </p:nvPr>
        </p:nvSpPr>
        <p:spPr/>
        <p:txBody>
          <a:bodyPr/>
          <a:lstStyle/>
          <a:p>
            <a:fld id="{24E0E484-6B8B-4329-9F67-C8FDC075F44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634004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smtClean="0"/>
              <a:t>This BAU study is considered to be a follow up or “Phase II” to the original Active Shooter study published by the FBI in 2014.  It</a:t>
            </a:r>
            <a:r>
              <a:rPr lang="en-US" baseline="0" dirty="0" smtClean="0"/>
              <a:t> was released on 20 June 2018 and is available for download at fbi.gov.  </a:t>
            </a:r>
          </a:p>
          <a:p>
            <a:endParaRPr lang="en-US" baseline="0" dirty="0" smtClean="0"/>
          </a:p>
          <a:p>
            <a:r>
              <a:rPr lang="en-US" baseline="0" dirty="0" smtClean="0"/>
              <a:t>The BAU study looked at the pre-attack behaviors of 63 active shooters who attacked in the U.S. between the years 2000 and 2013.  It is unique in that we relied almost exclusively upon law enforcement records (vs open source) in our three year exploration of these often very nuanced behaviors. </a:t>
            </a:r>
          </a:p>
          <a:p>
            <a:endParaRPr lang="en-US" baseline="0" dirty="0" smtClean="0"/>
          </a:p>
          <a:p>
            <a:r>
              <a:rPr lang="en-US" baseline="0" dirty="0" smtClean="0"/>
              <a:t>We encourage broad distribution of this study to law enforcement, mental health professionals, threat assessment teams, parents, teachers, students, and anyone who is a safety stakeholder within a community.  </a:t>
            </a:r>
            <a:endParaRPr lang="en-US" dirty="0"/>
          </a:p>
        </p:txBody>
      </p:sp>
      <p:sp>
        <p:nvSpPr>
          <p:cNvPr id="4" name="Slide Number Placeholder 3"/>
          <p:cNvSpPr>
            <a:spLocks noGrp="1"/>
          </p:cNvSpPr>
          <p:nvPr>
            <p:ph type="sldNum" sz="quarter" idx="10"/>
          </p:nvPr>
        </p:nvSpPr>
        <p:spPr/>
        <p:txBody>
          <a:bodyPr/>
          <a:lstStyle/>
          <a:p>
            <a:fld id="{24E0E484-6B8B-4329-9F67-C8FDC075F44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786725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smtClean="0"/>
              <a:t>This BAU study is considered to be a follow up or “Phase II” to the original Active Shooter study published by the FBI in 2014.  It</a:t>
            </a:r>
            <a:r>
              <a:rPr lang="en-US" baseline="0" dirty="0" smtClean="0"/>
              <a:t> was released on 20 June 2018 and is available for download at fbi.gov.  </a:t>
            </a:r>
          </a:p>
          <a:p>
            <a:endParaRPr lang="en-US" baseline="0" dirty="0" smtClean="0"/>
          </a:p>
          <a:p>
            <a:r>
              <a:rPr lang="en-US" baseline="0" dirty="0" smtClean="0"/>
              <a:t>The BAU study looked at the pre-attack behaviors of 63 active shooters who attacked in the U.S. between the years 2000 and 2013.  It is unique in that we relied almost exclusively upon law enforcement records (vs open source) in our three year exploration of these often very nuanced behaviors. </a:t>
            </a:r>
          </a:p>
          <a:p>
            <a:endParaRPr lang="en-US" baseline="0" dirty="0" smtClean="0"/>
          </a:p>
          <a:p>
            <a:r>
              <a:rPr lang="en-US" baseline="0" dirty="0" smtClean="0"/>
              <a:t>We encourage broad distribution of this study to law enforcement, mental health professionals, threat assessment teams, parents, teachers, students, and anyone who is a safety stakeholder within a community.  </a:t>
            </a:r>
            <a:endParaRPr lang="en-US" dirty="0"/>
          </a:p>
        </p:txBody>
      </p:sp>
      <p:sp>
        <p:nvSpPr>
          <p:cNvPr id="4" name="Slide Number Placeholder 3"/>
          <p:cNvSpPr>
            <a:spLocks noGrp="1"/>
          </p:cNvSpPr>
          <p:nvPr>
            <p:ph type="sldNum" sz="quarter" idx="10"/>
          </p:nvPr>
        </p:nvSpPr>
        <p:spPr/>
        <p:txBody>
          <a:bodyPr/>
          <a:lstStyle/>
          <a:p>
            <a:fld id="{24E0E484-6B8B-4329-9F67-C8FDC075F44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282383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smtClean="0"/>
              <a:t>This BAU study is considered to be a follow up or “Phase II” to the original Active Shooter study published by the FBI in 2014.  It</a:t>
            </a:r>
            <a:r>
              <a:rPr lang="en-US" baseline="0" dirty="0" smtClean="0"/>
              <a:t> was released on 20 June 2018 and is available for download at fbi.gov.  </a:t>
            </a:r>
          </a:p>
          <a:p>
            <a:endParaRPr lang="en-US" baseline="0" dirty="0" smtClean="0"/>
          </a:p>
          <a:p>
            <a:r>
              <a:rPr lang="en-US" baseline="0" dirty="0" smtClean="0"/>
              <a:t>The BAU study looked at the pre-attack behaviors of 63 active shooters who attacked in the U.S. between the years 2000 and 2013.  It is unique in that we relied almost exclusively upon law enforcement records (vs open source) in our three year exploration of these often very nuanced behaviors. </a:t>
            </a:r>
          </a:p>
          <a:p>
            <a:endParaRPr lang="en-US" baseline="0" dirty="0" smtClean="0"/>
          </a:p>
          <a:p>
            <a:r>
              <a:rPr lang="en-US" baseline="0" dirty="0" smtClean="0"/>
              <a:t>We encourage broad distribution of this study to law enforcement, mental health professionals, threat assessment teams, parents, teachers, students, and anyone who is a safety stakeholder within a community.  </a:t>
            </a:r>
            <a:endParaRPr lang="en-US" dirty="0"/>
          </a:p>
        </p:txBody>
      </p:sp>
      <p:sp>
        <p:nvSpPr>
          <p:cNvPr id="4" name="Slide Number Placeholder 3"/>
          <p:cNvSpPr>
            <a:spLocks noGrp="1"/>
          </p:cNvSpPr>
          <p:nvPr>
            <p:ph type="sldNum" sz="quarter" idx="10"/>
          </p:nvPr>
        </p:nvSpPr>
        <p:spPr/>
        <p:txBody>
          <a:bodyPr/>
          <a:lstStyle/>
          <a:p>
            <a:fld id="{24E0E484-6B8B-4329-9F67-C8FDC075F44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877661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smtClean="0"/>
              <a:t>This BAU study is considered to be a follow up or “Phase II” to the original Active Shooter study published by the FBI in 2014.  It</a:t>
            </a:r>
            <a:r>
              <a:rPr lang="en-US" baseline="0" dirty="0" smtClean="0"/>
              <a:t> was released on 20 June 2018 and is available for download at fbi.gov.  </a:t>
            </a:r>
          </a:p>
          <a:p>
            <a:endParaRPr lang="en-US" baseline="0" dirty="0" smtClean="0"/>
          </a:p>
          <a:p>
            <a:r>
              <a:rPr lang="en-US" baseline="0" dirty="0" smtClean="0"/>
              <a:t>The BAU study looked at the pre-attack behaviors of 63 active shooters who attacked in the U.S. between the years 2000 and 2013.  It is unique in that we relied almost exclusively upon law enforcement records (vs open source) in our three year exploration of these often very nuanced behaviors. </a:t>
            </a:r>
          </a:p>
          <a:p>
            <a:endParaRPr lang="en-US" baseline="0" dirty="0" smtClean="0"/>
          </a:p>
          <a:p>
            <a:r>
              <a:rPr lang="en-US" baseline="0" dirty="0" smtClean="0"/>
              <a:t>We encourage broad distribution of this study to law enforcement, mental health professionals, threat assessment teams, parents, teachers, students, and anyone who is a safety stakeholder within a community.  </a:t>
            </a:r>
            <a:endParaRPr lang="en-US" dirty="0"/>
          </a:p>
        </p:txBody>
      </p:sp>
      <p:sp>
        <p:nvSpPr>
          <p:cNvPr id="4" name="Slide Number Placeholder 3"/>
          <p:cNvSpPr>
            <a:spLocks noGrp="1"/>
          </p:cNvSpPr>
          <p:nvPr>
            <p:ph type="sldNum" sz="quarter" idx="10"/>
          </p:nvPr>
        </p:nvSpPr>
        <p:spPr/>
        <p:txBody>
          <a:bodyPr/>
          <a:lstStyle/>
          <a:p>
            <a:fld id="{24E0E484-6B8B-4329-9F67-C8FDC075F44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823626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smtClean="0"/>
              <a:t>This BAU study is considered to be a follow up or “Phase II” to the original Active Shooter study published by the FBI in 2014.  It</a:t>
            </a:r>
            <a:r>
              <a:rPr lang="en-US" baseline="0" dirty="0" smtClean="0"/>
              <a:t> was released on 20 June 2018 and is available for download at fbi.gov.  </a:t>
            </a:r>
          </a:p>
          <a:p>
            <a:endParaRPr lang="en-US" baseline="0" dirty="0" smtClean="0"/>
          </a:p>
          <a:p>
            <a:r>
              <a:rPr lang="en-US" baseline="0" dirty="0" smtClean="0"/>
              <a:t>The BAU study looked at the pre-attack behaviors of 63 active shooters who attacked in the U.S. between the years 2000 and 2013.  It is unique in that we relied almost exclusively upon law enforcement records (vs open source) in our three year exploration of these often very nuanced behaviors. </a:t>
            </a:r>
          </a:p>
          <a:p>
            <a:endParaRPr lang="en-US" baseline="0" dirty="0" smtClean="0"/>
          </a:p>
          <a:p>
            <a:r>
              <a:rPr lang="en-US" baseline="0" dirty="0" smtClean="0"/>
              <a:t>We encourage broad distribution of this study to law enforcement, mental health professionals, threat assessment teams, parents, teachers, students, and anyone who is a safety stakeholder within a community.  </a:t>
            </a:r>
            <a:endParaRPr lang="en-US" dirty="0"/>
          </a:p>
        </p:txBody>
      </p:sp>
      <p:sp>
        <p:nvSpPr>
          <p:cNvPr id="4" name="Slide Number Placeholder 3"/>
          <p:cNvSpPr>
            <a:spLocks noGrp="1"/>
          </p:cNvSpPr>
          <p:nvPr>
            <p:ph type="sldNum" sz="quarter" idx="10"/>
          </p:nvPr>
        </p:nvSpPr>
        <p:spPr/>
        <p:txBody>
          <a:bodyPr/>
          <a:lstStyle/>
          <a:p>
            <a:fld id="{24E0E484-6B8B-4329-9F67-C8FDC075F44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3770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smtClean="0"/>
              <a:t>This BAU study is considered to be a follow up or “Phase II” to the original Active Shooter study published by the FBI in 2014.  It</a:t>
            </a:r>
            <a:r>
              <a:rPr lang="en-US" baseline="0" dirty="0" smtClean="0"/>
              <a:t> was released on 20 June 2018 and is available for download at fbi.gov.  </a:t>
            </a:r>
          </a:p>
          <a:p>
            <a:endParaRPr lang="en-US" baseline="0" dirty="0" smtClean="0"/>
          </a:p>
          <a:p>
            <a:r>
              <a:rPr lang="en-US" baseline="0" dirty="0" smtClean="0"/>
              <a:t>The BAU study looked at the pre-attack behaviors of 63 active shooters who attacked in the U.S. between the years 2000 and 2013.  It is unique in that we relied almost exclusively upon law enforcement records (vs open source) in our three year exploration of these often very nuanced behaviors. </a:t>
            </a:r>
          </a:p>
          <a:p>
            <a:endParaRPr lang="en-US" baseline="0" dirty="0" smtClean="0"/>
          </a:p>
          <a:p>
            <a:r>
              <a:rPr lang="en-US" baseline="0" dirty="0" smtClean="0"/>
              <a:t>We encourage broad distribution of this study to law enforcement, mental health professionals, threat assessment teams, parents, teachers, students, and anyone who is a safety stakeholder within a community.  </a:t>
            </a:r>
            <a:endParaRPr lang="en-US" dirty="0"/>
          </a:p>
        </p:txBody>
      </p:sp>
      <p:sp>
        <p:nvSpPr>
          <p:cNvPr id="4" name="Slide Number Placeholder 3"/>
          <p:cNvSpPr>
            <a:spLocks noGrp="1"/>
          </p:cNvSpPr>
          <p:nvPr>
            <p:ph type="sldNum" sz="quarter" idx="10"/>
          </p:nvPr>
        </p:nvSpPr>
        <p:spPr/>
        <p:txBody>
          <a:bodyPr/>
          <a:lstStyle/>
          <a:p>
            <a:fld id="{24E0E484-6B8B-4329-9F67-C8FDC075F44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8859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smtClean="0"/>
              <a:t>This BAU study is considered to be a follow up or “Phase II” to the original Active Shooter study published by the FBI in 2014.  It</a:t>
            </a:r>
            <a:r>
              <a:rPr lang="en-US" baseline="0" dirty="0" smtClean="0"/>
              <a:t> was released on 20 June 2018 and is available for download at fbi.gov.  </a:t>
            </a:r>
          </a:p>
          <a:p>
            <a:endParaRPr lang="en-US" baseline="0" dirty="0" smtClean="0"/>
          </a:p>
          <a:p>
            <a:r>
              <a:rPr lang="en-US" baseline="0" dirty="0" smtClean="0"/>
              <a:t>The BAU study looked at the pre-attack behaviors of 63 active shooters who attacked in the U.S. between the years 2000 and 2013.  It is unique in that we relied almost exclusively upon law enforcement records (vs open source) in our three year exploration of these often very nuanced behaviors. </a:t>
            </a:r>
          </a:p>
          <a:p>
            <a:endParaRPr lang="en-US" baseline="0" dirty="0" smtClean="0"/>
          </a:p>
          <a:p>
            <a:r>
              <a:rPr lang="en-US" baseline="0" dirty="0" smtClean="0"/>
              <a:t>We encourage broad distribution of this study to law enforcement, mental health professionals, threat assessment teams, parents, teachers, students, and anyone who is a safety stakeholder within a community.  </a:t>
            </a:r>
            <a:endParaRPr lang="en-US" dirty="0"/>
          </a:p>
        </p:txBody>
      </p:sp>
      <p:sp>
        <p:nvSpPr>
          <p:cNvPr id="4" name="Slide Number Placeholder 3"/>
          <p:cNvSpPr>
            <a:spLocks noGrp="1"/>
          </p:cNvSpPr>
          <p:nvPr>
            <p:ph type="sldNum" sz="quarter" idx="10"/>
          </p:nvPr>
        </p:nvSpPr>
        <p:spPr/>
        <p:txBody>
          <a:bodyPr/>
          <a:lstStyle/>
          <a:p>
            <a:fld id="{24E0E484-6B8B-4329-9F67-C8FDC075F44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18180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smtClean="0"/>
              <a:t>This BAU study is considered to be a follow up or “Phase II” to the original Active Shooter study published by the FBI in 2014.  It</a:t>
            </a:r>
            <a:r>
              <a:rPr lang="en-US" baseline="0" dirty="0" smtClean="0"/>
              <a:t> was released on 20 June 2018 and is available for download at fbi.gov.  </a:t>
            </a:r>
          </a:p>
          <a:p>
            <a:endParaRPr lang="en-US" baseline="0" dirty="0" smtClean="0"/>
          </a:p>
          <a:p>
            <a:r>
              <a:rPr lang="en-US" baseline="0" dirty="0" smtClean="0"/>
              <a:t>The BAU study looked at the pre-attack behaviors of 63 active shooters who attacked in the U.S. between the years 2000 and 2013.  It is unique in that we relied almost exclusively upon law enforcement records (vs open source) in our three year exploration of these often very nuanced behaviors. </a:t>
            </a:r>
          </a:p>
          <a:p>
            <a:endParaRPr lang="en-US" baseline="0" dirty="0" smtClean="0"/>
          </a:p>
          <a:p>
            <a:r>
              <a:rPr lang="en-US" baseline="0" dirty="0" smtClean="0"/>
              <a:t>We encourage broad distribution of this study to law enforcement, mental health professionals, threat assessment teams, parents, teachers, students, and anyone who is a safety stakeholder within a community.  </a:t>
            </a:r>
            <a:endParaRPr lang="en-US" dirty="0"/>
          </a:p>
        </p:txBody>
      </p:sp>
      <p:sp>
        <p:nvSpPr>
          <p:cNvPr id="4" name="Slide Number Placeholder 3"/>
          <p:cNvSpPr>
            <a:spLocks noGrp="1"/>
          </p:cNvSpPr>
          <p:nvPr>
            <p:ph type="sldNum" sz="quarter" idx="10"/>
          </p:nvPr>
        </p:nvSpPr>
        <p:spPr/>
        <p:txBody>
          <a:bodyPr/>
          <a:lstStyle/>
          <a:p>
            <a:fld id="{24E0E484-6B8B-4329-9F67-C8FDC075F44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52628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smtClean="0"/>
              <a:t>This BAU study is considered to be a follow up or “Phase II” to the original Active Shooter study published by the FBI in 2014.  It</a:t>
            </a:r>
            <a:r>
              <a:rPr lang="en-US" baseline="0" dirty="0" smtClean="0"/>
              <a:t> was released on 20 June 2018 and is available for download at fbi.gov.  </a:t>
            </a:r>
          </a:p>
          <a:p>
            <a:endParaRPr lang="en-US" baseline="0" dirty="0" smtClean="0"/>
          </a:p>
          <a:p>
            <a:r>
              <a:rPr lang="en-US" baseline="0" dirty="0" smtClean="0"/>
              <a:t>The BAU study looked at the pre-attack behaviors of 63 active shooters who attacked in the U.S. between the years 2000 and 2013.  It is unique in that we relied almost exclusively upon law enforcement records (vs open source) in our three year exploration of these often very nuanced behaviors. </a:t>
            </a:r>
          </a:p>
          <a:p>
            <a:endParaRPr lang="en-US" baseline="0" dirty="0" smtClean="0"/>
          </a:p>
          <a:p>
            <a:r>
              <a:rPr lang="en-US" baseline="0" dirty="0" smtClean="0"/>
              <a:t>We encourage broad distribution of this study to law enforcement, mental health professionals, threat assessment teams, parents, teachers, students, and anyone who is a safety stakeholder within a community.  </a:t>
            </a:r>
            <a:endParaRPr lang="en-US" dirty="0"/>
          </a:p>
        </p:txBody>
      </p:sp>
      <p:sp>
        <p:nvSpPr>
          <p:cNvPr id="4" name="Slide Number Placeholder 3"/>
          <p:cNvSpPr>
            <a:spLocks noGrp="1"/>
          </p:cNvSpPr>
          <p:nvPr>
            <p:ph type="sldNum" sz="quarter" idx="10"/>
          </p:nvPr>
        </p:nvSpPr>
        <p:spPr/>
        <p:txBody>
          <a:bodyPr/>
          <a:lstStyle/>
          <a:p>
            <a:fld id="{24E0E484-6B8B-4329-9F67-C8FDC075F44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94968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smtClean="0"/>
              <a:t>This BAU study is considered to be a follow up or “Phase II” to the original Active Shooter study published by the FBI in 2014.  It</a:t>
            </a:r>
            <a:r>
              <a:rPr lang="en-US" baseline="0" dirty="0" smtClean="0"/>
              <a:t> was released on 20 June 2018 and is available for download at fbi.gov.  </a:t>
            </a:r>
          </a:p>
          <a:p>
            <a:endParaRPr lang="en-US" baseline="0" dirty="0" smtClean="0"/>
          </a:p>
          <a:p>
            <a:r>
              <a:rPr lang="en-US" baseline="0" dirty="0" smtClean="0"/>
              <a:t>The BAU study looked at the pre-attack behaviors of 63 active shooters who attacked in the U.S. between the years 2000 and 2013.  It is unique in that we relied almost exclusively upon law enforcement records (vs open source) in our three year exploration of these often very nuanced behaviors. </a:t>
            </a:r>
          </a:p>
          <a:p>
            <a:endParaRPr lang="en-US" baseline="0" dirty="0" smtClean="0"/>
          </a:p>
          <a:p>
            <a:r>
              <a:rPr lang="en-US" baseline="0" dirty="0" smtClean="0"/>
              <a:t>We encourage broad distribution of this study to law enforcement, mental health professionals, threat assessment teams, parents, teachers, students, and anyone who is a safety stakeholder within a community.  </a:t>
            </a:r>
            <a:endParaRPr lang="en-US" dirty="0"/>
          </a:p>
        </p:txBody>
      </p:sp>
      <p:sp>
        <p:nvSpPr>
          <p:cNvPr id="4" name="Slide Number Placeholder 3"/>
          <p:cNvSpPr>
            <a:spLocks noGrp="1"/>
          </p:cNvSpPr>
          <p:nvPr>
            <p:ph type="sldNum" sz="quarter" idx="10"/>
          </p:nvPr>
        </p:nvSpPr>
        <p:spPr/>
        <p:txBody>
          <a:bodyPr/>
          <a:lstStyle/>
          <a:p>
            <a:fld id="{24E0E484-6B8B-4329-9F67-C8FDC075F44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84417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smtClean="0"/>
              <a:t>This BAU study is considered to be a follow up or “Phase II” to the original Active Shooter study published by the FBI in 2014.  It</a:t>
            </a:r>
            <a:r>
              <a:rPr lang="en-US" baseline="0" dirty="0" smtClean="0"/>
              <a:t> was released on 20 June 2018 and is available for download at fbi.gov.  </a:t>
            </a:r>
          </a:p>
          <a:p>
            <a:endParaRPr lang="en-US" baseline="0" dirty="0" smtClean="0"/>
          </a:p>
          <a:p>
            <a:r>
              <a:rPr lang="en-US" baseline="0" dirty="0" smtClean="0"/>
              <a:t>The BAU study looked at the pre-attack behaviors of 63 active shooters who attacked in the U.S. between the years 2000 and 2013.  It is unique in that we relied almost exclusively upon law enforcement records (vs open source) in our three year exploration of these often very nuanced behaviors. </a:t>
            </a:r>
          </a:p>
          <a:p>
            <a:endParaRPr lang="en-US" baseline="0" dirty="0" smtClean="0"/>
          </a:p>
          <a:p>
            <a:r>
              <a:rPr lang="en-US" baseline="0" dirty="0" smtClean="0"/>
              <a:t>We encourage broad distribution of this study to law enforcement, mental health professionals, threat assessment teams, parents, teachers, students, and anyone who is a safety stakeholder within a community.  </a:t>
            </a:r>
            <a:endParaRPr lang="en-US" dirty="0"/>
          </a:p>
        </p:txBody>
      </p:sp>
      <p:sp>
        <p:nvSpPr>
          <p:cNvPr id="4" name="Slide Number Placeholder 3"/>
          <p:cNvSpPr>
            <a:spLocks noGrp="1"/>
          </p:cNvSpPr>
          <p:nvPr>
            <p:ph type="sldNum" sz="quarter" idx="10"/>
          </p:nvPr>
        </p:nvSpPr>
        <p:spPr/>
        <p:txBody>
          <a:bodyPr/>
          <a:lstStyle/>
          <a:p>
            <a:fld id="{24E0E484-6B8B-4329-9F67-C8FDC075F44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9151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smtClean="0"/>
              <a:t>This BAU study is considered to be a follow up or “Phase II” to the original Active Shooter study published by the FBI in 2014.  It</a:t>
            </a:r>
            <a:r>
              <a:rPr lang="en-US" baseline="0" dirty="0" smtClean="0"/>
              <a:t> was released on 20 June 2018 and is available for download at fbi.gov.  </a:t>
            </a:r>
          </a:p>
          <a:p>
            <a:endParaRPr lang="en-US" baseline="0" dirty="0" smtClean="0"/>
          </a:p>
          <a:p>
            <a:r>
              <a:rPr lang="en-US" baseline="0" dirty="0" smtClean="0"/>
              <a:t>The BAU study looked at the pre-attack behaviors of 63 active shooters who attacked in the U.S. between the years 2000 and 2013.  It is unique in that we relied almost exclusively upon law enforcement records (vs open source) in our three year exploration of these often very nuanced behaviors. </a:t>
            </a:r>
          </a:p>
          <a:p>
            <a:endParaRPr lang="en-US" baseline="0" dirty="0" smtClean="0"/>
          </a:p>
          <a:p>
            <a:r>
              <a:rPr lang="en-US" baseline="0" dirty="0" smtClean="0"/>
              <a:t>We encourage broad distribution of this study to law enforcement, mental health professionals, threat assessment teams, parents, teachers, students, and anyone who is a safety stakeholder within a community.  </a:t>
            </a:r>
            <a:endParaRPr lang="en-US" dirty="0"/>
          </a:p>
        </p:txBody>
      </p:sp>
      <p:sp>
        <p:nvSpPr>
          <p:cNvPr id="4" name="Slide Number Placeholder 3"/>
          <p:cNvSpPr>
            <a:spLocks noGrp="1"/>
          </p:cNvSpPr>
          <p:nvPr>
            <p:ph type="sldNum" sz="quarter" idx="10"/>
          </p:nvPr>
        </p:nvSpPr>
        <p:spPr/>
        <p:txBody>
          <a:bodyPr/>
          <a:lstStyle/>
          <a:p>
            <a:fld id="{24E0E484-6B8B-4329-9F67-C8FDC075F44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86132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r>
              <a:rPr lang="en-US" dirty="0" smtClean="0"/>
              <a:t>This BAU study is considered to be a follow up or “Phase II” to the original Active Shooter study published by the FBI in 2014.  It</a:t>
            </a:r>
            <a:r>
              <a:rPr lang="en-US" baseline="0" dirty="0" smtClean="0"/>
              <a:t> was released on 20 June 2018 and is available for download at fbi.gov.  </a:t>
            </a:r>
          </a:p>
          <a:p>
            <a:endParaRPr lang="en-US" baseline="0" dirty="0" smtClean="0"/>
          </a:p>
          <a:p>
            <a:r>
              <a:rPr lang="en-US" baseline="0" dirty="0" smtClean="0"/>
              <a:t>The BAU study looked at the pre-attack behaviors of 63 active shooters who attacked in the U.S. between the years 2000 and 2013.  It is unique in that we relied almost exclusively upon law enforcement records (vs open source) in our three year exploration of these often very nuanced behaviors. </a:t>
            </a:r>
          </a:p>
          <a:p>
            <a:endParaRPr lang="en-US" baseline="0" dirty="0" smtClean="0"/>
          </a:p>
          <a:p>
            <a:r>
              <a:rPr lang="en-US" baseline="0" dirty="0" smtClean="0"/>
              <a:t>We encourage broad distribution of this study to law enforcement, mental health professionals, threat assessment teams, parents, teachers, students, and anyone who is a safety stakeholder within a community.  </a:t>
            </a:r>
            <a:endParaRPr lang="en-US" dirty="0"/>
          </a:p>
        </p:txBody>
      </p:sp>
      <p:sp>
        <p:nvSpPr>
          <p:cNvPr id="4" name="Slide Number Placeholder 3"/>
          <p:cNvSpPr>
            <a:spLocks noGrp="1"/>
          </p:cNvSpPr>
          <p:nvPr>
            <p:ph type="sldNum" sz="quarter" idx="10"/>
          </p:nvPr>
        </p:nvSpPr>
        <p:spPr/>
        <p:txBody>
          <a:bodyPr/>
          <a:lstStyle/>
          <a:p>
            <a:fld id="{24E0E484-6B8B-4329-9F67-C8FDC075F44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35818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272456"/>
            <a:ext cx="932688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4145280"/>
            <a:ext cx="7680960" cy="1869440"/>
          </a:xfrm>
        </p:spPr>
        <p:txBody>
          <a:bodyPr/>
          <a:lstStyle>
            <a:lvl1pPr marL="0" indent="0" algn="ctr">
              <a:buNone/>
              <a:defRPr>
                <a:solidFill>
                  <a:schemeClr val="tx1">
                    <a:tint val="75000"/>
                  </a:schemeClr>
                </a:solidFill>
              </a:defRPr>
            </a:lvl1pPr>
            <a:lvl2pPr marL="566011" indent="0" algn="ctr">
              <a:buNone/>
              <a:defRPr>
                <a:solidFill>
                  <a:schemeClr val="tx1">
                    <a:tint val="75000"/>
                  </a:schemeClr>
                </a:solidFill>
              </a:defRPr>
            </a:lvl2pPr>
            <a:lvl3pPr marL="1132023" indent="0" algn="ctr">
              <a:buNone/>
              <a:defRPr>
                <a:solidFill>
                  <a:schemeClr val="tx1">
                    <a:tint val="75000"/>
                  </a:schemeClr>
                </a:solidFill>
              </a:defRPr>
            </a:lvl3pPr>
            <a:lvl4pPr marL="1698034" indent="0" algn="ctr">
              <a:buNone/>
              <a:defRPr>
                <a:solidFill>
                  <a:schemeClr val="tx1">
                    <a:tint val="75000"/>
                  </a:schemeClr>
                </a:solidFill>
              </a:defRPr>
            </a:lvl4pPr>
            <a:lvl5pPr marL="2264046" indent="0" algn="ctr">
              <a:buNone/>
              <a:defRPr>
                <a:solidFill>
                  <a:schemeClr val="tx1">
                    <a:tint val="75000"/>
                  </a:schemeClr>
                </a:solidFill>
              </a:defRPr>
            </a:lvl5pPr>
            <a:lvl6pPr marL="2830057" indent="0" algn="ctr">
              <a:buNone/>
              <a:defRPr>
                <a:solidFill>
                  <a:schemeClr val="tx1">
                    <a:tint val="75000"/>
                  </a:schemeClr>
                </a:solidFill>
              </a:defRPr>
            </a:lvl6pPr>
            <a:lvl7pPr marL="3396069" indent="0" algn="ctr">
              <a:buNone/>
              <a:defRPr>
                <a:solidFill>
                  <a:schemeClr val="tx1">
                    <a:tint val="75000"/>
                  </a:schemeClr>
                </a:solidFill>
              </a:defRPr>
            </a:lvl7pPr>
            <a:lvl8pPr marL="3962080" indent="0" algn="ctr">
              <a:buNone/>
              <a:defRPr>
                <a:solidFill>
                  <a:schemeClr val="tx1">
                    <a:tint val="75000"/>
                  </a:schemeClr>
                </a:solidFill>
              </a:defRPr>
            </a:lvl8pPr>
            <a:lvl9pPr marL="45280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9CB644-D6DE-4DCF-A009-1B3504FD2583}"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3276C-9F4E-40DF-B75F-AB2590D19A9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CB644-D6DE-4DCF-A009-1B3504FD2583}"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3276C-9F4E-40DF-B75F-AB2590D19A9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92951"/>
            <a:ext cx="246888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292951"/>
            <a:ext cx="722376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CB644-D6DE-4DCF-A009-1B3504FD2583}"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3276C-9F4E-40DF-B75F-AB2590D19A9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ubtitle and Bullets - Active Sh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3202" y="1630930"/>
            <a:ext cx="9423800" cy="5541835"/>
          </a:xfrm>
          <a:prstGeom prst="rect">
            <a:avLst/>
          </a:prstGeom>
        </p:spPr>
        <p:txBody>
          <a:bodyPr/>
          <a:lstStyle>
            <a:lvl1pPr marL="191810" indent="-191810">
              <a:lnSpc>
                <a:spcPct val="90000"/>
              </a:lnSpc>
              <a:spcBef>
                <a:spcPts val="0"/>
              </a:spcBef>
              <a:spcAft>
                <a:spcPts val="810"/>
              </a:spcAft>
              <a:buClr>
                <a:srgbClr val="C00000"/>
              </a:buClr>
              <a:buSzPct val="110000"/>
              <a:defRPr/>
            </a:lvl1pPr>
            <a:lvl2pPr marL="465058" indent="-232529">
              <a:lnSpc>
                <a:spcPct val="90000"/>
              </a:lnSpc>
              <a:spcBef>
                <a:spcPts val="0"/>
              </a:spcBef>
              <a:spcAft>
                <a:spcPts val="810"/>
              </a:spcAft>
              <a:buClr>
                <a:srgbClr val="C00000"/>
              </a:buClr>
              <a:defRPr/>
            </a:lvl2pPr>
            <a:lvl3pPr marL="657940" indent="-192882">
              <a:lnSpc>
                <a:spcPct val="90000"/>
              </a:lnSpc>
              <a:spcBef>
                <a:spcPts val="0"/>
              </a:spcBef>
              <a:spcAft>
                <a:spcPts val="810"/>
              </a:spcAft>
              <a:buClr>
                <a:srgbClr val="C00000"/>
              </a:buClr>
              <a:buFont typeface="Wingdings" pitchFamily="2" charset="2"/>
              <a:buChar char="§"/>
              <a:defRPr sz="1755"/>
            </a:lvl3pPr>
            <a:lvl4pPr marL="851892" indent="-154305">
              <a:lnSpc>
                <a:spcPct val="90000"/>
              </a:lnSpc>
              <a:spcBef>
                <a:spcPts val="0"/>
              </a:spcBef>
              <a:spcAft>
                <a:spcPts val="810"/>
              </a:spcAft>
              <a:buClr>
                <a:srgbClr val="C00000"/>
              </a:buClr>
              <a:buSzPct val="100000"/>
              <a:buFont typeface="Arial" pitchFamily="34" charset="0"/>
              <a:buChar char="•"/>
              <a:defRPr sz="162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5"/>
          <p:cNvSpPr>
            <a:spLocks noGrp="1"/>
          </p:cNvSpPr>
          <p:nvPr>
            <p:ph type="body" sz="quarter" idx="10" hasCustomPrompt="1"/>
          </p:nvPr>
        </p:nvSpPr>
        <p:spPr>
          <a:xfrm>
            <a:off x="1141628" y="632085"/>
            <a:ext cx="9633304" cy="719667"/>
          </a:xfrm>
          <a:prstGeom prst="rect">
            <a:avLst/>
          </a:prstGeom>
        </p:spPr>
        <p:txBody>
          <a:bodyPr/>
          <a:lstStyle>
            <a:lvl1pPr algn="ctr">
              <a:buFontTx/>
              <a:buNone/>
              <a:defRPr sz="2430">
                <a:solidFill>
                  <a:schemeClr val="bg1"/>
                </a:solidFill>
                <a:effectLst>
                  <a:outerShdw blurRad="38100" dist="38100" dir="2700000" algn="tl">
                    <a:srgbClr val="000000">
                      <a:alpha val="43137"/>
                    </a:srgbClr>
                  </a:outerShdw>
                </a:effectLst>
              </a:defRPr>
            </a:lvl1pPr>
          </a:lstStyle>
          <a:p>
            <a:pPr lvl="0"/>
            <a:r>
              <a:rPr lang="en-US" dirty="0" smtClean="0"/>
              <a:t>Subtitle</a:t>
            </a:r>
            <a:endParaRPr lang="en-US" dirty="0"/>
          </a:p>
        </p:txBody>
      </p:sp>
    </p:spTree>
    <p:extLst>
      <p:ext uri="{BB962C8B-B14F-4D97-AF65-F5344CB8AC3E}">
        <p14:creationId xmlns:p14="http://schemas.microsoft.com/office/powerpoint/2010/main" val="219930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92947"/>
            <a:ext cx="8823960" cy="1219200"/>
          </a:xfrm>
        </p:spPr>
        <p:txBody>
          <a:bodyPr>
            <a:normAutofit/>
          </a:bodyPr>
          <a:lstStyle>
            <a:lvl1pPr algn="l">
              <a:defRPr sz="3700" b="1">
                <a:solidFill>
                  <a:schemeClr val="tx2">
                    <a:lumMod val="75000"/>
                  </a:schemeClr>
                </a:solidFill>
                <a:latin typeface="Estrangelo Edessa" pitchFamily="66" charset="0"/>
                <a:cs typeface="Estrangelo Edessa"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0200" y="1706880"/>
            <a:ext cx="8823960" cy="4312920"/>
          </a:xfrm>
        </p:spPr>
        <p:txBody>
          <a:bodyPr>
            <a:normAutofit/>
          </a:bodyPr>
          <a:lstStyle>
            <a:lvl1pPr>
              <a:defRPr sz="2600">
                <a:solidFill>
                  <a:schemeClr val="tx1">
                    <a:lumMod val="75000"/>
                    <a:lumOff val="25000"/>
                  </a:schemeClr>
                </a:solidFill>
                <a:latin typeface="Estrangelo Edessa" pitchFamily="66" charset="0"/>
                <a:cs typeface="Estrangelo Edessa" pitchFamily="66" charset="0"/>
              </a:defRPr>
            </a:lvl1pPr>
            <a:lvl2pPr>
              <a:defRPr sz="2600">
                <a:solidFill>
                  <a:schemeClr val="tx1">
                    <a:lumMod val="75000"/>
                    <a:lumOff val="25000"/>
                  </a:schemeClr>
                </a:solidFill>
                <a:latin typeface="Estrangelo Edessa" pitchFamily="66" charset="0"/>
                <a:cs typeface="Estrangelo Edessa" pitchFamily="66" charset="0"/>
              </a:defRPr>
            </a:lvl2pPr>
            <a:lvl3pPr>
              <a:defRPr sz="2600">
                <a:solidFill>
                  <a:schemeClr val="tx1">
                    <a:lumMod val="75000"/>
                    <a:lumOff val="25000"/>
                  </a:schemeClr>
                </a:solidFill>
                <a:latin typeface="Estrangelo Edessa" pitchFamily="66" charset="0"/>
                <a:cs typeface="Estrangelo Edessa" pitchFamily="66" charset="0"/>
              </a:defRPr>
            </a:lvl3pPr>
            <a:lvl4pPr>
              <a:defRPr sz="2600">
                <a:solidFill>
                  <a:schemeClr val="tx1">
                    <a:lumMod val="75000"/>
                    <a:lumOff val="25000"/>
                  </a:schemeClr>
                </a:solidFill>
                <a:latin typeface="Estrangelo Edessa" pitchFamily="66" charset="0"/>
                <a:cs typeface="Estrangelo Edessa" pitchFamily="66" charset="0"/>
              </a:defRPr>
            </a:lvl4pPr>
            <a:lvl5pPr>
              <a:defRPr sz="2600">
                <a:solidFill>
                  <a:schemeClr val="tx1">
                    <a:lumMod val="75000"/>
                    <a:lumOff val="25000"/>
                  </a:schemeClr>
                </a:solidFill>
                <a:latin typeface="Estrangelo Edessa" pitchFamily="66" charset="0"/>
                <a:cs typeface="Estrangelo Edessa"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49CB644-D6DE-4DCF-A009-1B3504FD2583}"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3276C-9F4E-40DF-B75F-AB2590D19A9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7" y="4700695"/>
            <a:ext cx="9326880" cy="1452880"/>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866777" y="3100498"/>
            <a:ext cx="9326880" cy="1600199"/>
          </a:xfrm>
        </p:spPr>
        <p:txBody>
          <a:bodyPr anchor="b"/>
          <a:lstStyle>
            <a:lvl1pPr marL="0" indent="0">
              <a:buNone/>
              <a:defRPr sz="2500">
                <a:solidFill>
                  <a:schemeClr val="tx1">
                    <a:tint val="75000"/>
                  </a:schemeClr>
                </a:solidFill>
              </a:defRPr>
            </a:lvl1pPr>
            <a:lvl2pPr marL="566011" indent="0">
              <a:buNone/>
              <a:defRPr sz="2300">
                <a:solidFill>
                  <a:schemeClr val="tx1">
                    <a:tint val="75000"/>
                  </a:schemeClr>
                </a:solidFill>
              </a:defRPr>
            </a:lvl2pPr>
            <a:lvl3pPr marL="1132023" indent="0">
              <a:buNone/>
              <a:defRPr sz="1900">
                <a:solidFill>
                  <a:schemeClr val="tx1">
                    <a:tint val="75000"/>
                  </a:schemeClr>
                </a:solidFill>
              </a:defRPr>
            </a:lvl3pPr>
            <a:lvl4pPr marL="1698034" indent="0">
              <a:buNone/>
              <a:defRPr sz="1700">
                <a:solidFill>
                  <a:schemeClr val="tx1">
                    <a:tint val="75000"/>
                  </a:schemeClr>
                </a:solidFill>
              </a:defRPr>
            </a:lvl4pPr>
            <a:lvl5pPr marL="2264046" indent="0">
              <a:buNone/>
              <a:defRPr sz="1700">
                <a:solidFill>
                  <a:schemeClr val="tx1">
                    <a:tint val="75000"/>
                  </a:schemeClr>
                </a:solidFill>
              </a:defRPr>
            </a:lvl5pPr>
            <a:lvl6pPr marL="2830057" indent="0">
              <a:buNone/>
              <a:defRPr sz="1700">
                <a:solidFill>
                  <a:schemeClr val="tx1">
                    <a:tint val="75000"/>
                  </a:schemeClr>
                </a:solidFill>
              </a:defRPr>
            </a:lvl6pPr>
            <a:lvl7pPr marL="3396069" indent="0">
              <a:buNone/>
              <a:defRPr sz="1700">
                <a:solidFill>
                  <a:schemeClr val="tx1">
                    <a:tint val="75000"/>
                  </a:schemeClr>
                </a:solidFill>
              </a:defRPr>
            </a:lvl7pPr>
            <a:lvl8pPr marL="3962080" indent="0">
              <a:buNone/>
              <a:defRPr sz="1700">
                <a:solidFill>
                  <a:schemeClr val="tx1">
                    <a:tint val="75000"/>
                  </a:schemeClr>
                </a:solidFill>
              </a:defRPr>
            </a:lvl8pPr>
            <a:lvl9pPr marL="4528091"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CB644-D6DE-4DCF-A009-1B3504FD2583}"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3276C-9F4E-40DF-B75F-AB2590D19A9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706880"/>
            <a:ext cx="4846320" cy="4827694"/>
          </a:xfrm>
        </p:spPr>
        <p:txBody>
          <a:bodyPr/>
          <a:lstStyle>
            <a:lvl1pPr>
              <a:defRPr sz="3500"/>
            </a:lvl1pPr>
            <a:lvl2pPr>
              <a:defRPr sz="29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706880"/>
            <a:ext cx="4846320" cy="4827694"/>
          </a:xfrm>
        </p:spPr>
        <p:txBody>
          <a:bodyPr/>
          <a:lstStyle>
            <a:lvl1pPr>
              <a:defRPr sz="3500"/>
            </a:lvl1pPr>
            <a:lvl2pPr>
              <a:defRPr sz="29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9CB644-D6DE-4DCF-A009-1B3504FD2583}"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3276C-9F4E-40DF-B75F-AB2590D19A9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1" y="1637459"/>
            <a:ext cx="4848225" cy="682413"/>
          </a:xfrm>
        </p:spPr>
        <p:txBody>
          <a:bodyPr anchor="b"/>
          <a:lstStyle>
            <a:lvl1pPr marL="0" indent="0">
              <a:buNone/>
              <a:defRPr sz="2900" b="1"/>
            </a:lvl1pPr>
            <a:lvl2pPr marL="566011" indent="0">
              <a:buNone/>
              <a:defRPr sz="2500" b="1"/>
            </a:lvl2pPr>
            <a:lvl3pPr marL="1132023" indent="0">
              <a:buNone/>
              <a:defRPr sz="2300" b="1"/>
            </a:lvl3pPr>
            <a:lvl4pPr marL="1698034" indent="0">
              <a:buNone/>
              <a:defRPr sz="1900" b="1"/>
            </a:lvl4pPr>
            <a:lvl5pPr marL="2264046" indent="0">
              <a:buNone/>
              <a:defRPr sz="1900" b="1"/>
            </a:lvl5pPr>
            <a:lvl6pPr marL="2830057" indent="0">
              <a:buNone/>
              <a:defRPr sz="1900" b="1"/>
            </a:lvl6pPr>
            <a:lvl7pPr marL="3396069" indent="0">
              <a:buNone/>
              <a:defRPr sz="1900" b="1"/>
            </a:lvl7pPr>
            <a:lvl8pPr marL="3962080" indent="0">
              <a:buNone/>
              <a:defRPr sz="1900" b="1"/>
            </a:lvl8pPr>
            <a:lvl9pPr marL="4528091"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548641" y="2319872"/>
            <a:ext cx="4848225" cy="4214707"/>
          </a:xfrm>
        </p:spPr>
        <p:txBody>
          <a:bodyPr/>
          <a:lstStyle>
            <a:lvl1pPr>
              <a:defRPr sz="2900"/>
            </a:lvl1pPr>
            <a:lvl2pPr>
              <a:defRPr sz="25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637459"/>
            <a:ext cx="4850131" cy="682413"/>
          </a:xfrm>
        </p:spPr>
        <p:txBody>
          <a:bodyPr anchor="b"/>
          <a:lstStyle>
            <a:lvl1pPr marL="0" indent="0">
              <a:buNone/>
              <a:defRPr sz="2900" b="1"/>
            </a:lvl1pPr>
            <a:lvl2pPr marL="566011" indent="0">
              <a:buNone/>
              <a:defRPr sz="2500" b="1"/>
            </a:lvl2pPr>
            <a:lvl3pPr marL="1132023" indent="0">
              <a:buNone/>
              <a:defRPr sz="2300" b="1"/>
            </a:lvl3pPr>
            <a:lvl4pPr marL="1698034" indent="0">
              <a:buNone/>
              <a:defRPr sz="1900" b="1"/>
            </a:lvl4pPr>
            <a:lvl5pPr marL="2264046" indent="0">
              <a:buNone/>
              <a:defRPr sz="1900" b="1"/>
            </a:lvl5pPr>
            <a:lvl6pPr marL="2830057" indent="0">
              <a:buNone/>
              <a:defRPr sz="1900" b="1"/>
            </a:lvl6pPr>
            <a:lvl7pPr marL="3396069" indent="0">
              <a:buNone/>
              <a:defRPr sz="1900" b="1"/>
            </a:lvl7pPr>
            <a:lvl8pPr marL="3962080" indent="0">
              <a:buNone/>
              <a:defRPr sz="1900" b="1"/>
            </a:lvl8pPr>
            <a:lvl9pPr marL="4528091"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5574031" y="2319872"/>
            <a:ext cx="4850131" cy="4214707"/>
          </a:xfrm>
        </p:spPr>
        <p:txBody>
          <a:bodyPr/>
          <a:lstStyle>
            <a:lvl1pPr>
              <a:defRPr sz="2900"/>
            </a:lvl1pPr>
            <a:lvl2pPr>
              <a:defRPr sz="25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9CB644-D6DE-4DCF-A009-1B3504FD2583}"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C3276C-9F4E-40DF-B75F-AB2590D19A9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9CB644-D6DE-4DCF-A009-1B3504FD2583}"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C3276C-9F4E-40DF-B75F-AB2590D19A9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CB644-D6DE-4DCF-A009-1B3504FD2583}"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3276C-9F4E-40DF-B75F-AB2590D19A9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91253"/>
            <a:ext cx="3609977" cy="123952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290061" y="291257"/>
            <a:ext cx="6134101" cy="6243321"/>
          </a:xfrm>
        </p:spPr>
        <p:txBody>
          <a:bodyPr/>
          <a:lstStyle>
            <a:lvl1pPr>
              <a:defRPr sz="4000"/>
            </a:lvl1pPr>
            <a:lvl2pPr>
              <a:defRPr sz="35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530776"/>
            <a:ext cx="3609977" cy="5003801"/>
          </a:xfrm>
        </p:spPr>
        <p:txBody>
          <a:bodyPr/>
          <a:lstStyle>
            <a:lvl1pPr marL="0" indent="0">
              <a:buNone/>
              <a:defRPr sz="1700"/>
            </a:lvl1pPr>
            <a:lvl2pPr marL="566011" indent="0">
              <a:buNone/>
              <a:defRPr sz="1500"/>
            </a:lvl2pPr>
            <a:lvl3pPr marL="1132023" indent="0">
              <a:buNone/>
              <a:defRPr sz="1200"/>
            </a:lvl3pPr>
            <a:lvl4pPr marL="1698034" indent="0">
              <a:buNone/>
              <a:defRPr sz="1100"/>
            </a:lvl4pPr>
            <a:lvl5pPr marL="2264046" indent="0">
              <a:buNone/>
              <a:defRPr sz="1100"/>
            </a:lvl5pPr>
            <a:lvl6pPr marL="2830057" indent="0">
              <a:buNone/>
              <a:defRPr sz="1100"/>
            </a:lvl6pPr>
            <a:lvl7pPr marL="3396069" indent="0">
              <a:buNone/>
              <a:defRPr sz="1100"/>
            </a:lvl7pPr>
            <a:lvl8pPr marL="3962080" indent="0">
              <a:buNone/>
              <a:defRPr sz="1100"/>
            </a:lvl8pPr>
            <a:lvl9pPr marL="452809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CB644-D6DE-4DCF-A009-1B3504FD2583}"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3276C-9F4E-40DF-B75F-AB2590D19A9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5" y="5120642"/>
            <a:ext cx="6583680" cy="604521"/>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150745" y="653627"/>
            <a:ext cx="6583680" cy="4389120"/>
          </a:xfrm>
        </p:spPr>
        <p:txBody>
          <a:bodyPr/>
          <a:lstStyle>
            <a:lvl1pPr marL="0" indent="0">
              <a:buNone/>
              <a:defRPr sz="4000"/>
            </a:lvl1pPr>
            <a:lvl2pPr marL="566011" indent="0">
              <a:buNone/>
              <a:defRPr sz="3500"/>
            </a:lvl2pPr>
            <a:lvl3pPr marL="1132023" indent="0">
              <a:buNone/>
              <a:defRPr sz="2900"/>
            </a:lvl3pPr>
            <a:lvl4pPr marL="1698034" indent="0">
              <a:buNone/>
              <a:defRPr sz="2500"/>
            </a:lvl4pPr>
            <a:lvl5pPr marL="2264046" indent="0">
              <a:buNone/>
              <a:defRPr sz="2500"/>
            </a:lvl5pPr>
            <a:lvl6pPr marL="2830057" indent="0">
              <a:buNone/>
              <a:defRPr sz="2500"/>
            </a:lvl6pPr>
            <a:lvl7pPr marL="3396069" indent="0">
              <a:buNone/>
              <a:defRPr sz="2500"/>
            </a:lvl7pPr>
            <a:lvl8pPr marL="3962080" indent="0">
              <a:buNone/>
              <a:defRPr sz="2500"/>
            </a:lvl8pPr>
            <a:lvl9pPr marL="4528091" indent="0">
              <a:buNone/>
              <a:defRPr sz="2500"/>
            </a:lvl9pPr>
          </a:lstStyle>
          <a:p>
            <a:endParaRPr lang="en-US"/>
          </a:p>
        </p:txBody>
      </p:sp>
      <p:sp>
        <p:nvSpPr>
          <p:cNvPr id="4" name="Text Placeholder 3"/>
          <p:cNvSpPr>
            <a:spLocks noGrp="1"/>
          </p:cNvSpPr>
          <p:nvPr>
            <p:ph type="body" sz="half" idx="2"/>
          </p:nvPr>
        </p:nvSpPr>
        <p:spPr>
          <a:xfrm>
            <a:off x="2150745" y="5725163"/>
            <a:ext cx="6583680" cy="858519"/>
          </a:xfrm>
        </p:spPr>
        <p:txBody>
          <a:bodyPr/>
          <a:lstStyle>
            <a:lvl1pPr marL="0" indent="0">
              <a:buNone/>
              <a:defRPr sz="1700"/>
            </a:lvl1pPr>
            <a:lvl2pPr marL="566011" indent="0">
              <a:buNone/>
              <a:defRPr sz="1500"/>
            </a:lvl2pPr>
            <a:lvl3pPr marL="1132023" indent="0">
              <a:buNone/>
              <a:defRPr sz="1200"/>
            </a:lvl3pPr>
            <a:lvl4pPr marL="1698034" indent="0">
              <a:buNone/>
              <a:defRPr sz="1100"/>
            </a:lvl4pPr>
            <a:lvl5pPr marL="2264046" indent="0">
              <a:buNone/>
              <a:defRPr sz="1100"/>
            </a:lvl5pPr>
            <a:lvl6pPr marL="2830057" indent="0">
              <a:buNone/>
              <a:defRPr sz="1100"/>
            </a:lvl6pPr>
            <a:lvl7pPr marL="3396069" indent="0">
              <a:buNone/>
              <a:defRPr sz="1100"/>
            </a:lvl7pPr>
            <a:lvl8pPr marL="3962080" indent="0">
              <a:buNone/>
              <a:defRPr sz="1100"/>
            </a:lvl8pPr>
            <a:lvl9pPr marL="452809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CB644-D6DE-4DCF-A009-1B3504FD2583}"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3276C-9F4E-40DF-B75F-AB2590D19A9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92947"/>
            <a:ext cx="9875520" cy="1219200"/>
          </a:xfrm>
          <a:prstGeom prst="rect">
            <a:avLst/>
          </a:prstGeom>
        </p:spPr>
        <p:txBody>
          <a:bodyPr vert="horz" lIns="113203" tIns="56601" rIns="113203" bIns="566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48640" y="1706880"/>
            <a:ext cx="9875520" cy="4827694"/>
          </a:xfrm>
          <a:prstGeom prst="rect">
            <a:avLst/>
          </a:prstGeom>
        </p:spPr>
        <p:txBody>
          <a:bodyPr vert="horz" lIns="113203" tIns="56601" rIns="113203" bIns="566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48640" y="6780110"/>
            <a:ext cx="2560320" cy="389467"/>
          </a:xfrm>
          <a:prstGeom prst="rect">
            <a:avLst/>
          </a:prstGeom>
        </p:spPr>
        <p:txBody>
          <a:bodyPr vert="horz" lIns="113203" tIns="56601" rIns="113203" bIns="56601" rtlCol="0" anchor="ctr"/>
          <a:lstStyle>
            <a:lvl1pPr algn="l">
              <a:defRPr sz="1500">
                <a:solidFill>
                  <a:schemeClr val="tx1">
                    <a:tint val="75000"/>
                  </a:schemeClr>
                </a:solidFill>
              </a:defRPr>
            </a:lvl1pPr>
          </a:lstStyle>
          <a:p>
            <a:fld id="{B49CB644-D6DE-4DCF-A009-1B3504FD2583}" type="datetimeFigureOut">
              <a:rPr lang="en-US" smtClean="0"/>
              <a:t>11/7/2018</a:t>
            </a:fld>
            <a:endParaRPr lang="en-US"/>
          </a:p>
        </p:txBody>
      </p:sp>
      <p:sp>
        <p:nvSpPr>
          <p:cNvPr id="5" name="Footer Placeholder 4"/>
          <p:cNvSpPr>
            <a:spLocks noGrp="1"/>
          </p:cNvSpPr>
          <p:nvPr>
            <p:ph type="ftr" sz="quarter" idx="3"/>
          </p:nvPr>
        </p:nvSpPr>
        <p:spPr>
          <a:xfrm>
            <a:off x="3749040" y="6780110"/>
            <a:ext cx="3474720" cy="389467"/>
          </a:xfrm>
          <a:prstGeom prst="rect">
            <a:avLst/>
          </a:prstGeom>
        </p:spPr>
        <p:txBody>
          <a:bodyPr vert="horz" lIns="113203" tIns="56601" rIns="113203" bIns="56601"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63840" y="6780110"/>
            <a:ext cx="2560320" cy="389467"/>
          </a:xfrm>
          <a:prstGeom prst="rect">
            <a:avLst/>
          </a:prstGeom>
        </p:spPr>
        <p:txBody>
          <a:bodyPr vert="horz" lIns="113203" tIns="56601" rIns="113203" bIns="56601" rtlCol="0" anchor="ctr"/>
          <a:lstStyle>
            <a:lvl1pPr algn="r">
              <a:defRPr sz="1500">
                <a:solidFill>
                  <a:schemeClr val="tx1">
                    <a:tint val="75000"/>
                  </a:schemeClr>
                </a:solidFill>
              </a:defRPr>
            </a:lvl1pPr>
          </a:lstStyle>
          <a:p>
            <a:fld id="{26C3276C-9F4E-40DF-B75F-AB2590D19A9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132023" rtl="0" eaLnBrk="1" latinLnBrk="0" hangingPunct="1">
        <a:spcBef>
          <a:spcPct val="0"/>
        </a:spcBef>
        <a:buNone/>
        <a:defRPr sz="5400" kern="1200">
          <a:solidFill>
            <a:schemeClr val="tx1"/>
          </a:solidFill>
          <a:latin typeface="+mj-lt"/>
          <a:ea typeface="+mj-ea"/>
          <a:cs typeface="+mj-cs"/>
        </a:defRPr>
      </a:lvl1pPr>
    </p:titleStyle>
    <p:bodyStyle>
      <a:lvl1pPr marL="424508" indent="-424508" algn="l" defTabSz="1132023"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19768" indent="-353757" algn="l" defTabSz="1132023"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15028" indent="-283006" algn="l" defTabSz="1132023"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81040" indent="-283006" algn="l" defTabSz="1132023"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47052" indent="-283006" algn="l" defTabSz="1132023"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13063" indent="-283006" algn="l" defTabSz="1132023"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79074" indent="-283006" algn="l" defTabSz="1132023"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45085" indent="-283006" algn="l" defTabSz="1132023"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11097" indent="-283006" algn="l" defTabSz="1132023"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32023" rtl="0" eaLnBrk="1" latinLnBrk="0" hangingPunct="1">
        <a:defRPr sz="2300" kern="1200">
          <a:solidFill>
            <a:schemeClr val="tx1"/>
          </a:solidFill>
          <a:latin typeface="+mn-lt"/>
          <a:ea typeface="+mn-ea"/>
          <a:cs typeface="+mn-cs"/>
        </a:defRPr>
      </a:lvl1pPr>
      <a:lvl2pPr marL="566011" algn="l" defTabSz="1132023" rtl="0" eaLnBrk="1" latinLnBrk="0" hangingPunct="1">
        <a:defRPr sz="2300" kern="1200">
          <a:solidFill>
            <a:schemeClr val="tx1"/>
          </a:solidFill>
          <a:latin typeface="+mn-lt"/>
          <a:ea typeface="+mn-ea"/>
          <a:cs typeface="+mn-cs"/>
        </a:defRPr>
      </a:lvl2pPr>
      <a:lvl3pPr marL="1132023" algn="l" defTabSz="1132023" rtl="0" eaLnBrk="1" latinLnBrk="0" hangingPunct="1">
        <a:defRPr sz="2300" kern="1200">
          <a:solidFill>
            <a:schemeClr val="tx1"/>
          </a:solidFill>
          <a:latin typeface="+mn-lt"/>
          <a:ea typeface="+mn-ea"/>
          <a:cs typeface="+mn-cs"/>
        </a:defRPr>
      </a:lvl3pPr>
      <a:lvl4pPr marL="1698034" algn="l" defTabSz="1132023" rtl="0" eaLnBrk="1" latinLnBrk="0" hangingPunct="1">
        <a:defRPr sz="2300" kern="1200">
          <a:solidFill>
            <a:schemeClr val="tx1"/>
          </a:solidFill>
          <a:latin typeface="+mn-lt"/>
          <a:ea typeface="+mn-ea"/>
          <a:cs typeface="+mn-cs"/>
        </a:defRPr>
      </a:lvl4pPr>
      <a:lvl5pPr marL="2264046" algn="l" defTabSz="1132023" rtl="0" eaLnBrk="1" latinLnBrk="0" hangingPunct="1">
        <a:defRPr sz="2300" kern="1200">
          <a:solidFill>
            <a:schemeClr val="tx1"/>
          </a:solidFill>
          <a:latin typeface="+mn-lt"/>
          <a:ea typeface="+mn-ea"/>
          <a:cs typeface="+mn-cs"/>
        </a:defRPr>
      </a:lvl5pPr>
      <a:lvl6pPr marL="2830057" algn="l" defTabSz="1132023" rtl="0" eaLnBrk="1" latinLnBrk="0" hangingPunct="1">
        <a:defRPr sz="2300" kern="1200">
          <a:solidFill>
            <a:schemeClr val="tx1"/>
          </a:solidFill>
          <a:latin typeface="+mn-lt"/>
          <a:ea typeface="+mn-ea"/>
          <a:cs typeface="+mn-cs"/>
        </a:defRPr>
      </a:lvl6pPr>
      <a:lvl7pPr marL="3396069" algn="l" defTabSz="1132023" rtl="0" eaLnBrk="1" latinLnBrk="0" hangingPunct="1">
        <a:defRPr sz="2300" kern="1200">
          <a:solidFill>
            <a:schemeClr val="tx1"/>
          </a:solidFill>
          <a:latin typeface="+mn-lt"/>
          <a:ea typeface="+mn-ea"/>
          <a:cs typeface="+mn-cs"/>
        </a:defRPr>
      </a:lvl7pPr>
      <a:lvl8pPr marL="3962080" algn="l" defTabSz="1132023" rtl="0" eaLnBrk="1" latinLnBrk="0" hangingPunct="1">
        <a:defRPr sz="2300" kern="1200">
          <a:solidFill>
            <a:schemeClr val="tx1"/>
          </a:solidFill>
          <a:latin typeface="+mn-lt"/>
          <a:ea typeface="+mn-ea"/>
          <a:cs typeface="+mn-cs"/>
        </a:defRPr>
      </a:lvl8pPr>
      <a:lvl9pPr marL="4528091" algn="l" defTabSz="1132023"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9" name="Picture 5" descr="\\FBINET\userdata\hqhq\Home4\SMUTH\Desktop\bbb.png"/>
          <p:cNvPicPr>
            <a:picLocks noChangeAspect="1" noChangeArrowheads="1"/>
          </p:cNvPicPr>
          <p:nvPr/>
        </p:nvPicPr>
        <p:blipFill>
          <a:blip r:embed="rId2" cstate="print"/>
          <a:srcRect/>
          <a:stretch>
            <a:fillRect/>
          </a:stretch>
        </p:blipFill>
        <p:spPr bwMode="auto">
          <a:xfrm>
            <a:off x="-19664" y="0"/>
            <a:ext cx="10972800" cy="7315200"/>
          </a:xfrm>
          <a:prstGeom prst="rect">
            <a:avLst/>
          </a:prstGeom>
          <a:noFill/>
        </p:spPr>
      </p:pic>
      <p:sp>
        <p:nvSpPr>
          <p:cNvPr id="4" name="TextBox 3"/>
          <p:cNvSpPr txBox="1"/>
          <p:nvPr/>
        </p:nvSpPr>
        <p:spPr>
          <a:xfrm>
            <a:off x="5638800" y="4419600"/>
            <a:ext cx="5029200" cy="400110"/>
          </a:xfrm>
          <a:prstGeom prst="rect">
            <a:avLst/>
          </a:prstGeom>
          <a:noFill/>
        </p:spPr>
        <p:txBody>
          <a:bodyPr wrap="square" rtlCol="0">
            <a:spAutoFit/>
          </a:bodyPr>
          <a:lstStyle/>
          <a:p>
            <a:pPr algn="ctr"/>
            <a:r>
              <a:rPr lang="en-US" sz="2000" dirty="0" smtClean="0">
                <a:solidFill>
                  <a:schemeClr val="bg2">
                    <a:lumMod val="75000"/>
                  </a:schemeClr>
                </a:solidFill>
                <a:latin typeface="Arial" panose="020B0604020202020204" pitchFamily="34" charset="0"/>
                <a:cs typeface="Arial" panose="020B0604020202020204" pitchFamily="34" charset="0"/>
              </a:rPr>
              <a:t>Preventing Targeted School </a:t>
            </a:r>
            <a:r>
              <a:rPr lang="en-US" sz="2000" dirty="0" smtClean="0">
                <a:solidFill>
                  <a:schemeClr val="bg2">
                    <a:lumMod val="75000"/>
                  </a:schemeClr>
                </a:solidFill>
                <a:latin typeface="Arial" panose="020B0604020202020204" pitchFamily="34" charset="0"/>
                <a:cs typeface="Arial" panose="020B0604020202020204" pitchFamily="34" charset="0"/>
              </a:rPr>
              <a:t>Violence</a:t>
            </a:r>
            <a:endParaRPr lang="en-US" sz="2000" dirty="0" smtClean="0">
              <a:solidFill>
                <a:schemeClr val="bg2">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76400" y="838200"/>
            <a:ext cx="8823960" cy="1219200"/>
          </a:xfrm>
          <a:prstGeom prst="rect">
            <a:avLst/>
          </a:prstGeom>
        </p:spPr>
        <p:txBody>
          <a:bodyPr>
            <a:normAutofit/>
          </a:bodyPr>
          <a:lstStyle>
            <a:lvl1pPr algn="ctr" defTabSz="1132023" rtl="0" eaLnBrk="1" latinLnBrk="0" hangingPunct="1">
              <a:spcBef>
                <a:spcPct val="0"/>
              </a:spcBef>
              <a:buNone/>
              <a:defRPr sz="5400" kern="1200">
                <a:solidFill>
                  <a:schemeClr val="tx1"/>
                </a:solidFill>
                <a:latin typeface="+mj-lt"/>
                <a:ea typeface="+mj-ea"/>
                <a:cs typeface="+mj-cs"/>
              </a:defRPr>
            </a:lvl1pPr>
          </a:lstStyle>
          <a:p>
            <a:pPr algn="l"/>
            <a:r>
              <a:rPr lang="en-US" sz="3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Key Findings: </a:t>
            </a:r>
            <a:r>
              <a:rPr lang="en-US" sz="30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Accessing Firearms</a:t>
            </a:r>
          </a:p>
          <a:p>
            <a:pPr algn="l"/>
            <a:endParaRPr lang="en-US" sz="30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Connector 5"/>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pic>
        <p:nvPicPr>
          <p:cNvPr id="9" name="Content Placeholder 4"/>
          <p:cNvPicPr>
            <a:picLocks noGrp="1" noChangeAspect="1"/>
          </p:cNvPicPr>
          <p:nvPr>
            <p:ph idx="4294967295"/>
          </p:nvPr>
        </p:nvPicPr>
        <p:blipFill>
          <a:blip r:embed="rId4"/>
          <a:stretch>
            <a:fillRect/>
          </a:stretch>
        </p:blipFill>
        <p:spPr>
          <a:xfrm>
            <a:off x="1946100" y="1752600"/>
            <a:ext cx="7883699" cy="3961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0417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7496" r="9267"/>
          <a:stretch/>
        </p:blipFill>
        <p:spPr>
          <a:xfrm>
            <a:off x="5715000" y="1757531"/>
            <a:ext cx="4114800" cy="3850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2004362" y="1712171"/>
            <a:ext cx="3247266" cy="2862322"/>
          </a:xfrm>
          <a:prstGeom prst="rect">
            <a:avLst/>
          </a:prstGeom>
          <a:noFill/>
        </p:spPr>
        <p:txBody>
          <a:bodyPr wrap="square" rtlCol="0">
            <a:spAutoFit/>
          </a:bodyPr>
          <a:lstStyle/>
          <a:p>
            <a:r>
              <a:rPr lang="en-US" sz="2000" dirty="0">
                <a:solidFill>
                  <a:schemeClr val="tx1">
                    <a:lumMod val="65000"/>
                    <a:lumOff val="35000"/>
                  </a:schemeClr>
                </a:solidFill>
              </a:rPr>
              <a:t>The FBI could only verify that </a:t>
            </a:r>
            <a:r>
              <a:rPr lang="en-US" sz="2000" b="1" dirty="0">
                <a:solidFill>
                  <a:schemeClr val="tx1">
                    <a:lumMod val="65000"/>
                    <a:lumOff val="35000"/>
                  </a:schemeClr>
                </a:solidFill>
              </a:rPr>
              <a:t>25% </a:t>
            </a:r>
            <a:r>
              <a:rPr lang="en-US" sz="2000" dirty="0">
                <a:solidFill>
                  <a:schemeClr val="tx1">
                    <a:lumMod val="65000"/>
                    <a:lumOff val="35000"/>
                  </a:schemeClr>
                </a:solidFill>
              </a:rPr>
              <a:t>of active shooters in the study had ever been diagnosed with a mental illness.  </a:t>
            </a:r>
            <a:endParaRPr lang="en-US" sz="2000" dirty="0" smtClean="0">
              <a:solidFill>
                <a:schemeClr val="tx1">
                  <a:lumMod val="65000"/>
                  <a:lumOff val="35000"/>
                </a:schemeClr>
              </a:solidFill>
            </a:endParaRPr>
          </a:p>
          <a:p>
            <a:endParaRPr lang="en-US" sz="2000" dirty="0">
              <a:solidFill>
                <a:schemeClr val="tx1">
                  <a:lumMod val="65000"/>
                  <a:lumOff val="35000"/>
                </a:schemeClr>
              </a:solidFill>
            </a:endParaRPr>
          </a:p>
          <a:p>
            <a:r>
              <a:rPr lang="en-US" sz="2000" dirty="0" smtClean="0">
                <a:solidFill>
                  <a:schemeClr val="tx1">
                    <a:lumMod val="65000"/>
                    <a:lumOff val="35000"/>
                  </a:schemeClr>
                </a:solidFill>
              </a:rPr>
              <a:t>Of </a:t>
            </a:r>
            <a:r>
              <a:rPr lang="en-US" sz="2000" dirty="0">
                <a:solidFill>
                  <a:schemeClr val="tx1">
                    <a:lumMod val="65000"/>
                    <a:lumOff val="35000"/>
                  </a:schemeClr>
                </a:solidFill>
              </a:rPr>
              <a:t>those diagnosed, </a:t>
            </a:r>
            <a:r>
              <a:rPr lang="en-US" sz="2000" i="1" dirty="0">
                <a:solidFill>
                  <a:schemeClr val="tx1">
                    <a:lumMod val="65000"/>
                    <a:lumOff val="35000"/>
                  </a:schemeClr>
                </a:solidFill>
              </a:rPr>
              <a:t>only </a:t>
            </a:r>
            <a:r>
              <a:rPr lang="en-US" sz="2000" b="1" dirty="0">
                <a:solidFill>
                  <a:schemeClr val="tx1">
                    <a:lumMod val="65000"/>
                    <a:lumOff val="35000"/>
                  </a:schemeClr>
                </a:solidFill>
              </a:rPr>
              <a:t>3</a:t>
            </a:r>
            <a:r>
              <a:rPr lang="en-US" sz="2000" dirty="0" smtClean="0">
                <a:solidFill>
                  <a:schemeClr val="tx1">
                    <a:lumMod val="65000"/>
                    <a:lumOff val="35000"/>
                  </a:schemeClr>
                </a:solidFill>
              </a:rPr>
              <a:t> </a:t>
            </a:r>
            <a:r>
              <a:rPr lang="en-US" sz="2000" dirty="0">
                <a:solidFill>
                  <a:schemeClr val="tx1">
                    <a:lumMod val="65000"/>
                    <a:lumOff val="35000"/>
                  </a:schemeClr>
                </a:solidFill>
              </a:rPr>
              <a:t>had been diagnosed with a psychotic disorder. </a:t>
            </a:r>
          </a:p>
        </p:txBody>
      </p:sp>
      <p:sp>
        <p:nvSpPr>
          <p:cNvPr id="5" name="Title 2"/>
          <p:cNvSpPr txBox="1">
            <a:spLocks/>
          </p:cNvSpPr>
          <p:nvPr/>
        </p:nvSpPr>
        <p:spPr>
          <a:xfrm>
            <a:off x="1660408" y="866775"/>
            <a:ext cx="8823960" cy="1219200"/>
          </a:xfrm>
          <a:prstGeom prst="rect">
            <a:avLst/>
          </a:prstGeom>
        </p:spPr>
        <p:txBody>
          <a:bodyPr>
            <a:normAutofit/>
          </a:bodyPr>
          <a:lstStyle>
            <a:lvl1pPr algn="ctr" defTabSz="1132023" rtl="0" eaLnBrk="1" latinLnBrk="0" hangingPunct="1">
              <a:spcBef>
                <a:spcPct val="0"/>
              </a:spcBef>
              <a:buNone/>
              <a:defRPr sz="5400" kern="1200">
                <a:solidFill>
                  <a:schemeClr val="tx1"/>
                </a:solidFill>
                <a:latin typeface="+mj-lt"/>
                <a:ea typeface="+mj-ea"/>
                <a:cs typeface="+mj-cs"/>
              </a:defRPr>
            </a:lvl1pPr>
          </a:lstStyle>
          <a:p>
            <a:pPr algn="l"/>
            <a:r>
              <a:rPr lang="en-US" sz="3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Key Findings: </a:t>
            </a:r>
            <a:r>
              <a:rPr lang="en-US" sz="3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Mental Health</a:t>
            </a:r>
            <a:endParaRPr lang="en-US" sz="30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Connector 5"/>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grpSp>
        <p:nvGrpSpPr>
          <p:cNvPr id="8" name="Group 7"/>
          <p:cNvGrpSpPr/>
          <p:nvPr/>
        </p:nvGrpSpPr>
        <p:grpSpPr>
          <a:xfrm>
            <a:off x="1438275" y="1712171"/>
            <a:ext cx="373804" cy="373804"/>
            <a:chOff x="1438275" y="1723308"/>
            <a:chExt cx="410292" cy="410292"/>
          </a:xfrm>
        </p:grpSpPr>
        <p:sp>
          <p:nvSpPr>
            <p:cNvPr id="9" name="Isosceles Triangle 8"/>
            <p:cNvSpPr/>
            <p:nvPr/>
          </p:nvSpPr>
          <p:spPr>
            <a:xfrm rot="5400000">
              <a:off x="1561213" y="1831590"/>
              <a:ext cx="241756" cy="208410"/>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8275" y="1723308"/>
              <a:ext cx="410292" cy="4102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3232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6614" r="196"/>
          <a:stretch/>
        </p:blipFill>
        <p:spPr>
          <a:xfrm>
            <a:off x="5715000" y="1795632"/>
            <a:ext cx="4191000" cy="3812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2004362" y="1712171"/>
            <a:ext cx="3247266" cy="1938992"/>
          </a:xfrm>
          <a:prstGeom prst="rect">
            <a:avLst/>
          </a:prstGeom>
          <a:noFill/>
        </p:spPr>
        <p:txBody>
          <a:bodyPr wrap="square" rtlCol="0">
            <a:spAutoFit/>
          </a:bodyPr>
          <a:lstStyle/>
          <a:p>
            <a:r>
              <a:rPr lang="en-US" sz="2000" dirty="0">
                <a:solidFill>
                  <a:schemeClr val="tx1">
                    <a:lumMod val="65000"/>
                    <a:lumOff val="35000"/>
                  </a:schemeClr>
                </a:solidFill>
              </a:rPr>
              <a:t>Overall, the data reflects that active shooters were typically experiencing multiple </a:t>
            </a:r>
            <a:r>
              <a:rPr lang="en-US" sz="2000" b="1" i="1" dirty="0">
                <a:solidFill>
                  <a:schemeClr val="tx1">
                    <a:lumMod val="65000"/>
                    <a:lumOff val="35000"/>
                  </a:schemeClr>
                </a:solidFill>
              </a:rPr>
              <a:t>stressors</a:t>
            </a:r>
            <a:r>
              <a:rPr lang="en-US" sz="2000" dirty="0">
                <a:solidFill>
                  <a:schemeClr val="tx1">
                    <a:lumMod val="65000"/>
                    <a:lumOff val="35000"/>
                  </a:schemeClr>
                </a:solidFill>
              </a:rPr>
              <a:t> (an average of 3.6 separate stressors) in the year before they attacked. </a:t>
            </a:r>
          </a:p>
        </p:txBody>
      </p:sp>
      <p:sp>
        <p:nvSpPr>
          <p:cNvPr id="5" name="Title 2"/>
          <p:cNvSpPr txBox="1">
            <a:spLocks/>
          </p:cNvSpPr>
          <p:nvPr/>
        </p:nvSpPr>
        <p:spPr>
          <a:xfrm>
            <a:off x="1660408" y="866775"/>
            <a:ext cx="8823960" cy="1219200"/>
          </a:xfrm>
          <a:prstGeom prst="rect">
            <a:avLst/>
          </a:prstGeom>
        </p:spPr>
        <p:txBody>
          <a:bodyPr>
            <a:normAutofit/>
          </a:bodyPr>
          <a:lstStyle>
            <a:lvl1pPr algn="ctr" defTabSz="1132023" rtl="0" eaLnBrk="1" latinLnBrk="0" hangingPunct="1">
              <a:spcBef>
                <a:spcPct val="0"/>
              </a:spcBef>
              <a:buNone/>
              <a:defRPr sz="5400" kern="1200">
                <a:solidFill>
                  <a:schemeClr val="tx1"/>
                </a:solidFill>
                <a:latin typeface="+mj-lt"/>
                <a:ea typeface="+mj-ea"/>
                <a:cs typeface="+mj-cs"/>
              </a:defRPr>
            </a:lvl1pPr>
          </a:lstStyle>
          <a:p>
            <a:pPr algn="l"/>
            <a:r>
              <a:rPr lang="en-US" sz="3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Key Findings: </a:t>
            </a:r>
            <a:r>
              <a:rPr lang="en-US" sz="3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Stressors</a:t>
            </a:r>
            <a:endParaRPr lang="en-US" sz="30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Connector 5"/>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grpSp>
        <p:nvGrpSpPr>
          <p:cNvPr id="8" name="Group 7"/>
          <p:cNvGrpSpPr/>
          <p:nvPr/>
        </p:nvGrpSpPr>
        <p:grpSpPr>
          <a:xfrm>
            <a:off x="1438275" y="1712171"/>
            <a:ext cx="373804" cy="373804"/>
            <a:chOff x="1438275" y="1723308"/>
            <a:chExt cx="410292" cy="410292"/>
          </a:xfrm>
        </p:grpSpPr>
        <p:sp>
          <p:nvSpPr>
            <p:cNvPr id="9" name="Isosceles Triangle 8"/>
            <p:cNvSpPr/>
            <p:nvPr/>
          </p:nvSpPr>
          <p:spPr>
            <a:xfrm rot="5400000">
              <a:off x="1561213" y="1831590"/>
              <a:ext cx="241756" cy="208410"/>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8275" y="1723308"/>
              <a:ext cx="410292" cy="4102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8231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6614" r="196"/>
          <a:stretch/>
        </p:blipFill>
        <p:spPr>
          <a:xfrm>
            <a:off x="7315200" y="2528393"/>
            <a:ext cx="2879907" cy="2619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2"/>
          <p:cNvSpPr txBox="1">
            <a:spLocks/>
          </p:cNvSpPr>
          <p:nvPr/>
        </p:nvSpPr>
        <p:spPr>
          <a:xfrm>
            <a:off x="1660408" y="866775"/>
            <a:ext cx="8823960" cy="1219200"/>
          </a:xfrm>
          <a:prstGeom prst="rect">
            <a:avLst/>
          </a:prstGeom>
        </p:spPr>
        <p:txBody>
          <a:bodyPr>
            <a:normAutofit/>
          </a:bodyPr>
          <a:lstStyle>
            <a:lvl1pPr algn="ctr" defTabSz="1132023" rtl="0" eaLnBrk="1" latinLnBrk="0" hangingPunct="1">
              <a:spcBef>
                <a:spcPct val="0"/>
              </a:spcBef>
              <a:buNone/>
              <a:defRPr sz="5400" kern="1200">
                <a:solidFill>
                  <a:schemeClr val="tx1"/>
                </a:solidFill>
                <a:latin typeface="+mj-lt"/>
                <a:ea typeface="+mj-ea"/>
                <a:cs typeface="+mj-cs"/>
              </a:defRPr>
            </a:lvl1pPr>
          </a:lstStyle>
          <a:p>
            <a:pPr algn="l"/>
            <a:r>
              <a:rPr lang="en-US" sz="3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Key Findings: </a:t>
            </a:r>
            <a:r>
              <a:rPr lang="en-US" sz="3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Stressors</a:t>
            </a:r>
            <a:endParaRPr lang="en-US" sz="30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Connector 5"/>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pic>
        <p:nvPicPr>
          <p:cNvPr id="12" name="Picture 11"/>
          <p:cNvPicPr>
            <a:picLocks noChangeAspect="1"/>
          </p:cNvPicPr>
          <p:nvPr/>
        </p:nvPicPr>
        <p:blipFill rotWithShape="1">
          <a:blip r:embed="rId5"/>
          <a:srcRect l="22083" t="13734" r="29167" b="24800"/>
          <a:stretch/>
        </p:blipFill>
        <p:spPr>
          <a:xfrm>
            <a:off x="1904399" y="1676400"/>
            <a:ext cx="5487001" cy="43239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10435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8516"/>
          <a:stretch/>
        </p:blipFill>
        <p:spPr>
          <a:xfrm>
            <a:off x="5715000" y="1795462"/>
            <a:ext cx="4191000" cy="3824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2004362" y="1712171"/>
            <a:ext cx="3247266" cy="4093428"/>
          </a:xfrm>
          <a:prstGeom prst="rect">
            <a:avLst/>
          </a:prstGeom>
          <a:noFill/>
        </p:spPr>
        <p:txBody>
          <a:bodyPr wrap="square" rtlCol="0">
            <a:spAutoFit/>
          </a:bodyPr>
          <a:lstStyle/>
          <a:p>
            <a:r>
              <a:rPr lang="en-US" sz="2000" dirty="0">
                <a:solidFill>
                  <a:schemeClr val="tx1">
                    <a:lumMod val="65000"/>
                    <a:lumOff val="35000"/>
                  </a:schemeClr>
                </a:solidFill>
              </a:rPr>
              <a:t>On average, each active shooter displayed between four and five concerning behaviors over time that were observable to others around the shooter.  The most frequently occurring concerning behaviors were related to the active shooter’s mental health, problematic interpersonal interactions, and </a:t>
            </a:r>
            <a:r>
              <a:rPr lang="en-US" sz="2000" i="1" dirty="0">
                <a:solidFill>
                  <a:schemeClr val="tx1">
                    <a:lumMod val="65000"/>
                    <a:lumOff val="35000"/>
                  </a:schemeClr>
                </a:solidFill>
              </a:rPr>
              <a:t>leakage</a:t>
            </a:r>
            <a:r>
              <a:rPr lang="en-US" sz="2000" dirty="0">
                <a:solidFill>
                  <a:schemeClr val="tx1">
                    <a:lumMod val="65000"/>
                    <a:lumOff val="35000"/>
                  </a:schemeClr>
                </a:solidFill>
              </a:rPr>
              <a:t> </a:t>
            </a:r>
            <a:r>
              <a:rPr lang="en-US" sz="2000" dirty="0" smtClean="0">
                <a:solidFill>
                  <a:schemeClr val="tx1">
                    <a:lumMod val="65000"/>
                    <a:lumOff val="35000"/>
                  </a:schemeClr>
                </a:solidFill>
              </a:rPr>
              <a:t/>
            </a:r>
            <a:br>
              <a:rPr lang="en-US" sz="2000" dirty="0" smtClean="0">
                <a:solidFill>
                  <a:schemeClr val="tx1">
                    <a:lumMod val="65000"/>
                    <a:lumOff val="35000"/>
                  </a:schemeClr>
                </a:solidFill>
              </a:rPr>
            </a:br>
            <a:r>
              <a:rPr lang="en-US" sz="2000" dirty="0" smtClean="0">
                <a:solidFill>
                  <a:schemeClr val="tx1">
                    <a:lumMod val="65000"/>
                    <a:lumOff val="35000"/>
                  </a:schemeClr>
                </a:solidFill>
              </a:rPr>
              <a:t>of </a:t>
            </a:r>
            <a:r>
              <a:rPr lang="en-US" sz="2000" dirty="0">
                <a:solidFill>
                  <a:schemeClr val="tx1">
                    <a:lumMod val="65000"/>
                    <a:lumOff val="35000"/>
                  </a:schemeClr>
                </a:solidFill>
              </a:rPr>
              <a:t>violent intent.</a:t>
            </a:r>
          </a:p>
        </p:txBody>
      </p:sp>
      <p:sp>
        <p:nvSpPr>
          <p:cNvPr id="5" name="Title 2"/>
          <p:cNvSpPr txBox="1">
            <a:spLocks/>
          </p:cNvSpPr>
          <p:nvPr/>
        </p:nvSpPr>
        <p:spPr>
          <a:xfrm>
            <a:off x="1660408" y="866775"/>
            <a:ext cx="8823960" cy="1219200"/>
          </a:xfrm>
          <a:prstGeom prst="rect">
            <a:avLst/>
          </a:prstGeom>
        </p:spPr>
        <p:txBody>
          <a:bodyPr>
            <a:normAutofit/>
          </a:bodyPr>
          <a:lstStyle>
            <a:lvl1pPr algn="ctr" defTabSz="1132023" rtl="0" eaLnBrk="1" latinLnBrk="0" hangingPunct="1">
              <a:spcBef>
                <a:spcPct val="0"/>
              </a:spcBef>
              <a:buNone/>
              <a:defRPr sz="5400" kern="1200">
                <a:solidFill>
                  <a:schemeClr val="tx1"/>
                </a:solidFill>
                <a:latin typeface="+mj-lt"/>
                <a:ea typeface="+mj-ea"/>
                <a:cs typeface="+mj-cs"/>
              </a:defRPr>
            </a:lvl1pPr>
          </a:lstStyle>
          <a:p>
            <a:pPr algn="l"/>
            <a:r>
              <a:rPr lang="en-US" sz="3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Key Findings: </a:t>
            </a:r>
            <a:r>
              <a:rPr lang="en-US" sz="3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Concerning Behaviors</a:t>
            </a:r>
            <a:endParaRPr lang="en-US" sz="30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Connector 5"/>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grpSp>
        <p:nvGrpSpPr>
          <p:cNvPr id="8" name="Group 7"/>
          <p:cNvGrpSpPr/>
          <p:nvPr/>
        </p:nvGrpSpPr>
        <p:grpSpPr>
          <a:xfrm>
            <a:off x="1438275" y="1712171"/>
            <a:ext cx="373804" cy="373804"/>
            <a:chOff x="1438275" y="1723308"/>
            <a:chExt cx="410292" cy="410292"/>
          </a:xfrm>
        </p:grpSpPr>
        <p:sp>
          <p:nvSpPr>
            <p:cNvPr id="9" name="Isosceles Triangle 8"/>
            <p:cNvSpPr/>
            <p:nvPr/>
          </p:nvSpPr>
          <p:spPr>
            <a:xfrm rot="5400000">
              <a:off x="1561213" y="1831590"/>
              <a:ext cx="241756" cy="208410"/>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8275" y="1723308"/>
              <a:ext cx="410292" cy="4102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0205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60408" y="866775"/>
            <a:ext cx="8823960" cy="1219200"/>
          </a:xfrm>
          <a:prstGeom prst="rect">
            <a:avLst/>
          </a:prstGeom>
        </p:spPr>
        <p:txBody>
          <a:bodyPr>
            <a:normAutofit/>
          </a:bodyPr>
          <a:lstStyle>
            <a:lvl1pPr algn="ctr" defTabSz="1132023" rtl="0" eaLnBrk="1" latinLnBrk="0" hangingPunct="1">
              <a:spcBef>
                <a:spcPct val="0"/>
              </a:spcBef>
              <a:buNone/>
              <a:defRPr sz="5400" kern="1200">
                <a:solidFill>
                  <a:schemeClr val="tx1"/>
                </a:solidFill>
                <a:latin typeface="+mj-lt"/>
                <a:ea typeface="+mj-ea"/>
                <a:cs typeface="+mj-cs"/>
              </a:defRPr>
            </a:lvl1pPr>
          </a:lstStyle>
          <a:p>
            <a:pPr algn="l"/>
            <a:r>
              <a:rPr lang="en-US" sz="3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Key Findings: </a:t>
            </a:r>
            <a:r>
              <a:rPr lang="en-US" sz="3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Concerning Behaviors</a:t>
            </a:r>
            <a:endParaRPr lang="en-US" sz="30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Connector 5"/>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pic>
        <p:nvPicPr>
          <p:cNvPr id="10" name="Content Placeholder 3"/>
          <p:cNvPicPr>
            <a:picLocks noGrp="1" noChangeAspect="1"/>
          </p:cNvPicPr>
          <p:nvPr>
            <p:ph idx="4294967295"/>
          </p:nvPr>
        </p:nvPicPr>
        <p:blipFill rotWithShape="1">
          <a:blip r:embed="rId4"/>
          <a:srcRect l="22663" t="36560" r="29975" b="16481"/>
          <a:stretch/>
        </p:blipFill>
        <p:spPr>
          <a:xfrm>
            <a:off x="6380444" y="2199789"/>
            <a:ext cx="4348140" cy="3134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rotWithShape="1">
          <a:blip r:embed="rId5"/>
          <a:srcRect l="22638" t="22533" r="29989" b="40400"/>
          <a:stretch/>
        </p:blipFill>
        <p:spPr>
          <a:xfrm>
            <a:off x="1847850" y="2199788"/>
            <a:ext cx="4343400" cy="3134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7762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4362" y="1712171"/>
            <a:ext cx="4103820" cy="3785652"/>
          </a:xfrm>
          <a:prstGeom prst="rect">
            <a:avLst/>
          </a:prstGeom>
          <a:noFill/>
        </p:spPr>
        <p:txBody>
          <a:bodyPr wrap="square" rtlCol="0">
            <a:spAutoFit/>
          </a:bodyPr>
          <a:lstStyle/>
          <a:p>
            <a:r>
              <a:rPr lang="en-US" sz="2000" dirty="0">
                <a:solidFill>
                  <a:schemeClr val="tx1">
                    <a:lumMod val="65000"/>
                    <a:lumOff val="35000"/>
                  </a:schemeClr>
                </a:solidFill>
              </a:rPr>
              <a:t>When concerning behavior was observed by others, the most common response was to communicate directly to the active shooter </a:t>
            </a:r>
            <a:r>
              <a:rPr lang="en-US" sz="2000" b="1" dirty="0">
                <a:solidFill>
                  <a:schemeClr val="tx1">
                    <a:lumMod val="65000"/>
                    <a:lumOff val="35000"/>
                  </a:schemeClr>
                </a:solidFill>
              </a:rPr>
              <a:t>(83%) </a:t>
            </a:r>
            <a:r>
              <a:rPr lang="en-US" sz="2000" dirty="0">
                <a:solidFill>
                  <a:schemeClr val="tx1">
                    <a:lumMod val="65000"/>
                    <a:lumOff val="35000"/>
                  </a:schemeClr>
                </a:solidFill>
              </a:rPr>
              <a:t>or do nothing (</a:t>
            </a:r>
            <a:r>
              <a:rPr lang="en-US" sz="2000" b="1" dirty="0">
                <a:solidFill>
                  <a:schemeClr val="tx1">
                    <a:lumMod val="65000"/>
                    <a:lumOff val="35000"/>
                  </a:schemeClr>
                </a:solidFill>
              </a:rPr>
              <a:t>54%</a:t>
            </a:r>
            <a:r>
              <a:rPr lang="en-US" sz="2000" dirty="0">
                <a:solidFill>
                  <a:schemeClr val="tx1">
                    <a:lumMod val="65000"/>
                    <a:lumOff val="35000"/>
                  </a:schemeClr>
                </a:solidFill>
              </a:rPr>
              <a:t>).  In </a:t>
            </a:r>
            <a:r>
              <a:rPr lang="en-US" sz="2000" b="1" dirty="0">
                <a:solidFill>
                  <a:schemeClr val="tx1">
                    <a:lumMod val="65000"/>
                    <a:lumOff val="35000"/>
                  </a:schemeClr>
                </a:solidFill>
              </a:rPr>
              <a:t>41%</a:t>
            </a:r>
            <a:r>
              <a:rPr lang="en-US" sz="2000" dirty="0">
                <a:solidFill>
                  <a:schemeClr val="tx1">
                    <a:lumMod val="65000"/>
                    <a:lumOff val="35000"/>
                  </a:schemeClr>
                </a:solidFill>
              </a:rPr>
              <a:t> of the cases the concerning behavior was reported to law enforcement.  Therefore, just because concerning behavior was recognized does not necessarily mean that it was reported to law enforcement. </a:t>
            </a:r>
          </a:p>
        </p:txBody>
      </p:sp>
      <p:sp>
        <p:nvSpPr>
          <p:cNvPr id="5" name="Title 2"/>
          <p:cNvSpPr txBox="1">
            <a:spLocks/>
          </p:cNvSpPr>
          <p:nvPr/>
        </p:nvSpPr>
        <p:spPr>
          <a:xfrm>
            <a:off x="1660408" y="866775"/>
            <a:ext cx="8823960" cy="1219200"/>
          </a:xfrm>
          <a:prstGeom prst="rect">
            <a:avLst/>
          </a:prstGeom>
        </p:spPr>
        <p:txBody>
          <a:bodyPr>
            <a:normAutofit/>
          </a:bodyPr>
          <a:lstStyle>
            <a:lvl1pPr algn="ctr" defTabSz="1132023" rtl="0" eaLnBrk="1" latinLnBrk="0" hangingPunct="1">
              <a:spcBef>
                <a:spcPct val="0"/>
              </a:spcBef>
              <a:buNone/>
              <a:defRPr sz="5400" kern="1200">
                <a:solidFill>
                  <a:schemeClr val="tx1"/>
                </a:solidFill>
                <a:latin typeface="+mj-lt"/>
                <a:ea typeface="+mj-ea"/>
                <a:cs typeface="+mj-cs"/>
              </a:defRPr>
            </a:lvl1pPr>
          </a:lstStyle>
          <a:p>
            <a:pPr algn="l"/>
            <a:r>
              <a:rPr lang="en-US" sz="3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Key Findings: </a:t>
            </a:r>
            <a:r>
              <a:rPr lang="en-US" sz="3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Concerning Behaviors</a:t>
            </a:r>
            <a:endParaRPr lang="en-US" sz="30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Connector 5"/>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grpSp>
        <p:nvGrpSpPr>
          <p:cNvPr id="8" name="Group 7"/>
          <p:cNvGrpSpPr/>
          <p:nvPr/>
        </p:nvGrpSpPr>
        <p:grpSpPr>
          <a:xfrm>
            <a:off x="1438275" y="1712171"/>
            <a:ext cx="373804" cy="373804"/>
            <a:chOff x="1438275" y="1723308"/>
            <a:chExt cx="410292" cy="410292"/>
          </a:xfrm>
        </p:grpSpPr>
        <p:sp>
          <p:nvSpPr>
            <p:cNvPr id="9" name="Isosceles Triangle 8"/>
            <p:cNvSpPr/>
            <p:nvPr/>
          </p:nvSpPr>
          <p:spPr>
            <a:xfrm rot="5400000">
              <a:off x="1561213" y="1831590"/>
              <a:ext cx="241756" cy="208410"/>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8275" y="1723308"/>
              <a:ext cx="410292" cy="4102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150" y="1795462"/>
            <a:ext cx="2762250" cy="3867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44131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4362" y="1712171"/>
            <a:ext cx="3786838" cy="2246769"/>
          </a:xfrm>
          <a:prstGeom prst="rect">
            <a:avLst/>
          </a:prstGeom>
          <a:noFill/>
        </p:spPr>
        <p:txBody>
          <a:bodyPr wrap="square" rtlCol="0">
            <a:spAutoFit/>
          </a:bodyPr>
          <a:lstStyle/>
          <a:p>
            <a:r>
              <a:rPr lang="en-US" sz="2000" dirty="0">
                <a:solidFill>
                  <a:schemeClr val="tx1">
                    <a:lumMod val="65000"/>
                    <a:lumOff val="35000"/>
                  </a:schemeClr>
                </a:solidFill>
              </a:rPr>
              <a:t>In those cases where the active shooter’s primary grievance could be identified, the most common grievances were related to an adverse interpersonal or employment action against </a:t>
            </a:r>
            <a:r>
              <a:rPr lang="en-US" sz="2000" dirty="0" smtClean="0">
                <a:solidFill>
                  <a:schemeClr val="tx1">
                    <a:lumMod val="65000"/>
                    <a:lumOff val="35000"/>
                  </a:schemeClr>
                </a:solidFill>
              </a:rPr>
              <a:t/>
            </a:r>
            <a:br>
              <a:rPr lang="en-US" sz="2000" dirty="0" smtClean="0">
                <a:solidFill>
                  <a:schemeClr val="tx1">
                    <a:lumMod val="65000"/>
                    <a:lumOff val="35000"/>
                  </a:schemeClr>
                </a:solidFill>
              </a:rPr>
            </a:br>
            <a:r>
              <a:rPr lang="en-US" sz="2000" dirty="0" smtClean="0">
                <a:solidFill>
                  <a:schemeClr val="tx1">
                    <a:lumMod val="65000"/>
                    <a:lumOff val="35000"/>
                  </a:schemeClr>
                </a:solidFill>
              </a:rPr>
              <a:t>the </a:t>
            </a:r>
            <a:r>
              <a:rPr lang="en-US" sz="2000" dirty="0">
                <a:solidFill>
                  <a:schemeClr val="tx1">
                    <a:lumMod val="65000"/>
                    <a:lumOff val="35000"/>
                  </a:schemeClr>
                </a:solidFill>
              </a:rPr>
              <a:t>shooter.</a:t>
            </a:r>
          </a:p>
        </p:txBody>
      </p:sp>
      <p:sp>
        <p:nvSpPr>
          <p:cNvPr id="5" name="Title 2"/>
          <p:cNvSpPr txBox="1">
            <a:spLocks/>
          </p:cNvSpPr>
          <p:nvPr/>
        </p:nvSpPr>
        <p:spPr>
          <a:xfrm>
            <a:off x="1660408" y="866775"/>
            <a:ext cx="8823960" cy="1219200"/>
          </a:xfrm>
          <a:prstGeom prst="rect">
            <a:avLst/>
          </a:prstGeom>
        </p:spPr>
        <p:txBody>
          <a:bodyPr>
            <a:normAutofit/>
          </a:bodyPr>
          <a:lstStyle>
            <a:lvl1pPr algn="ctr" defTabSz="1132023" rtl="0" eaLnBrk="1" latinLnBrk="0" hangingPunct="1">
              <a:spcBef>
                <a:spcPct val="0"/>
              </a:spcBef>
              <a:buNone/>
              <a:defRPr sz="5400" kern="1200">
                <a:solidFill>
                  <a:schemeClr val="tx1"/>
                </a:solidFill>
                <a:latin typeface="+mj-lt"/>
                <a:ea typeface="+mj-ea"/>
                <a:cs typeface="+mj-cs"/>
              </a:defRPr>
            </a:lvl1pPr>
          </a:lstStyle>
          <a:p>
            <a:pPr algn="l"/>
            <a:r>
              <a:rPr lang="en-US" sz="3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Key Findings: </a:t>
            </a:r>
            <a:r>
              <a:rPr lang="en-US" sz="30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Primary Grievances</a:t>
            </a:r>
          </a:p>
          <a:p>
            <a:pPr algn="l"/>
            <a:endParaRPr lang="en-US" sz="30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Connector 5"/>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grpSp>
        <p:nvGrpSpPr>
          <p:cNvPr id="8" name="Group 7"/>
          <p:cNvGrpSpPr/>
          <p:nvPr/>
        </p:nvGrpSpPr>
        <p:grpSpPr>
          <a:xfrm>
            <a:off x="1438275" y="1712171"/>
            <a:ext cx="373804" cy="373804"/>
            <a:chOff x="1438275" y="1723308"/>
            <a:chExt cx="410292" cy="410292"/>
          </a:xfrm>
        </p:grpSpPr>
        <p:sp>
          <p:nvSpPr>
            <p:cNvPr id="9" name="Isosceles Triangle 8"/>
            <p:cNvSpPr/>
            <p:nvPr/>
          </p:nvSpPr>
          <p:spPr>
            <a:xfrm rot="5400000">
              <a:off x="1561213" y="1831590"/>
              <a:ext cx="241756" cy="208410"/>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8275" y="1723308"/>
              <a:ext cx="410292" cy="4102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675" y="1824036"/>
            <a:ext cx="2695575" cy="4065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0466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60408" y="866775"/>
            <a:ext cx="8823960" cy="1219200"/>
          </a:xfrm>
          <a:prstGeom prst="rect">
            <a:avLst/>
          </a:prstGeom>
        </p:spPr>
        <p:txBody>
          <a:bodyPr>
            <a:normAutofit/>
          </a:bodyPr>
          <a:lstStyle>
            <a:lvl1pPr algn="ctr" defTabSz="1132023" rtl="0" eaLnBrk="1" latinLnBrk="0" hangingPunct="1">
              <a:spcBef>
                <a:spcPct val="0"/>
              </a:spcBef>
              <a:buNone/>
              <a:defRPr sz="5400" kern="1200">
                <a:solidFill>
                  <a:schemeClr val="tx1"/>
                </a:solidFill>
                <a:latin typeface="+mj-lt"/>
                <a:ea typeface="+mj-ea"/>
                <a:cs typeface="+mj-cs"/>
              </a:defRPr>
            </a:lvl1pPr>
          </a:lstStyle>
          <a:p>
            <a:pPr algn="l"/>
            <a:r>
              <a:rPr lang="en-US" sz="3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Key Findings: </a:t>
            </a:r>
            <a:r>
              <a:rPr lang="en-US" sz="3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Primary Grievances</a:t>
            </a:r>
            <a:endParaRPr lang="en-US" sz="30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Connector 5"/>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pic>
        <p:nvPicPr>
          <p:cNvPr id="10" name="Content Placeholder 2"/>
          <p:cNvPicPr>
            <a:picLocks noGrp="1" noChangeAspect="1"/>
          </p:cNvPicPr>
          <p:nvPr>
            <p:ph idx="4294967295"/>
          </p:nvPr>
        </p:nvPicPr>
        <p:blipFill rotWithShape="1">
          <a:blip r:embed="rId4"/>
          <a:srcRect l="21833" t="31448" r="26096" b="26138"/>
          <a:stretch/>
        </p:blipFill>
        <p:spPr>
          <a:xfrm>
            <a:off x="1857375" y="1752600"/>
            <a:ext cx="7524180" cy="3830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2256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4708"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School Attacks</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02237"/>
            <a:ext cx="8305800" cy="3785652"/>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tx1">
                    <a:lumMod val="65000"/>
                    <a:lumOff val="35000"/>
                  </a:schemeClr>
                </a:solidFill>
              </a:rPr>
              <a:t>Myth:  </a:t>
            </a:r>
            <a:r>
              <a:rPr lang="en-US" sz="2000" dirty="0" smtClean="0">
                <a:solidFill>
                  <a:schemeClr val="tx1">
                    <a:lumMod val="65000"/>
                    <a:lumOff val="35000"/>
                  </a:schemeClr>
                </a:solidFill>
              </a:rPr>
              <a:t>Random/impulsive </a:t>
            </a:r>
            <a:r>
              <a:rPr lang="en-US" sz="2000" dirty="0">
                <a:solidFill>
                  <a:schemeClr val="tx1">
                    <a:lumMod val="65000"/>
                    <a:lumOff val="35000"/>
                  </a:schemeClr>
                </a:solidFill>
              </a:rPr>
              <a:t>a</a:t>
            </a:r>
            <a:r>
              <a:rPr lang="en-US" sz="2000" dirty="0" smtClean="0">
                <a:solidFill>
                  <a:schemeClr val="tx1">
                    <a:lumMod val="65000"/>
                    <a:lumOff val="35000"/>
                  </a:schemeClr>
                </a:solidFill>
              </a:rPr>
              <a:t>ct </a:t>
            </a:r>
            <a:r>
              <a:rPr lang="en-US" sz="2000" dirty="0">
                <a:solidFill>
                  <a:schemeClr val="tx1">
                    <a:lumMod val="65000"/>
                    <a:lumOff val="35000"/>
                  </a:schemeClr>
                </a:solidFill>
              </a:rPr>
              <a:t>of </a:t>
            </a:r>
            <a:r>
              <a:rPr lang="en-US" sz="2000" dirty="0" smtClean="0">
                <a:solidFill>
                  <a:schemeClr val="tx1">
                    <a:lumMod val="65000"/>
                    <a:lumOff val="35000"/>
                  </a:schemeClr>
                </a:solidFill>
              </a:rPr>
              <a:t>violence </a:t>
            </a:r>
            <a:endParaRPr lang="en-US" sz="2000" dirty="0">
              <a:solidFill>
                <a:schemeClr val="tx1">
                  <a:lumMod val="65000"/>
                  <a:lumOff val="35000"/>
                </a:schemeClr>
              </a:solidFill>
            </a:endParaRPr>
          </a:p>
          <a:p>
            <a:pPr marL="342900" indent="-342900">
              <a:buFont typeface="Arial" panose="020B0604020202020204" pitchFamily="34" charset="0"/>
              <a:buChar char="•"/>
            </a:pPr>
            <a:r>
              <a:rPr lang="en-US" sz="2000" b="1" dirty="0">
                <a:solidFill>
                  <a:schemeClr val="tx1">
                    <a:lumMod val="65000"/>
                    <a:lumOff val="35000"/>
                  </a:schemeClr>
                </a:solidFill>
              </a:rPr>
              <a:t>Reality:  </a:t>
            </a:r>
            <a:r>
              <a:rPr lang="en-US" sz="2000" dirty="0">
                <a:solidFill>
                  <a:schemeClr val="tx1">
                    <a:lumMod val="65000"/>
                    <a:lumOff val="35000"/>
                  </a:schemeClr>
                </a:solidFill>
              </a:rPr>
              <a:t>Perpetrators don’t snap</a:t>
            </a:r>
          </a:p>
          <a:p>
            <a:pPr marL="908911" lvl="1" indent="-342900">
              <a:buFont typeface="Courier New" panose="02070309020205020404" pitchFamily="49" charset="0"/>
              <a:buChar char="o"/>
            </a:pPr>
            <a:r>
              <a:rPr lang="en-US" sz="2000" dirty="0" smtClean="0">
                <a:solidFill>
                  <a:schemeClr val="tx1">
                    <a:lumMod val="65000"/>
                    <a:lumOff val="35000"/>
                  </a:schemeClr>
                </a:solidFill>
              </a:rPr>
              <a:t>They often plan their attacks weeks and months in advance.</a:t>
            </a:r>
            <a:br>
              <a:rPr lang="en-US" sz="2000" dirty="0" smtClean="0">
                <a:solidFill>
                  <a:schemeClr val="tx1">
                    <a:lumMod val="65000"/>
                    <a:lumOff val="35000"/>
                  </a:schemeClr>
                </a:solidFill>
              </a:rPr>
            </a:br>
            <a:endParaRPr lang="en-US" sz="2000" dirty="0">
              <a:solidFill>
                <a:schemeClr val="tx1">
                  <a:lumMod val="65000"/>
                  <a:lumOff val="35000"/>
                </a:schemeClr>
              </a:solidFill>
            </a:endParaRPr>
          </a:p>
          <a:p>
            <a:pPr marL="342900" indent="-342900">
              <a:buFont typeface="Arial" panose="020B0604020202020204" pitchFamily="34" charset="0"/>
              <a:buChar char="•"/>
            </a:pPr>
            <a:r>
              <a:rPr lang="en-US" sz="2000" dirty="0">
                <a:solidFill>
                  <a:schemeClr val="tx1">
                    <a:lumMod val="65000"/>
                    <a:lumOff val="35000"/>
                  </a:schemeClr>
                </a:solidFill>
              </a:rPr>
              <a:t>Frequency of </a:t>
            </a:r>
            <a:r>
              <a:rPr lang="en-US" sz="2000" dirty="0" smtClean="0">
                <a:solidFill>
                  <a:schemeClr val="tx1">
                    <a:lumMod val="65000"/>
                    <a:lumOff val="35000"/>
                  </a:schemeClr>
                </a:solidFill>
              </a:rPr>
              <a:t>school </a:t>
            </a:r>
            <a:r>
              <a:rPr lang="en-US" sz="2000" dirty="0">
                <a:solidFill>
                  <a:schemeClr val="tx1">
                    <a:lumMod val="65000"/>
                    <a:lumOff val="35000"/>
                  </a:schemeClr>
                </a:solidFill>
              </a:rPr>
              <a:t>a</a:t>
            </a:r>
            <a:r>
              <a:rPr lang="en-US" sz="2000" dirty="0" smtClean="0">
                <a:solidFill>
                  <a:schemeClr val="tx1">
                    <a:lumMod val="65000"/>
                    <a:lumOff val="35000"/>
                  </a:schemeClr>
                </a:solidFill>
              </a:rPr>
              <a:t>ttacks </a:t>
            </a:r>
            <a:r>
              <a:rPr lang="en-US" sz="2000" dirty="0">
                <a:solidFill>
                  <a:schemeClr val="tx1">
                    <a:lumMod val="65000"/>
                    <a:lumOff val="35000"/>
                  </a:schemeClr>
                </a:solidFill>
              </a:rPr>
              <a:t>results in a </a:t>
            </a:r>
            <a:r>
              <a:rPr lang="en-US" sz="2000" b="1" i="1" dirty="0" smtClean="0">
                <a:solidFill>
                  <a:schemeClr val="tx1">
                    <a:lumMod val="65000"/>
                    <a:lumOff val="35000"/>
                  </a:schemeClr>
                </a:solidFill>
              </a:rPr>
              <a:t>contagion </a:t>
            </a:r>
            <a:r>
              <a:rPr lang="en-US" sz="2000" b="1" i="1" dirty="0" smtClean="0">
                <a:solidFill>
                  <a:schemeClr val="tx1">
                    <a:lumMod val="65000"/>
                    <a:lumOff val="35000"/>
                  </a:schemeClr>
                </a:solidFill>
              </a:rPr>
              <a:t>e</a:t>
            </a:r>
            <a:r>
              <a:rPr lang="en-US" sz="2000" b="1" i="1" dirty="0" smtClean="0">
                <a:solidFill>
                  <a:schemeClr val="tx1">
                    <a:lumMod val="65000"/>
                    <a:lumOff val="35000"/>
                  </a:schemeClr>
                </a:solidFill>
              </a:rPr>
              <a:t>ffect</a:t>
            </a:r>
            <a:endParaRPr lang="en-US" sz="2000" b="1" i="1" dirty="0">
              <a:solidFill>
                <a:schemeClr val="tx1">
                  <a:lumMod val="65000"/>
                  <a:lumOff val="35000"/>
                </a:schemeClr>
              </a:solidFill>
            </a:endParaRPr>
          </a:p>
          <a:p>
            <a:pPr marL="908911" lvl="1" indent="-342900">
              <a:buFont typeface="Courier New" panose="02070309020205020404" pitchFamily="49" charset="0"/>
              <a:buChar char="o"/>
            </a:pPr>
            <a:r>
              <a:rPr lang="en-US" sz="2000" dirty="0">
                <a:solidFill>
                  <a:schemeClr val="tx1">
                    <a:lumMod val="65000"/>
                    <a:lumOff val="35000"/>
                  </a:schemeClr>
                </a:solidFill>
              </a:rPr>
              <a:t>Generally within 2 weeks of publicized school </a:t>
            </a:r>
            <a:r>
              <a:rPr lang="en-US" sz="2000" dirty="0" smtClean="0">
                <a:solidFill>
                  <a:schemeClr val="tx1">
                    <a:lumMod val="65000"/>
                    <a:lumOff val="35000"/>
                  </a:schemeClr>
                </a:solidFill>
              </a:rPr>
              <a:t>shooting</a:t>
            </a:r>
            <a:br>
              <a:rPr lang="en-US" sz="2000" dirty="0" smtClean="0">
                <a:solidFill>
                  <a:schemeClr val="tx1">
                    <a:lumMod val="65000"/>
                    <a:lumOff val="35000"/>
                  </a:schemeClr>
                </a:solidFill>
              </a:rPr>
            </a:br>
            <a:endParaRPr lang="en-US" sz="2000" dirty="0">
              <a:solidFill>
                <a:schemeClr val="tx1">
                  <a:lumMod val="65000"/>
                  <a:lumOff val="35000"/>
                </a:schemeClr>
              </a:solidFill>
            </a:endParaRPr>
          </a:p>
          <a:p>
            <a:pPr marL="342900" indent="-342900">
              <a:buFont typeface="Arial" panose="020B0604020202020204" pitchFamily="34" charset="0"/>
              <a:buChar char="•"/>
            </a:pPr>
            <a:r>
              <a:rPr lang="en-US" sz="2000" dirty="0">
                <a:solidFill>
                  <a:schemeClr val="tx1">
                    <a:lumMod val="65000"/>
                    <a:lumOff val="35000"/>
                  </a:schemeClr>
                </a:solidFill>
              </a:rPr>
              <a:t>Shooters research past attacks, tactics, perpetrators</a:t>
            </a:r>
          </a:p>
          <a:p>
            <a:pPr marL="908911" lvl="1" indent="-342900">
              <a:buFont typeface="Courier New" panose="02070309020205020404" pitchFamily="49" charset="0"/>
              <a:buChar char="o"/>
            </a:pPr>
            <a:r>
              <a:rPr lang="en-US" sz="2000" dirty="0">
                <a:solidFill>
                  <a:schemeClr val="tx1">
                    <a:lumMod val="65000"/>
                    <a:lumOff val="35000"/>
                  </a:schemeClr>
                </a:solidFill>
              </a:rPr>
              <a:t>Spawns </a:t>
            </a:r>
            <a:r>
              <a:rPr lang="en-US" sz="2000" b="1" i="1" dirty="0">
                <a:solidFill>
                  <a:schemeClr val="tx1">
                    <a:lumMod val="65000"/>
                    <a:lumOff val="35000"/>
                  </a:schemeClr>
                </a:solidFill>
              </a:rPr>
              <a:t>copycat</a:t>
            </a:r>
            <a:r>
              <a:rPr lang="en-US" sz="2000" b="1" dirty="0">
                <a:solidFill>
                  <a:schemeClr val="tx1">
                    <a:lumMod val="65000"/>
                    <a:lumOff val="35000"/>
                  </a:schemeClr>
                </a:solidFill>
              </a:rPr>
              <a:t> </a:t>
            </a:r>
            <a:r>
              <a:rPr lang="en-US" sz="2000" b="1" dirty="0" smtClean="0">
                <a:solidFill>
                  <a:schemeClr val="tx1">
                    <a:lumMod val="65000"/>
                    <a:lumOff val="35000"/>
                  </a:schemeClr>
                </a:solidFill>
              </a:rPr>
              <a:t>attacks</a:t>
            </a:r>
            <a:r>
              <a:rPr lang="en-US" sz="2000" dirty="0" smtClean="0">
                <a:solidFill>
                  <a:schemeClr val="tx1">
                    <a:lumMod val="65000"/>
                    <a:lumOff val="35000"/>
                  </a:schemeClr>
                </a:solidFill>
              </a:rPr>
              <a:t/>
            </a:r>
            <a:br>
              <a:rPr lang="en-US" sz="2000" dirty="0" smtClean="0">
                <a:solidFill>
                  <a:schemeClr val="tx1">
                    <a:lumMod val="65000"/>
                    <a:lumOff val="35000"/>
                  </a:schemeClr>
                </a:solidFill>
              </a:rPr>
            </a:br>
            <a:endParaRPr lang="en-US" sz="2000" dirty="0">
              <a:solidFill>
                <a:schemeClr val="tx1">
                  <a:lumMod val="65000"/>
                  <a:lumOff val="35000"/>
                </a:schemeClr>
              </a:solidFill>
            </a:endParaRPr>
          </a:p>
          <a:p>
            <a:pPr marL="342900" indent="-342900">
              <a:buFont typeface="Arial" panose="020B0604020202020204" pitchFamily="34" charset="0"/>
              <a:buChar char="•"/>
            </a:pPr>
            <a:r>
              <a:rPr lang="en-US" sz="2000" b="1" dirty="0">
                <a:solidFill>
                  <a:schemeClr val="tx1">
                    <a:lumMod val="65000"/>
                    <a:lumOff val="35000"/>
                  </a:schemeClr>
                </a:solidFill>
              </a:rPr>
              <a:t>Other people had information </a:t>
            </a:r>
            <a:r>
              <a:rPr lang="en-US" sz="2000" dirty="0">
                <a:solidFill>
                  <a:schemeClr val="tx1">
                    <a:lumMod val="65000"/>
                    <a:lumOff val="35000"/>
                  </a:schemeClr>
                </a:solidFill>
              </a:rPr>
              <a:t>of impending attack that could have prevented violence</a:t>
            </a:r>
          </a:p>
        </p:txBody>
      </p:sp>
      <p:sp>
        <p:nvSpPr>
          <p:cNvPr id="7" name="TextBox 6"/>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8" name="Straight Connector 7"/>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spTree>
    <p:extLst>
      <p:ext uri="{BB962C8B-B14F-4D97-AF65-F5344CB8AC3E}">
        <p14:creationId xmlns:p14="http://schemas.microsoft.com/office/powerpoint/2010/main" val="300805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Introduction</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676400" y="1702237"/>
            <a:ext cx="5638800" cy="4801314"/>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C00000"/>
                </a:solidFill>
              </a:rPr>
              <a:t>(June, 2018) </a:t>
            </a:r>
            <a:r>
              <a:rPr lang="en-US" sz="2000" b="1" u="sng" dirty="0" smtClean="0">
                <a:solidFill>
                  <a:schemeClr val="tx1">
                    <a:lumMod val="65000"/>
                    <a:lumOff val="35000"/>
                  </a:schemeClr>
                </a:solidFill>
              </a:rPr>
              <a:t>FBI School Safety Summit</a:t>
            </a:r>
            <a:r>
              <a:rPr lang="en-US" sz="2000" b="1" dirty="0" smtClean="0">
                <a:solidFill>
                  <a:schemeClr val="tx1">
                    <a:lumMod val="65000"/>
                    <a:lumOff val="35000"/>
                  </a:schemeClr>
                </a:solidFill>
              </a:rPr>
              <a:t/>
            </a:r>
            <a:br>
              <a:rPr lang="en-US" sz="2000" b="1" dirty="0" smtClean="0">
                <a:solidFill>
                  <a:schemeClr val="tx1">
                    <a:lumMod val="65000"/>
                    <a:lumOff val="35000"/>
                  </a:schemeClr>
                </a:solidFill>
              </a:rPr>
            </a:br>
            <a:r>
              <a:rPr lang="en-US" sz="1900" dirty="0" smtClean="0">
                <a:solidFill>
                  <a:schemeClr val="tx1">
                    <a:lumMod val="65000"/>
                    <a:lumOff val="35000"/>
                  </a:schemeClr>
                </a:solidFill>
              </a:rPr>
              <a:t>The FBI’s Office of Partner Engagement hosted a large group discussion with state and local law enforcement partners and federal executives at FBIHQ in which the following specific topics were identified as key and discussed:</a:t>
            </a:r>
            <a:br>
              <a:rPr lang="en-US" sz="1900" dirty="0" smtClean="0">
                <a:solidFill>
                  <a:schemeClr val="tx1">
                    <a:lumMod val="65000"/>
                    <a:lumOff val="35000"/>
                  </a:schemeClr>
                </a:solidFill>
              </a:rPr>
            </a:br>
            <a:endParaRPr lang="en-US" sz="1900" dirty="0" smtClean="0">
              <a:solidFill>
                <a:schemeClr val="tx1">
                  <a:lumMod val="65000"/>
                  <a:lumOff val="35000"/>
                </a:schemeClr>
              </a:solidFill>
            </a:endParaRPr>
          </a:p>
          <a:p>
            <a:pPr marL="1023211" lvl="1" indent="-457200">
              <a:buFont typeface="+mj-lt"/>
              <a:buAutoNum type="arabicPeriod"/>
            </a:pPr>
            <a:r>
              <a:rPr lang="en-US" sz="1800" dirty="0" smtClean="0">
                <a:solidFill>
                  <a:schemeClr val="tx1">
                    <a:lumMod val="65000"/>
                    <a:lumOff val="35000"/>
                  </a:schemeClr>
                </a:solidFill>
              </a:rPr>
              <a:t>Troubled students – Warning Signs and Behavioral Indicators</a:t>
            </a:r>
          </a:p>
          <a:p>
            <a:pPr marL="1023211" lvl="1" indent="-457200">
              <a:buFont typeface="+mj-lt"/>
              <a:buAutoNum type="arabicPeriod"/>
            </a:pPr>
            <a:r>
              <a:rPr lang="en-US" sz="1800" dirty="0" smtClean="0">
                <a:solidFill>
                  <a:schemeClr val="tx1">
                    <a:lumMod val="65000"/>
                    <a:lumOff val="35000"/>
                  </a:schemeClr>
                </a:solidFill>
              </a:rPr>
              <a:t>Crisis Intervention and Threat Assessments</a:t>
            </a:r>
          </a:p>
          <a:p>
            <a:pPr marL="1023211" lvl="1" indent="-457200">
              <a:buFont typeface="+mj-lt"/>
              <a:buAutoNum type="arabicPeriod"/>
            </a:pPr>
            <a:r>
              <a:rPr lang="en-US" sz="1800" dirty="0" smtClean="0">
                <a:solidFill>
                  <a:schemeClr val="tx1">
                    <a:lumMod val="65000"/>
                    <a:lumOff val="35000"/>
                  </a:schemeClr>
                </a:solidFill>
              </a:rPr>
              <a:t>Information Sharing – What’s Working, </a:t>
            </a:r>
            <a:br>
              <a:rPr lang="en-US" sz="1800" dirty="0" smtClean="0">
                <a:solidFill>
                  <a:schemeClr val="tx1">
                    <a:lumMod val="65000"/>
                    <a:lumOff val="35000"/>
                  </a:schemeClr>
                </a:solidFill>
              </a:rPr>
            </a:br>
            <a:r>
              <a:rPr lang="en-US" sz="1800" dirty="0" smtClean="0">
                <a:solidFill>
                  <a:schemeClr val="tx1">
                    <a:lumMod val="65000"/>
                    <a:lumOff val="35000"/>
                  </a:schemeClr>
                </a:solidFill>
              </a:rPr>
              <a:t>What’s Not</a:t>
            </a:r>
          </a:p>
          <a:p>
            <a:pPr marL="1023211" lvl="1" indent="-457200">
              <a:buFont typeface="+mj-lt"/>
              <a:buAutoNum type="arabicPeriod"/>
            </a:pPr>
            <a:r>
              <a:rPr lang="en-US" sz="1800" dirty="0" smtClean="0">
                <a:solidFill>
                  <a:schemeClr val="tx1">
                    <a:lumMod val="65000"/>
                    <a:lumOff val="35000"/>
                  </a:schemeClr>
                </a:solidFill>
              </a:rPr>
              <a:t>Role of SROs, School Crisis Response Plans, </a:t>
            </a:r>
            <a:br>
              <a:rPr lang="en-US" sz="1800" dirty="0" smtClean="0">
                <a:solidFill>
                  <a:schemeClr val="tx1">
                    <a:lumMod val="65000"/>
                    <a:lumOff val="35000"/>
                  </a:schemeClr>
                </a:solidFill>
              </a:rPr>
            </a:br>
            <a:r>
              <a:rPr lang="en-US" sz="1800" dirty="0" smtClean="0">
                <a:solidFill>
                  <a:schemeClr val="tx1">
                    <a:lumMod val="65000"/>
                    <a:lumOff val="35000"/>
                  </a:schemeClr>
                </a:solidFill>
              </a:rPr>
              <a:t>Law Enforcement Response Plans</a:t>
            </a:r>
          </a:p>
          <a:p>
            <a:pPr marL="1023211" lvl="1" indent="-457200">
              <a:buFont typeface="+mj-lt"/>
              <a:buAutoNum type="arabicPeriod"/>
            </a:pPr>
            <a:r>
              <a:rPr lang="en-US" sz="1800" dirty="0" smtClean="0">
                <a:solidFill>
                  <a:schemeClr val="tx1">
                    <a:lumMod val="65000"/>
                    <a:lumOff val="35000"/>
                  </a:schemeClr>
                </a:solidFill>
              </a:rPr>
              <a:t>Hardening of Schools.</a:t>
            </a:r>
            <a:endParaRPr lang="en-US" sz="1800" dirty="0">
              <a:solidFill>
                <a:schemeClr val="tx1">
                  <a:lumMod val="65000"/>
                  <a:lumOff val="35000"/>
                </a:schemeClr>
              </a:solidFill>
            </a:endParaRPr>
          </a:p>
          <a:p>
            <a:pPr marL="342900" indent="-342900">
              <a:buFont typeface="Arial" panose="020B0604020202020204" pitchFamily="34" charset="0"/>
              <a:buChar char="•"/>
            </a:pPr>
            <a:endParaRPr lang="en-US" sz="2000" b="1" dirty="0" smtClean="0">
              <a:solidFill>
                <a:schemeClr val="tx1">
                  <a:lumMod val="65000"/>
                  <a:lumOff val="35000"/>
                </a:schemeClr>
              </a:solidFill>
            </a:endParaRP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0037" y="1809750"/>
            <a:ext cx="2886376" cy="184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0037" y="3886200"/>
            <a:ext cx="2891041"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88997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School Shooters Motivators</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02237"/>
            <a:ext cx="8682450" cy="3785652"/>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chemeClr val="tx1">
                    <a:lumMod val="65000"/>
                    <a:lumOff val="35000"/>
                  </a:schemeClr>
                </a:solidFill>
              </a:rPr>
              <a:t>The “Columbine </a:t>
            </a:r>
            <a:r>
              <a:rPr lang="en-US" sz="2000" dirty="0" smtClean="0">
                <a:solidFill>
                  <a:schemeClr val="tx1">
                    <a:lumMod val="65000"/>
                    <a:lumOff val="35000"/>
                  </a:schemeClr>
                </a:solidFill>
              </a:rPr>
              <a:t>effect</a:t>
            </a:r>
            <a:r>
              <a:rPr lang="en-US" sz="2000" dirty="0">
                <a:solidFill>
                  <a:schemeClr val="tx1">
                    <a:lumMod val="65000"/>
                    <a:lumOff val="35000"/>
                  </a:schemeClr>
                </a:solidFill>
              </a:rPr>
              <a:t>” continues to inspire youth to conduct targeted </a:t>
            </a:r>
            <a:r>
              <a:rPr lang="en-US" sz="2000" dirty="0" smtClean="0">
                <a:solidFill>
                  <a:schemeClr val="tx1">
                    <a:lumMod val="65000"/>
                    <a:lumOff val="35000"/>
                  </a:schemeClr>
                </a:solidFill>
              </a:rPr>
              <a:t>attacks:</a:t>
            </a:r>
            <a:endParaRPr lang="en-US" sz="2000" dirty="0">
              <a:solidFill>
                <a:schemeClr val="tx1">
                  <a:lumMod val="65000"/>
                  <a:lumOff val="35000"/>
                </a:schemeClr>
              </a:solidFill>
            </a:endParaRPr>
          </a:p>
          <a:p>
            <a:pPr marL="908911" lvl="1" indent="-342900">
              <a:buFont typeface="Courier New" panose="02070309020205020404" pitchFamily="49" charset="0"/>
              <a:buChar char="o"/>
            </a:pPr>
            <a:r>
              <a:rPr lang="en-US" sz="2000" dirty="0">
                <a:solidFill>
                  <a:schemeClr val="tx1">
                    <a:lumMod val="65000"/>
                    <a:lumOff val="35000"/>
                  </a:schemeClr>
                </a:solidFill>
              </a:rPr>
              <a:t>View Columbine H.S. as a mecca for shooters</a:t>
            </a:r>
          </a:p>
          <a:p>
            <a:pPr marL="908911" lvl="1" indent="-342900">
              <a:buFont typeface="Courier New" panose="02070309020205020404" pitchFamily="49" charset="0"/>
              <a:buChar char="o"/>
            </a:pPr>
            <a:r>
              <a:rPr lang="en-US" sz="2000" dirty="0">
                <a:solidFill>
                  <a:schemeClr val="tx1">
                    <a:lumMod val="65000"/>
                    <a:lumOff val="35000"/>
                  </a:schemeClr>
                </a:solidFill>
              </a:rPr>
              <a:t>Credited with inspiring roughly </a:t>
            </a:r>
            <a:r>
              <a:rPr lang="en-US" sz="2000" b="1" dirty="0">
                <a:solidFill>
                  <a:schemeClr val="tx1">
                    <a:lumMod val="65000"/>
                    <a:lumOff val="35000"/>
                  </a:schemeClr>
                </a:solidFill>
              </a:rPr>
              <a:t>80 </a:t>
            </a:r>
            <a:r>
              <a:rPr lang="en-US" sz="2000" dirty="0">
                <a:solidFill>
                  <a:schemeClr val="tx1">
                    <a:lumMod val="65000"/>
                    <a:lumOff val="35000"/>
                  </a:schemeClr>
                </a:solidFill>
              </a:rPr>
              <a:t>copycat attacks</a:t>
            </a:r>
          </a:p>
          <a:p>
            <a:pPr marL="908911" lvl="1" indent="-342900">
              <a:buFont typeface="Courier New" panose="02070309020205020404" pitchFamily="49" charset="0"/>
              <a:buChar char="o"/>
            </a:pPr>
            <a:r>
              <a:rPr lang="en-US" sz="2000" dirty="0">
                <a:solidFill>
                  <a:schemeClr val="tx1">
                    <a:lumMod val="65000"/>
                    <a:lumOff val="35000"/>
                  </a:schemeClr>
                </a:solidFill>
              </a:rPr>
              <a:t>Created a </a:t>
            </a:r>
            <a:r>
              <a:rPr lang="en-US" sz="2000" dirty="0" smtClean="0">
                <a:solidFill>
                  <a:schemeClr val="tx1">
                    <a:lumMod val="65000"/>
                    <a:lumOff val="35000"/>
                  </a:schemeClr>
                </a:solidFill>
              </a:rPr>
              <a:t>cultural script </a:t>
            </a:r>
            <a:r>
              <a:rPr lang="en-US" sz="2000" dirty="0">
                <a:solidFill>
                  <a:schemeClr val="tx1">
                    <a:lumMod val="65000"/>
                    <a:lumOff val="35000"/>
                  </a:schemeClr>
                </a:solidFill>
              </a:rPr>
              <a:t>for would-be </a:t>
            </a:r>
            <a:r>
              <a:rPr lang="en-US" sz="2000" dirty="0" smtClean="0">
                <a:solidFill>
                  <a:schemeClr val="tx1">
                    <a:lumMod val="65000"/>
                    <a:lumOff val="35000"/>
                  </a:schemeClr>
                </a:solidFill>
              </a:rPr>
              <a:t>shooters</a:t>
            </a:r>
            <a:br>
              <a:rPr lang="en-US" sz="2000" dirty="0" smtClean="0">
                <a:solidFill>
                  <a:schemeClr val="tx1">
                    <a:lumMod val="65000"/>
                    <a:lumOff val="35000"/>
                  </a:schemeClr>
                </a:solidFill>
              </a:rPr>
            </a:b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dirty="0">
                <a:solidFill>
                  <a:schemeClr val="tx1">
                    <a:lumMod val="65000"/>
                    <a:lumOff val="35000"/>
                  </a:schemeClr>
                </a:solidFill>
              </a:rPr>
              <a:t>Shooters are “injustice collectors”</a:t>
            </a:r>
          </a:p>
          <a:p>
            <a:pPr marL="908911" lvl="1" indent="-342900">
              <a:buFont typeface="Courier New" panose="02070309020205020404" pitchFamily="49" charset="0"/>
              <a:buChar char="o"/>
            </a:pPr>
            <a:r>
              <a:rPr lang="en-US" sz="2000" dirty="0">
                <a:solidFill>
                  <a:schemeClr val="tx1">
                    <a:lumMod val="65000"/>
                    <a:lumOff val="35000"/>
                  </a:schemeClr>
                </a:solidFill>
              </a:rPr>
              <a:t>Resentment over perceived slights or </a:t>
            </a:r>
            <a:r>
              <a:rPr lang="en-US" sz="2000" dirty="0" smtClean="0">
                <a:solidFill>
                  <a:schemeClr val="tx1">
                    <a:lumMod val="65000"/>
                    <a:lumOff val="35000"/>
                  </a:schemeClr>
                </a:solidFill>
              </a:rPr>
              <a:t>wrongs</a:t>
            </a:r>
            <a:br>
              <a:rPr lang="en-US" sz="2000" dirty="0" smtClean="0">
                <a:solidFill>
                  <a:schemeClr val="tx1">
                    <a:lumMod val="65000"/>
                    <a:lumOff val="35000"/>
                  </a:schemeClr>
                </a:solidFill>
              </a:rPr>
            </a:b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dirty="0">
                <a:solidFill>
                  <a:schemeClr val="tx1">
                    <a:lumMod val="65000"/>
                    <a:lumOff val="35000"/>
                  </a:schemeClr>
                </a:solidFill>
              </a:rPr>
              <a:t>Seek </a:t>
            </a:r>
            <a:r>
              <a:rPr lang="en-US" sz="2000" dirty="0" smtClean="0">
                <a:solidFill>
                  <a:schemeClr val="tx1">
                    <a:lumMod val="65000"/>
                    <a:lumOff val="35000"/>
                  </a:schemeClr>
                </a:solidFill>
              </a:rPr>
              <a:t>notoriety </a:t>
            </a:r>
            <a:r>
              <a:rPr lang="en-US" sz="2000" dirty="0">
                <a:solidFill>
                  <a:schemeClr val="tx1">
                    <a:lumMod val="65000"/>
                    <a:lumOff val="35000"/>
                  </a:schemeClr>
                </a:solidFill>
              </a:rPr>
              <a:t>or </a:t>
            </a:r>
            <a:r>
              <a:rPr lang="en-US" sz="2000" dirty="0" smtClean="0">
                <a:solidFill>
                  <a:schemeClr val="tx1">
                    <a:lumMod val="65000"/>
                    <a:lumOff val="35000"/>
                  </a:schemeClr>
                </a:solidFill>
              </a:rPr>
              <a:t>fame</a:t>
            </a:r>
            <a:br>
              <a:rPr lang="en-US" sz="2000" dirty="0" smtClean="0">
                <a:solidFill>
                  <a:schemeClr val="tx1">
                    <a:lumMod val="65000"/>
                    <a:lumOff val="35000"/>
                  </a:schemeClr>
                </a:solidFill>
              </a:rPr>
            </a:b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dirty="0">
                <a:solidFill>
                  <a:schemeClr val="tx1">
                    <a:lumMod val="65000"/>
                    <a:lumOff val="35000"/>
                  </a:schemeClr>
                </a:solidFill>
              </a:rPr>
              <a:t>Seek revenge, retaliation, or develop a sense of mission </a:t>
            </a:r>
            <a:r>
              <a:rPr lang="en-US" sz="2000" dirty="0" smtClean="0">
                <a:solidFill>
                  <a:schemeClr val="tx1">
                    <a:lumMod val="65000"/>
                    <a:lumOff val="35000"/>
                  </a:schemeClr>
                </a:solidFill>
              </a:rPr>
              <a:t/>
            </a:r>
            <a:br>
              <a:rPr lang="en-US" sz="2000" dirty="0" smtClean="0">
                <a:solidFill>
                  <a:schemeClr val="tx1">
                    <a:lumMod val="65000"/>
                    <a:lumOff val="35000"/>
                  </a:schemeClr>
                </a:solidFill>
              </a:rPr>
            </a:br>
            <a:r>
              <a:rPr lang="en-US" sz="2000" dirty="0" smtClean="0">
                <a:solidFill>
                  <a:schemeClr val="tx1">
                    <a:lumMod val="65000"/>
                    <a:lumOff val="35000"/>
                  </a:schemeClr>
                </a:solidFill>
              </a:rPr>
              <a:t>or </a:t>
            </a:r>
            <a:r>
              <a:rPr lang="en-US" sz="2000" dirty="0">
                <a:solidFill>
                  <a:schemeClr val="tx1">
                    <a:lumMod val="65000"/>
                    <a:lumOff val="35000"/>
                  </a:schemeClr>
                </a:solidFill>
              </a:rPr>
              <a:t>destiny</a:t>
            </a: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spTree>
    <p:extLst>
      <p:ext uri="{BB962C8B-B14F-4D97-AF65-F5344CB8AC3E}">
        <p14:creationId xmlns:p14="http://schemas.microsoft.com/office/powerpoint/2010/main" val="840348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Emerging Motivators</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02237"/>
            <a:ext cx="5029200" cy="3170099"/>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solidFill>
                  <a:schemeClr val="tx1">
                    <a:lumMod val="65000"/>
                    <a:lumOff val="35000"/>
                  </a:schemeClr>
                </a:solidFill>
              </a:rPr>
              <a:t>Risk factors include victimization, teacher injury, bullying, cyber-bullying, fights, weapons, gangs, drugs, and alcohol abuse</a:t>
            </a:r>
          </a:p>
          <a:p>
            <a:pPr marL="342900" indent="-342900">
              <a:buFont typeface="Wingdings" panose="05000000000000000000" pitchFamily="2" charset="2"/>
              <a:buChar char="§"/>
            </a:pPr>
            <a:endParaRPr lang="en-US" sz="2000" dirty="0" smtClean="0">
              <a:solidFill>
                <a:schemeClr val="tx1">
                  <a:lumMod val="65000"/>
                  <a:lumOff val="35000"/>
                </a:schemeClr>
              </a:solidFill>
            </a:endParaRPr>
          </a:p>
          <a:p>
            <a:pPr marL="342900" indent="-342900">
              <a:buFont typeface="Wingdings" panose="05000000000000000000" pitchFamily="2" charset="2"/>
              <a:buChar char="§"/>
            </a:pPr>
            <a:r>
              <a:rPr lang="en-US" sz="2000" dirty="0" smtClean="0">
                <a:solidFill>
                  <a:schemeClr val="tx1">
                    <a:lumMod val="65000"/>
                    <a:lumOff val="35000"/>
                  </a:schemeClr>
                </a:solidFill>
              </a:rPr>
              <a:t>Involuntary Celibacy (INCEL)</a:t>
            </a:r>
          </a:p>
          <a:p>
            <a:pPr marL="908911" lvl="1" indent="-342900">
              <a:buFont typeface="Courier New" panose="02070309020205020404" pitchFamily="49" charset="0"/>
              <a:buChar char="o"/>
            </a:pPr>
            <a:r>
              <a:rPr lang="en-US" sz="2000" dirty="0" smtClean="0">
                <a:solidFill>
                  <a:schemeClr val="tx1">
                    <a:lumMod val="65000"/>
                    <a:lumOff val="35000"/>
                  </a:schemeClr>
                </a:solidFill>
              </a:rPr>
              <a:t>Frustration with lack of social status, intimate relationships, or heightened sense of entitlement</a:t>
            </a:r>
          </a:p>
          <a:p>
            <a:pPr marL="908911" lvl="1" indent="-342900">
              <a:buFont typeface="Courier New" panose="02070309020205020404" pitchFamily="49" charset="0"/>
              <a:buChar char="o"/>
            </a:pPr>
            <a:r>
              <a:rPr lang="en-US" sz="2000" dirty="0" smtClean="0">
                <a:solidFill>
                  <a:schemeClr val="tx1">
                    <a:lumMod val="65000"/>
                    <a:lumOff val="35000"/>
                  </a:schemeClr>
                </a:solidFill>
              </a:rPr>
              <a:t>Manifests </a:t>
            </a:r>
            <a:r>
              <a:rPr lang="en-US" sz="2000" dirty="0">
                <a:solidFill>
                  <a:schemeClr val="tx1">
                    <a:lumMod val="65000"/>
                    <a:lumOff val="35000"/>
                  </a:schemeClr>
                </a:solidFill>
              </a:rPr>
              <a:t>into misogynistic views against women or sexually active men</a:t>
            </a: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4884" t="704" r="18603" b="13467"/>
          <a:stretch/>
        </p:blipFill>
        <p:spPr>
          <a:xfrm>
            <a:off x="7315200" y="1831208"/>
            <a:ext cx="3048000" cy="3779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93118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Warning Behaviors</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02237"/>
            <a:ext cx="5715000" cy="3785652"/>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chemeClr val="tx1">
                    <a:lumMod val="65000"/>
                    <a:lumOff val="35000"/>
                  </a:schemeClr>
                </a:solidFill>
              </a:rPr>
              <a:t>Most school shooters do not communicate a direct threat to an intended </a:t>
            </a:r>
            <a:r>
              <a:rPr lang="en-US" sz="2000" dirty="0" smtClean="0">
                <a:solidFill>
                  <a:schemeClr val="tx1">
                    <a:lumMod val="65000"/>
                    <a:lumOff val="35000"/>
                  </a:schemeClr>
                </a:solidFill>
              </a:rPr>
              <a:t>target</a:t>
            </a: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dirty="0">
                <a:solidFill>
                  <a:schemeClr val="tx1">
                    <a:lumMod val="65000"/>
                    <a:lumOff val="35000"/>
                  </a:schemeClr>
                </a:solidFill>
              </a:rPr>
              <a:t>Shooters broadcast their violent intentions in weeks leading up to </a:t>
            </a:r>
            <a:r>
              <a:rPr lang="en-US" sz="2000" dirty="0" smtClean="0">
                <a:solidFill>
                  <a:schemeClr val="tx1">
                    <a:lumMod val="65000"/>
                    <a:lumOff val="35000"/>
                  </a:schemeClr>
                </a:solidFill>
              </a:rPr>
              <a:t>attack</a:t>
            </a: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i="1" dirty="0">
                <a:solidFill>
                  <a:schemeClr val="tx1">
                    <a:lumMod val="65000"/>
                    <a:lumOff val="35000"/>
                  </a:schemeClr>
                </a:solidFill>
              </a:rPr>
              <a:t>Legacy tokens</a:t>
            </a:r>
          </a:p>
          <a:p>
            <a:pPr marL="908911" lvl="1" indent="-342900">
              <a:buFont typeface="Courier New" panose="02070309020205020404" pitchFamily="49" charset="0"/>
              <a:buChar char="o"/>
            </a:pPr>
            <a:r>
              <a:rPr lang="en-US" sz="2000" dirty="0">
                <a:solidFill>
                  <a:schemeClr val="tx1">
                    <a:lumMod val="65000"/>
                    <a:lumOff val="35000"/>
                  </a:schemeClr>
                </a:solidFill>
              </a:rPr>
              <a:t>Messages crafted by attackers to claim responsibility for their actions and outline the underlying motivations</a:t>
            </a:r>
          </a:p>
          <a:p>
            <a:pPr marL="908911" lvl="1" indent="-342900">
              <a:buFont typeface="Courier New" panose="02070309020205020404" pitchFamily="49" charset="0"/>
              <a:buChar char="o"/>
            </a:pPr>
            <a:r>
              <a:rPr lang="en-US" sz="2000" dirty="0">
                <a:solidFill>
                  <a:schemeClr val="tx1">
                    <a:lumMod val="65000"/>
                    <a:lumOff val="35000"/>
                  </a:schemeClr>
                </a:solidFill>
              </a:rPr>
              <a:t>Include manifestos, videos, or social </a:t>
            </a:r>
            <a:r>
              <a:rPr lang="en-US" sz="2000" dirty="0" smtClean="0">
                <a:solidFill>
                  <a:schemeClr val="tx1">
                    <a:lumMod val="65000"/>
                    <a:lumOff val="35000"/>
                  </a:schemeClr>
                </a:solidFill>
              </a:rPr>
              <a:t/>
            </a:r>
            <a:br>
              <a:rPr lang="en-US" sz="2000" dirty="0" smtClean="0">
                <a:solidFill>
                  <a:schemeClr val="tx1">
                    <a:lumMod val="65000"/>
                    <a:lumOff val="35000"/>
                  </a:schemeClr>
                </a:solidFill>
              </a:rPr>
            </a:br>
            <a:r>
              <a:rPr lang="en-US" sz="2000" dirty="0" smtClean="0">
                <a:solidFill>
                  <a:schemeClr val="tx1">
                    <a:lumMod val="65000"/>
                    <a:lumOff val="35000"/>
                  </a:schemeClr>
                </a:solidFill>
              </a:rPr>
              <a:t>media </a:t>
            </a:r>
            <a:r>
              <a:rPr lang="en-US" sz="2000" dirty="0">
                <a:solidFill>
                  <a:schemeClr val="tx1">
                    <a:lumMod val="65000"/>
                    <a:lumOff val="35000"/>
                  </a:schemeClr>
                </a:solidFill>
              </a:rPr>
              <a:t>postings</a:t>
            </a:r>
          </a:p>
          <a:p>
            <a:pPr marL="908911" lvl="1" indent="-342900">
              <a:buFont typeface="Courier New" panose="02070309020205020404" pitchFamily="49" charset="0"/>
              <a:buChar char="o"/>
            </a:pPr>
            <a:r>
              <a:rPr lang="en-US" sz="2000" dirty="0">
                <a:solidFill>
                  <a:schemeClr val="tx1">
                    <a:lumMod val="65000"/>
                    <a:lumOff val="35000"/>
                  </a:schemeClr>
                </a:solidFill>
              </a:rPr>
              <a:t>Manifestos are crafted by nearly one-third of all active shooters</a:t>
            </a: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973" r="35415"/>
          <a:stretch/>
        </p:blipFill>
        <p:spPr>
          <a:xfrm>
            <a:off x="7749587" y="1740747"/>
            <a:ext cx="2555875"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49289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Roles of Bystanders</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02237"/>
            <a:ext cx="8734704" cy="3785652"/>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chemeClr val="tx1">
                    <a:lumMod val="65000"/>
                    <a:lumOff val="35000"/>
                  </a:schemeClr>
                </a:solidFill>
              </a:rPr>
              <a:t>Bystander may be a family member, peer, authority figure, educator </a:t>
            </a:r>
            <a:r>
              <a:rPr lang="en-US" sz="2000" dirty="0" smtClean="0">
                <a:solidFill>
                  <a:schemeClr val="tx1">
                    <a:lumMod val="65000"/>
                    <a:lumOff val="35000"/>
                  </a:schemeClr>
                </a:solidFill>
              </a:rPr>
              <a:t/>
            </a:r>
            <a:br>
              <a:rPr lang="en-US" sz="2000" dirty="0" smtClean="0">
                <a:solidFill>
                  <a:schemeClr val="tx1">
                    <a:lumMod val="65000"/>
                    <a:lumOff val="35000"/>
                  </a:schemeClr>
                </a:solidFill>
              </a:rPr>
            </a:br>
            <a:r>
              <a:rPr lang="en-US" sz="2000" dirty="0" smtClean="0">
                <a:solidFill>
                  <a:schemeClr val="tx1">
                    <a:lumMod val="65000"/>
                    <a:lumOff val="35000"/>
                  </a:schemeClr>
                </a:solidFill>
              </a:rPr>
              <a:t>or stranger</a:t>
            </a:r>
            <a:br>
              <a:rPr lang="en-US" sz="2000" dirty="0" smtClean="0">
                <a:solidFill>
                  <a:schemeClr val="tx1">
                    <a:lumMod val="65000"/>
                    <a:lumOff val="35000"/>
                  </a:schemeClr>
                </a:solidFill>
              </a:rPr>
            </a:b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dirty="0">
                <a:solidFill>
                  <a:schemeClr val="tx1">
                    <a:lumMod val="65000"/>
                    <a:lumOff val="35000"/>
                  </a:schemeClr>
                </a:solidFill>
              </a:rPr>
              <a:t>A 2008 </a:t>
            </a:r>
            <a:r>
              <a:rPr lang="en-US" sz="2000" dirty="0" smtClean="0">
                <a:solidFill>
                  <a:schemeClr val="tx1">
                    <a:lumMod val="65000"/>
                    <a:lumOff val="35000"/>
                  </a:schemeClr>
                </a:solidFill>
              </a:rPr>
              <a:t>US Secret Service </a:t>
            </a:r>
            <a:r>
              <a:rPr lang="en-US" sz="2000" dirty="0">
                <a:solidFill>
                  <a:schemeClr val="tx1">
                    <a:lumMod val="65000"/>
                    <a:lumOff val="35000"/>
                  </a:schemeClr>
                </a:solidFill>
              </a:rPr>
              <a:t>study on school attacks concluded:</a:t>
            </a:r>
          </a:p>
          <a:p>
            <a:pPr marL="908911" lvl="1" indent="-342900">
              <a:buFont typeface="Courier New" panose="02070309020205020404" pitchFamily="49" charset="0"/>
              <a:buChar char="o"/>
            </a:pPr>
            <a:r>
              <a:rPr lang="en-US" sz="2000" b="1" dirty="0">
                <a:solidFill>
                  <a:schemeClr val="tx1">
                    <a:lumMod val="65000"/>
                    <a:lumOff val="35000"/>
                  </a:schemeClr>
                </a:solidFill>
              </a:rPr>
              <a:t>93% </a:t>
            </a:r>
            <a:r>
              <a:rPr lang="en-US" sz="2000" dirty="0">
                <a:solidFill>
                  <a:schemeClr val="tx1">
                    <a:lumMod val="65000"/>
                    <a:lumOff val="35000"/>
                  </a:schemeClr>
                </a:solidFill>
              </a:rPr>
              <a:t>of attackers exhibited concerning behaviors prior to an attack</a:t>
            </a:r>
          </a:p>
          <a:p>
            <a:pPr marL="908911" lvl="1" indent="-342900">
              <a:buFont typeface="Courier New" panose="02070309020205020404" pitchFamily="49" charset="0"/>
              <a:buChar char="o"/>
            </a:pPr>
            <a:r>
              <a:rPr lang="en-US" sz="2000" b="1" dirty="0">
                <a:solidFill>
                  <a:schemeClr val="tx1">
                    <a:lumMod val="65000"/>
                    <a:lumOff val="35000"/>
                  </a:schemeClr>
                </a:solidFill>
              </a:rPr>
              <a:t>81% </a:t>
            </a:r>
            <a:r>
              <a:rPr lang="en-US" sz="2000" dirty="0">
                <a:solidFill>
                  <a:schemeClr val="tx1">
                    <a:lumMod val="65000"/>
                    <a:lumOff val="35000"/>
                  </a:schemeClr>
                </a:solidFill>
              </a:rPr>
              <a:t>of attacks were known by other individuals</a:t>
            </a:r>
          </a:p>
          <a:p>
            <a:pPr marL="908911" lvl="1" indent="-342900">
              <a:buFont typeface="Courier New" panose="02070309020205020404" pitchFamily="49" charset="0"/>
              <a:buChar char="o"/>
            </a:pPr>
            <a:r>
              <a:rPr lang="en-US" sz="2000" b="1" dirty="0">
                <a:solidFill>
                  <a:schemeClr val="tx1">
                    <a:lumMod val="65000"/>
                    <a:lumOff val="35000"/>
                  </a:schemeClr>
                </a:solidFill>
              </a:rPr>
              <a:t>93% </a:t>
            </a:r>
            <a:r>
              <a:rPr lang="en-US" sz="2000" dirty="0">
                <a:solidFill>
                  <a:schemeClr val="tx1">
                    <a:lumMod val="65000"/>
                    <a:lumOff val="35000"/>
                  </a:schemeClr>
                </a:solidFill>
              </a:rPr>
              <a:t>of other individuals were </a:t>
            </a:r>
            <a:r>
              <a:rPr lang="en-US" sz="2000" dirty="0" smtClean="0">
                <a:solidFill>
                  <a:schemeClr val="tx1">
                    <a:lumMod val="65000"/>
                    <a:lumOff val="35000"/>
                  </a:schemeClr>
                </a:solidFill>
              </a:rPr>
              <a:t>peers</a:t>
            </a:r>
            <a:br>
              <a:rPr lang="en-US" sz="2000" dirty="0" smtClean="0">
                <a:solidFill>
                  <a:schemeClr val="tx1">
                    <a:lumMod val="65000"/>
                    <a:lumOff val="35000"/>
                  </a:schemeClr>
                </a:solidFill>
              </a:rPr>
            </a:b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dirty="0">
                <a:solidFill>
                  <a:schemeClr val="tx1">
                    <a:lumMod val="65000"/>
                    <a:lumOff val="35000"/>
                  </a:schemeClr>
                </a:solidFill>
              </a:rPr>
              <a:t>Although not predictable, acts of targeted school violence are often preventable </a:t>
            </a:r>
            <a:r>
              <a:rPr lang="en-US" sz="2000" dirty="0" smtClean="0">
                <a:solidFill>
                  <a:schemeClr val="tx1">
                    <a:lumMod val="65000"/>
                    <a:lumOff val="35000"/>
                  </a:schemeClr>
                </a:solidFill>
              </a:rPr>
              <a:t/>
            </a:r>
            <a:br>
              <a:rPr lang="en-US" sz="2000" dirty="0" smtClean="0">
                <a:solidFill>
                  <a:schemeClr val="tx1">
                    <a:lumMod val="65000"/>
                    <a:lumOff val="35000"/>
                  </a:schemeClr>
                </a:solidFill>
              </a:rPr>
            </a:b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dirty="0">
                <a:solidFill>
                  <a:schemeClr val="tx1">
                    <a:lumMod val="65000"/>
                    <a:lumOff val="35000"/>
                  </a:schemeClr>
                </a:solidFill>
              </a:rPr>
              <a:t>Early identification is key to prevention</a:t>
            </a: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spTree>
    <p:extLst>
      <p:ext uri="{BB962C8B-B14F-4D97-AF65-F5344CB8AC3E}">
        <p14:creationId xmlns:p14="http://schemas.microsoft.com/office/powerpoint/2010/main" val="970239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Building Awareness</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02237"/>
            <a:ext cx="5410200" cy="3785652"/>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a:solidFill>
                  <a:schemeClr val="tx1">
                    <a:lumMod val="65000"/>
                    <a:lumOff val="35000"/>
                  </a:schemeClr>
                </a:solidFill>
              </a:rPr>
              <a:t>Enhanced Family Involvement</a:t>
            </a:r>
          </a:p>
          <a:p>
            <a:pPr marL="908911" lvl="1" indent="-342900">
              <a:buFont typeface="Courier New" panose="02070309020205020404" pitchFamily="49" charset="0"/>
              <a:buChar char="o"/>
            </a:pPr>
            <a:r>
              <a:rPr lang="en-US" sz="2000" dirty="0">
                <a:solidFill>
                  <a:schemeClr val="tx1">
                    <a:lumMod val="65000"/>
                    <a:lumOff val="35000"/>
                  </a:schemeClr>
                </a:solidFill>
              </a:rPr>
              <a:t>Identifying/communicating </a:t>
            </a:r>
            <a:r>
              <a:rPr lang="en-US" sz="2000" dirty="0" smtClean="0">
                <a:solidFill>
                  <a:schemeClr val="tx1">
                    <a:lumMod val="65000"/>
                    <a:lumOff val="35000"/>
                  </a:schemeClr>
                </a:solidFill>
              </a:rPr>
              <a:t/>
            </a:r>
            <a:br>
              <a:rPr lang="en-US" sz="2000" dirty="0" smtClean="0">
                <a:solidFill>
                  <a:schemeClr val="tx1">
                    <a:lumMod val="65000"/>
                    <a:lumOff val="35000"/>
                  </a:schemeClr>
                </a:solidFill>
              </a:rPr>
            </a:br>
            <a:r>
              <a:rPr lang="en-US" sz="2000" dirty="0" smtClean="0">
                <a:solidFill>
                  <a:schemeClr val="tx1">
                    <a:lumMod val="65000"/>
                    <a:lumOff val="35000"/>
                  </a:schemeClr>
                </a:solidFill>
              </a:rPr>
              <a:t>concerning </a:t>
            </a:r>
            <a:r>
              <a:rPr lang="en-US" sz="2000" dirty="0">
                <a:solidFill>
                  <a:schemeClr val="tx1">
                    <a:lumMod val="65000"/>
                    <a:lumOff val="35000"/>
                  </a:schemeClr>
                </a:solidFill>
              </a:rPr>
              <a:t>behaviors </a:t>
            </a:r>
          </a:p>
          <a:p>
            <a:pPr marL="342900" indent="-342900">
              <a:buFont typeface="Arial" panose="020B0604020202020204" pitchFamily="34" charset="0"/>
              <a:buChar char="•"/>
            </a:pP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b="1" dirty="0">
                <a:solidFill>
                  <a:schemeClr val="tx1">
                    <a:lumMod val="65000"/>
                    <a:lumOff val="35000"/>
                  </a:schemeClr>
                </a:solidFill>
              </a:rPr>
              <a:t>Establish Anonymous Tip Lines</a:t>
            </a:r>
          </a:p>
          <a:p>
            <a:pPr marL="908911" lvl="1" indent="-342900">
              <a:buFont typeface="Courier New" panose="02070309020205020404" pitchFamily="49" charset="0"/>
              <a:buChar char="o"/>
            </a:pPr>
            <a:r>
              <a:rPr lang="en-US" sz="2000" dirty="0">
                <a:solidFill>
                  <a:schemeClr val="tx1">
                    <a:lumMod val="65000"/>
                    <a:lumOff val="35000"/>
                  </a:schemeClr>
                </a:solidFill>
              </a:rPr>
              <a:t>Safe Oregon/Safe2Tell Colorado</a:t>
            </a:r>
          </a:p>
          <a:p>
            <a:pPr marL="342900" indent="-342900">
              <a:buFont typeface="Arial" panose="020B0604020202020204" pitchFamily="34" charset="0"/>
              <a:buChar char="•"/>
            </a:pP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b="1" dirty="0">
                <a:solidFill>
                  <a:schemeClr val="tx1">
                    <a:lumMod val="65000"/>
                    <a:lumOff val="35000"/>
                  </a:schemeClr>
                </a:solidFill>
              </a:rPr>
              <a:t>Enhanced active shooter training </a:t>
            </a:r>
            <a:r>
              <a:rPr lang="en-US" sz="2000" b="1" dirty="0" smtClean="0">
                <a:solidFill>
                  <a:schemeClr val="tx1">
                    <a:lumMod val="65000"/>
                    <a:lumOff val="35000"/>
                  </a:schemeClr>
                </a:solidFill>
              </a:rPr>
              <a:t/>
            </a:r>
            <a:br>
              <a:rPr lang="en-US" sz="2000" b="1" dirty="0" smtClean="0">
                <a:solidFill>
                  <a:schemeClr val="tx1">
                    <a:lumMod val="65000"/>
                    <a:lumOff val="35000"/>
                  </a:schemeClr>
                </a:solidFill>
              </a:rPr>
            </a:br>
            <a:r>
              <a:rPr lang="en-US" sz="2000" b="1" dirty="0" smtClean="0">
                <a:solidFill>
                  <a:schemeClr val="tx1">
                    <a:lumMod val="65000"/>
                    <a:lumOff val="35000"/>
                  </a:schemeClr>
                </a:solidFill>
              </a:rPr>
              <a:t>for kids</a:t>
            </a:r>
            <a:r>
              <a:rPr lang="en-US" sz="2000" b="1" dirty="0">
                <a:solidFill>
                  <a:schemeClr val="tx1">
                    <a:lumMod val="65000"/>
                    <a:lumOff val="35000"/>
                  </a:schemeClr>
                </a:solidFill>
              </a:rPr>
              <a:t>, educators </a:t>
            </a:r>
            <a:r>
              <a:rPr lang="en-US" sz="2000" dirty="0" smtClean="0">
                <a:solidFill>
                  <a:schemeClr val="tx1">
                    <a:lumMod val="65000"/>
                    <a:lumOff val="35000"/>
                  </a:schemeClr>
                </a:solidFill>
              </a:rPr>
              <a:t/>
            </a:r>
            <a:br>
              <a:rPr lang="en-US" sz="2000" dirty="0" smtClean="0">
                <a:solidFill>
                  <a:schemeClr val="tx1">
                    <a:lumMod val="65000"/>
                    <a:lumOff val="35000"/>
                  </a:schemeClr>
                </a:solidFill>
              </a:rPr>
            </a:br>
            <a:r>
              <a:rPr lang="en-US" sz="2000" dirty="0" smtClean="0">
                <a:solidFill>
                  <a:schemeClr val="tx1">
                    <a:lumMod val="65000"/>
                    <a:lumOff val="35000"/>
                  </a:schemeClr>
                </a:solidFill>
              </a:rPr>
              <a:t>(</a:t>
            </a:r>
            <a:r>
              <a:rPr lang="en-US" sz="2000" dirty="0">
                <a:solidFill>
                  <a:schemeClr val="tx1">
                    <a:lumMod val="65000"/>
                    <a:lumOff val="35000"/>
                  </a:schemeClr>
                </a:solidFill>
              </a:rPr>
              <a:t>teach how to survive an attack)</a:t>
            </a:r>
          </a:p>
          <a:p>
            <a:pPr marL="342900" indent="-342900">
              <a:buFont typeface="Arial" panose="020B0604020202020204" pitchFamily="34" charset="0"/>
              <a:buChar char="•"/>
            </a:pP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b="1" dirty="0">
                <a:solidFill>
                  <a:schemeClr val="tx1">
                    <a:lumMod val="65000"/>
                    <a:lumOff val="35000"/>
                  </a:schemeClr>
                </a:solidFill>
              </a:rPr>
              <a:t>Knock and Talk Programs</a:t>
            </a: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2286000"/>
            <a:ext cx="3856026" cy="2569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5902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Examples of School Hardening </a:t>
            </a:r>
            <a:endParaRPr lang="en-US" sz="3000" b="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02237"/>
            <a:ext cx="4381033" cy="3262432"/>
          </a:xfrm>
          <a:prstGeom prst="rect">
            <a:avLst/>
          </a:prstGeom>
          <a:noFill/>
        </p:spPr>
        <p:txBody>
          <a:bodyPr wrap="square" rtlCol="0">
            <a:spAutoFit/>
          </a:bodyPr>
          <a:lstStyle/>
          <a:p>
            <a:r>
              <a:rPr lang="en-US" b="1" i="1" dirty="0" smtClean="0">
                <a:solidFill>
                  <a:schemeClr val="accent2">
                    <a:lumMod val="75000"/>
                  </a:schemeClr>
                </a:solidFill>
              </a:rPr>
              <a:t>BASIC</a:t>
            </a:r>
            <a:r>
              <a:rPr lang="en-US" b="1" dirty="0" smtClean="0">
                <a:solidFill>
                  <a:srgbClr val="C00000"/>
                </a:solidFill>
              </a:rPr>
              <a:t> </a:t>
            </a:r>
            <a:r>
              <a:rPr lang="en-US" b="1" dirty="0" smtClean="0">
                <a:solidFill>
                  <a:schemeClr val="tx1">
                    <a:lumMod val="65000"/>
                    <a:lumOff val="35000"/>
                  </a:schemeClr>
                </a:solidFill>
              </a:rPr>
              <a:t>School Hardening</a:t>
            </a:r>
            <a:br>
              <a:rPr lang="en-US" b="1" dirty="0" smtClean="0">
                <a:solidFill>
                  <a:schemeClr val="tx1">
                    <a:lumMod val="65000"/>
                    <a:lumOff val="35000"/>
                  </a:schemeClr>
                </a:solidFill>
              </a:rPr>
            </a:br>
            <a:endParaRPr lang="en-US" b="1" dirty="0" smtClean="0">
              <a:solidFill>
                <a:schemeClr val="tx1">
                  <a:lumMod val="65000"/>
                  <a:lumOff val="35000"/>
                </a:schemeClr>
              </a:solidFill>
            </a:endParaRPr>
          </a:p>
          <a:p>
            <a:pPr marL="342900" indent="-342900">
              <a:buFont typeface="Wingdings" panose="05000000000000000000" pitchFamily="2" charset="2"/>
              <a:buChar char="§"/>
            </a:pPr>
            <a:r>
              <a:rPr lang="en-US" sz="2000" dirty="0" smtClean="0">
                <a:solidFill>
                  <a:schemeClr val="tx1">
                    <a:lumMod val="65000"/>
                    <a:lumOff val="35000"/>
                  </a:schemeClr>
                </a:solidFill>
              </a:rPr>
              <a:t>Locking all external facing doors during class hours</a:t>
            </a:r>
          </a:p>
          <a:p>
            <a:pPr marL="342900" indent="-342900">
              <a:buFont typeface="Wingdings" panose="05000000000000000000" pitchFamily="2" charset="2"/>
              <a:buChar char="§"/>
            </a:pPr>
            <a:r>
              <a:rPr lang="en-US" sz="2000" dirty="0" smtClean="0">
                <a:solidFill>
                  <a:schemeClr val="tx1">
                    <a:lumMod val="65000"/>
                    <a:lumOff val="35000"/>
                  </a:schemeClr>
                </a:solidFill>
              </a:rPr>
              <a:t>Having a School Resource Officer (SRO) on school grounds</a:t>
            </a:r>
          </a:p>
          <a:p>
            <a:pPr marL="342900" indent="-342900">
              <a:buFont typeface="Wingdings" panose="05000000000000000000" pitchFamily="2" charset="2"/>
              <a:buChar char="§"/>
            </a:pPr>
            <a:r>
              <a:rPr lang="en-US" sz="2000" dirty="0" smtClean="0">
                <a:solidFill>
                  <a:schemeClr val="tx1">
                    <a:lumMod val="65000"/>
                    <a:lumOff val="35000"/>
                  </a:schemeClr>
                </a:solidFill>
              </a:rPr>
              <a:t>Bi-annual active shooter drills performed by staff and students</a:t>
            </a:r>
          </a:p>
          <a:p>
            <a:pPr marL="342900" indent="-342900">
              <a:buFont typeface="Wingdings" panose="05000000000000000000" pitchFamily="2" charset="2"/>
              <a:buChar char="§"/>
            </a:pPr>
            <a:r>
              <a:rPr lang="en-US" sz="2000" dirty="0" smtClean="0">
                <a:solidFill>
                  <a:schemeClr val="tx1">
                    <a:lumMod val="65000"/>
                    <a:lumOff val="35000"/>
                  </a:schemeClr>
                </a:solidFill>
              </a:rPr>
              <a:t>Installing security cameras at school entrance points</a:t>
            </a:r>
            <a:endParaRPr lang="en-US" sz="2000" dirty="0">
              <a:solidFill>
                <a:schemeClr val="tx1">
                  <a:lumMod val="65000"/>
                  <a:lumOff val="35000"/>
                </a:schemeClr>
              </a:solidFill>
            </a:endParaRP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438400"/>
            <a:ext cx="4235718"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79876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Examples of School Hardening </a:t>
            </a:r>
            <a:endParaRPr lang="en-US" sz="3000" b="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02237"/>
            <a:ext cx="5791200" cy="4385816"/>
          </a:xfrm>
          <a:prstGeom prst="rect">
            <a:avLst/>
          </a:prstGeom>
          <a:noFill/>
        </p:spPr>
        <p:txBody>
          <a:bodyPr wrap="square" rtlCol="0">
            <a:spAutoFit/>
          </a:bodyPr>
          <a:lstStyle/>
          <a:p>
            <a:r>
              <a:rPr lang="en-US" b="1" i="1" dirty="0" smtClean="0">
                <a:solidFill>
                  <a:schemeClr val="accent2">
                    <a:lumMod val="75000"/>
                  </a:schemeClr>
                </a:solidFill>
              </a:rPr>
              <a:t>MODERATE</a:t>
            </a:r>
            <a:r>
              <a:rPr lang="en-US" b="1" dirty="0" smtClean="0">
                <a:solidFill>
                  <a:srgbClr val="C00000"/>
                </a:solidFill>
              </a:rPr>
              <a:t> </a:t>
            </a:r>
            <a:r>
              <a:rPr lang="en-US" b="1" dirty="0" smtClean="0">
                <a:solidFill>
                  <a:schemeClr val="tx1">
                    <a:lumMod val="65000"/>
                    <a:lumOff val="35000"/>
                  </a:schemeClr>
                </a:solidFill>
              </a:rPr>
              <a:t>School Hardening</a:t>
            </a:r>
            <a:br>
              <a:rPr lang="en-US" b="1" dirty="0" smtClean="0">
                <a:solidFill>
                  <a:schemeClr val="tx1">
                    <a:lumMod val="65000"/>
                    <a:lumOff val="35000"/>
                  </a:schemeClr>
                </a:solidFill>
              </a:rPr>
            </a:br>
            <a:endParaRPr lang="en-US" b="1" dirty="0" smtClean="0">
              <a:solidFill>
                <a:schemeClr val="tx1">
                  <a:lumMod val="65000"/>
                  <a:lumOff val="35000"/>
                </a:schemeClr>
              </a:solidFill>
            </a:endParaRPr>
          </a:p>
          <a:p>
            <a:pPr marL="342900" indent="-342900">
              <a:buFont typeface="Wingdings" panose="05000000000000000000" pitchFamily="2" charset="2"/>
              <a:buChar char="§"/>
            </a:pPr>
            <a:r>
              <a:rPr lang="en-US" sz="2000" dirty="0" smtClean="0">
                <a:solidFill>
                  <a:schemeClr val="tx1">
                    <a:lumMod val="65000"/>
                    <a:lumOff val="35000"/>
                  </a:schemeClr>
                </a:solidFill>
              </a:rPr>
              <a:t>Limiting access points to 1 or 2 doorways</a:t>
            </a:r>
          </a:p>
          <a:p>
            <a:pPr marL="342900" indent="-342900">
              <a:buFont typeface="Wingdings" panose="05000000000000000000" pitchFamily="2" charset="2"/>
              <a:buChar char="§"/>
            </a:pPr>
            <a:r>
              <a:rPr lang="en-US" sz="2000" dirty="0" smtClean="0">
                <a:solidFill>
                  <a:schemeClr val="tx1">
                    <a:lumMod val="65000"/>
                    <a:lumOff val="35000"/>
                  </a:schemeClr>
                </a:solidFill>
              </a:rPr>
              <a:t>Securing/locking all external facing doors during school hours</a:t>
            </a:r>
          </a:p>
          <a:p>
            <a:pPr marL="342900" indent="-342900">
              <a:buFont typeface="Wingdings" panose="05000000000000000000" pitchFamily="2" charset="2"/>
              <a:buChar char="§"/>
            </a:pPr>
            <a:r>
              <a:rPr lang="en-US" sz="2000" dirty="0" smtClean="0">
                <a:solidFill>
                  <a:schemeClr val="tx1">
                    <a:lumMod val="65000"/>
                    <a:lumOff val="35000"/>
                  </a:schemeClr>
                </a:solidFill>
              </a:rPr>
              <a:t>CCTV/video cameras at external access points</a:t>
            </a:r>
          </a:p>
          <a:p>
            <a:pPr marL="342900" indent="-342900">
              <a:buFont typeface="Wingdings" panose="05000000000000000000" pitchFamily="2" charset="2"/>
              <a:buChar char="§"/>
            </a:pPr>
            <a:r>
              <a:rPr lang="en-US" sz="2000" dirty="0" smtClean="0">
                <a:solidFill>
                  <a:schemeClr val="tx1">
                    <a:lumMod val="65000"/>
                    <a:lumOff val="35000"/>
                  </a:schemeClr>
                </a:solidFill>
              </a:rPr>
              <a:t>Multiple SROs on campus and tending access points</a:t>
            </a:r>
          </a:p>
          <a:p>
            <a:pPr marL="342900" indent="-342900">
              <a:buFont typeface="Wingdings" panose="05000000000000000000" pitchFamily="2" charset="2"/>
              <a:buChar char="§"/>
            </a:pPr>
            <a:r>
              <a:rPr lang="en-US" sz="2000" dirty="0" smtClean="0">
                <a:solidFill>
                  <a:schemeClr val="tx1">
                    <a:lumMod val="65000"/>
                    <a:lumOff val="35000"/>
                  </a:schemeClr>
                </a:solidFill>
              </a:rPr>
              <a:t>Quarterly active shooter drills for teachers and students</a:t>
            </a:r>
          </a:p>
          <a:p>
            <a:pPr marL="342900" indent="-342900">
              <a:buFont typeface="Wingdings" panose="05000000000000000000" pitchFamily="2" charset="2"/>
              <a:buChar char="§"/>
            </a:pPr>
            <a:r>
              <a:rPr lang="en-US" sz="2000" dirty="0" smtClean="0">
                <a:solidFill>
                  <a:schemeClr val="tx1">
                    <a:lumMod val="65000"/>
                    <a:lumOff val="35000"/>
                  </a:schemeClr>
                </a:solidFill>
              </a:rPr>
              <a:t>Communication plan in place with local PD/Sherriff’s Office</a:t>
            </a:r>
          </a:p>
          <a:p>
            <a:pPr marL="342900" indent="-342900">
              <a:buFont typeface="Arial" panose="020B0604020202020204" pitchFamily="34" charset="0"/>
              <a:buChar char="•"/>
            </a:pPr>
            <a:endParaRPr lang="en-US" dirty="0">
              <a:solidFill>
                <a:schemeClr val="tx1">
                  <a:lumMod val="65000"/>
                  <a:lumOff val="35000"/>
                </a:schemeClr>
              </a:solidFill>
            </a:endParaRP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089" y="2928937"/>
            <a:ext cx="1857375" cy="2786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395" y="1500724"/>
            <a:ext cx="1867108" cy="1242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9543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Examples of School Hardening </a:t>
            </a:r>
            <a:endParaRPr lang="en-US" sz="3000" b="0"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sp>
        <p:nvSpPr>
          <p:cNvPr id="8" name="TextBox 7"/>
          <p:cNvSpPr txBox="1"/>
          <p:nvPr/>
        </p:nvSpPr>
        <p:spPr>
          <a:xfrm>
            <a:off x="1828800" y="1702237"/>
            <a:ext cx="8382000" cy="4231928"/>
          </a:xfrm>
          <a:prstGeom prst="rect">
            <a:avLst/>
          </a:prstGeom>
          <a:noFill/>
        </p:spPr>
        <p:txBody>
          <a:bodyPr wrap="square" rtlCol="0">
            <a:spAutoFit/>
          </a:bodyPr>
          <a:lstStyle/>
          <a:p>
            <a:r>
              <a:rPr lang="en-US" b="1" i="1" dirty="0" smtClean="0">
                <a:solidFill>
                  <a:schemeClr val="accent2">
                    <a:lumMod val="75000"/>
                  </a:schemeClr>
                </a:solidFill>
              </a:rPr>
              <a:t>ADVANCED</a:t>
            </a:r>
            <a:r>
              <a:rPr lang="en-US" b="1" dirty="0" smtClean="0">
                <a:solidFill>
                  <a:srgbClr val="C00000"/>
                </a:solidFill>
              </a:rPr>
              <a:t> </a:t>
            </a:r>
            <a:r>
              <a:rPr lang="en-US" b="1" dirty="0" smtClean="0">
                <a:solidFill>
                  <a:schemeClr val="tx1">
                    <a:lumMod val="65000"/>
                    <a:lumOff val="35000"/>
                  </a:schemeClr>
                </a:solidFill>
              </a:rPr>
              <a:t>School Hardening</a:t>
            </a:r>
            <a:br>
              <a:rPr lang="en-US" b="1" dirty="0" smtClean="0">
                <a:solidFill>
                  <a:schemeClr val="tx1">
                    <a:lumMod val="65000"/>
                    <a:lumOff val="35000"/>
                  </a:schemeClr>
                </a:solidFill>
              </a:rPr>
            </a:br>
            <a:endParaRPr lang="en-US" b="1" dirty="0" smtClean="0">
              <a:solidFill>
                <a:schemeClr val="tx1">
                  <a:lumMod val="65000"/>
                  <a:lumOff val="35000"/>
                </a:schemeClr>
              </a:solidFill>
            </a:endParaRPr>
          </a:p>
          <a:p>
            <a:pPr marL="342900" indent="-342900">
              <a:buFont typeface="Wingdings" panose="05000000000000000000" pitchFamily="2" charset="2"/>
              <a:buChar char="§"/>
            </a:pPr>
            <a:r>
              <a:rPr lang="en-US" sz="2000" dirty="0" smtClean="0">
                <a:solidFill>
                  <a:schemeClr val="tx1">
                    <a:lumMod val="65000"/>
                    <a:lumOff val="35000"/>
                  </a:schemeClr>
                </a:solidFill>
              </a:rPr>
              <a:t>Limiting access points to 1 entrance/exit with metal detectors</a:t>
            </a:r>
          </a:p>
          <a:p>
            <a:pPr marL="342900" indent="-342900">
              <a:buFont typeface="Wingdings" panose="05000000000000000000" pitchFamily="2" charset="2"/>
              <a:buChar char="§"/>
            </a:pPr>
            <a:r>
              <a:rPr lang="en-US" sz="2000" dirty="0" smtClean="0">
                <a:solidFill>
                  <a:schemeClr val="tx1">
                    <a:lumMod val="65000"/>
                    <a:lumOff val="35000"/>
                  </a:schemeClr>
                </a:solidFill>
              </a:rPr>
              <a:t>Securing/locking all external facing doors during school hours</a:t>
            </a:r>
          </a:p>
          <a:p>
            <a:pPr marL="342900" indent="-342900">
              <a:buFont typeface="Wingdings" panose="05000000000000000000" pitchFamily="2" charset="2"/>
              <a:buChar char="§"/>
            </a:pPr>
            <a:r>
              <a:rPr lang="en-US" sz="2000" dirty="0" smtClean="0">
                <a:solidFill>
                  <a:schemeClr val="tx1">
                    <a:lumMod val="65000"/>
                    <a:lumOff val="35000"/>
                  </a:schemeClr>
                </a:solidFill>
              </a:rPr>
              <a:t>CCTV/video cameras in hallways and access points with direct feeds to local PD or Sherriff’s Office.</a:t>
            </a:r>
          </a:p>
          <a:p>
            <a:pPr marL="342900" indent="-342900">
              <a:buFont typeface="Wingdings" panose="05000000000000000000" pitchFamily="2" charset="2"/>
              <a:buChar char="§"/>
            </a:pPr>
            <a:r>
              <a:rPr lang="en-US" sz="2000" dirty="0" smtClean="0">
                <a:solidFill>
                  <a:schemeClr val="tx1">
                    <a:lumMod val="65000"/>
                    <a:lumOff val="35000"/>
                  </a:schemeClr>
                </a:solidFill>
              </a:rPr>
              <a:t>Police and SRO armed presence in hallways and access points</a:t>
            </a:r>
          </a:p>
          <a:p>
            <a:pPr marL="342900" indent="-342900">
              <a:buFont typeface="Wingdings" panose="05000000000000000000" pitchFamily="2" charset="2"/>
              <a:buChar char="§"/>
            </a:pPr>
            <a:r>
              <a:rPr lang="en-US" sz="2000" dirty="0" smtClean="0">
                <a:solidFill>
                  <a:schemeClr val="tx1">
                    <a:lumMod val="65000"/>
                    <a:lumOff val="35000"/>
                  </a:schemeClr>
                </a:solidFill>
              </a:rPr>
              <a:t>Monthly active shooter drills for teachers and students</a:t>
            </a:r>
          </a:p>
          <a:p>
            <a:pPr marL="342900" indent="-342900">
              <a:buFont typeface="Wingdings" panose="05000000000000000000" pitchFamily="2" charset="2"/>
              <a:buChar char="§"/>
            </a:pPr>
            <a:r>
              <a:rPr lang="en-US" sz="2000" dirty="0" smtClean="0">
                <a:solidFill>
                  <a:schemeClr val="tx1">
                    <a:lumMod val="65000"/>
                    <a:lumOff val="35000"/>
                  </a:schemeClr>
                </a:solidFill>
              </a:rPr>
              <a:t>Communication devices in classrooms</a:t>
            </a:r>
          </a:p>
          <a:p>
            <a:pPr marL="342900" indent="-342900">
              <a:buFont typeface="Wingdings" panose="05000000000000000000" pitchFamily="2" charset="2"/>
              <a:buChar char="§"/>
            </a:pPr>
            <a:r>
              <a:rPr lang="en-US" sz="2000" dirty="0" smtClean="0">
                <a:solidFill>
                  <a:schemeClr val="tx1">
                    <a:lumMod val="65000"/>
                    <a:lumOff val="35000"/>
                  </a:schemeClr>
                </a:solidFill>
              </a:rPr>
              <a:t>Armed teachers and/or school administrators</a:t>
            </a:r>
          </a:p>
          <a:p>
            <a:pPr marL="342900" indent="-342900">
              <a:buFont typeface="Wingdings" panose="05000000000000000000" pitchFamily="2" charset="2"/>
              <a:buChar char="§"/>
            </a:pPr>
            <a:r>
              <a:rPr lang="en-US" sz="2000" dirty="0" smtClean="0">
                <a:solidFill>
                  <a:schemeClr val="tx1">
                    <a:lumMod val="65000"/>
                    <a:lumOff val="35000"/>
                  </a:schemeClr>
                </a:solidFill>
              </a:rPr>
              <a:t>Smoke devices installed in hallways</a:t>
            </a:r>
          </a:p>
          <a:p>
            <a:pPr marL="342900" indent="-342900">
              <a:buFont typeface="Wingdings" panose="05000000000000000000" pitchFamily="2" charset="2"/>
              <a:buChar char="§"/>
            </a:pPr>
            <a:r>
              <a:rPr lang="en-US" sz="2000" dirty="0" smtClean="0">
                <a:solidFill>
                  <a:schemeClr val="tx1">
                    <a:lumMod val="65000"/>
                    <a:lumOff val="35000"/>
                  </a:schemeClr>
                </a:solidFill>
              </a:rPr>
              <a:t>Bullet proof/resistant doors for all classrooms</a:t>
            </a:r>
          </a:p>
          <a:p>
            <a:pPr marL="342900" indent="-342900">
              <a:buFont typeface="Arial" panose="020B0604020202020204" pitchFamily="34" charset="0"/>
              <a:buChar char="•"/>
            </a:pPr>
            <a:endParaRPr lang="en-US" dirty="0">
              <a:solidFill>
                <a:schemeClr val="tx1">
                  <a:lumMod val="65000"/>
                  <a:lumOff val="35000"/>
                </a:schemeClr>
              </a:solidFill>
            </a:endParaRPr>
          </a:p>
        </p:txBody>
      </p:sp>
    </p:spTree>
    <p:extLst>
      <p:ext uri="{BB962C8B-B14F-4D97-AF65-F5344CB8AC3E}">
        <p14:creationId xmlns:p14="http://schemas.microsoft.com/office/powerpoint/2010/main" val="3047617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905691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Different Perspective on School Shooter Training</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2062252"/>
            <a:ext cx="4038600" cy="2862322"/>
          </a:xfrm>
          <a:prstGeom prst="rect">
            <a:avLst/>
          </a:prstGeom>
          <a:noFill/>
        </p:spPr>
        <p:txBody>
          <a:bodyPr wrap="square" rtlCol="0">
            <a:spAutoFit/>
          </a:bodyPr>
          <a:lstStyle/>
          <a:p>
            <a:r>
              <a:rPr lang="en-US" sz="2000" dirty="0" smtClean="0">
                <a:solidFill>
                  <a:schemeClr val="tx1">
                    <a:lumMod val="65000"/>
                    <a:lumOff val="35000"/>
                  </a:schemeClr>
                </a:solidFill>
              </a:rPr>
              <a:t>A November 1, 2018 article headline from the Washington </a:t>
            </a:r>
            <a:r>
              <a:rPr lang="en-US" sz="2000" dirty="0" smtClean="0">
                <a:solidFill>
                  <a:schemeClr val="tx1">
                    <a:lumMod val="65000"/>
                    <a:lumOff val="35000"/>
                  </a:schemeClr>
                </a:solidFill>
              </a:rPr>
              <a:t>Post:</a:t>
            </a:r>
            <a:endParaRPr lang="en-US" sz="2000" dirty="0" smtClean="0">
              <a:solidFill>
                <a:schemeClr val="tx1">
                  <a:lumMod val="65000"/>
                  <a:lumOff val="35000"/>
                </a:schemeClr>
              </a:solidFill>
            </a:endParaRPr>
          </a:p>
          <a:p>
            <a:pPr marL="342900" indent="-342900">
              <a:buFont typeface="Arial" panose="020B0604020202020204" pitchFamily="34" charset="0"/>
              <a:buChar char="•"/>
            </a:pPr>
            <a:endParaRPr lang="en-US" b="1" i="1" dirty="0">
              <a:solidFill>
                <a:schemeClr val="tx1">
                  <a:lumMod val="65000"/>
                  <a:lumOff val="35000"/>
                </a:schemeClr>
              </a:solidFill>
            </a:endParaRPr>
          </a:p>
          <a:p>
            <a:r>
              <a:rPr lang="en-US" b="1" i="1" dirty="0" smtClean="0">
                <a:solidFill>
                  <a:schemeClr val="tx2">
                    <a:lumMod val="75000"/>
                  </a:schemeClr>
                </a:solidFill>
              </a:rPr>
              <a:t>“Mom: Thanks to active-shooter drills at school, my </a:t>
            </a:r>
            <a:r>
              <a:rPr lang="en-US" b="1" i="1" dirty="0" smtClean="0">
                <a:solidFill>
                  <a:schemeClr val="tx2">
                    <a:lumMod val="75000"/>
                  </a:schemeClr>
                </a:solidFill>
              </a:rPr>
              <a:t/>
            </a:r>
            <a:br>
              <a:rPr lang="en-US" b="1" i="1" dirty="0" smtClean="0">
                <a:solidFill>
                  <a:schemeClr val="tx2">
                    <a:lumMod val="75000"/>
                  </a:schemeClr>
                </a:solidFill>
              </a:rPr>
            </a:br>
            <a:r>
              <a:rPr lang="en-US" b="1" i="1" dirty="0" smtClean="0">
                <a:solidFill>
                  <a:schemeClr val="tx2">
                    <a:lumMod val="75000"/>
                  </a:schemeClr>
                </a:solidFill>
              </a:rPr>
              <a:t>4 </a:t>
            </a:r>
            <a:r>
              <a:rPr lang="en-US" b="1" i="1" dirty="0" smtClean="0">
                <a:solidFill>
                  <a:schemeClr val="tx2">
                    <a:lumMod val="75000"/>
                  </a:schemeClr>
                </a:solidFill>
              </a:rPr>
              <a:t>–year-old thought fireworks were gunshots. Enough already.”</a:t>
            </a: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11521"/>
            <a:ext cx="4269597" cy="2841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3032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8823960" cy="1219200"/>
          </a:xfrm>
        </p:spPr>
        <p:txBody>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Prevention</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02237"/>
            <a:ext cx="6248400" cy="4093428"/>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chemeClr val="tx1">
                    <a:lumMod val="65000"/>
                    <a:lumOff val="35000"/>
                  </a:schemeClr>
                </a:solidFill>
              </a:rPr>
              <a:t>A national poll of SROs concluded that </a:t>
            </a:r>
            <a:r>
              <a:rPr lang="en-US" sz="2000" b="1" dirty="0">
                <a:solidFill>
                  <a:schemeClr val="tx1">
                    <a:lumMod val="65000"/>
                    <a:lumOff val="35000"/>
                  </a:schemeClr>
                </a:solidFill>
              </a:rPr>
              <a:t>20% </a:t>
            </a:r>
            <a:r>
              <a:rPr lang="en-US" sz="2000" b="1" dirty="0" smtClean="0">
                <a:solidFill>
                  <a:schemeClr val="tx1">
                    <a:lumMod val="65000"/>
                    <a:lumOff val="35000"/>
                  </a:schemeClr>
                </a:solidFill>
              </a:rPr>
              <a:t/>
            </a:r>
            <a:br>
              <a:rPr lang="en-US" sz="2000" b="1" dirty="0" smtClean="0">
                <a:solidFill>
                  <a:schemeClr val="tx1">
                    <a:lumMod val="65000"/>
                    <a:lumOff val="35000"/>
                  </a:schemeClr>
                </a:solidFill>
              </a:rPr>
            </a:br>
            <a:r>
              <a:rPr lang="en-US" sz="2000" b="1" dirty="0" smtClean="0">
                <a:solidFill>
                  <a:schemeClr val="tx1">
                    <a:lumMod val="65000"/>
                    <a:lumOff val="35000"/>
                  </a:schemeClr>
                </a:solidFill>
              </a:rPr>
              <a:t>of </a:t>
            </a:r>
            <a:r>
              <a:rPr lang="en-US" sz="2000" b="1" dirty="0">
                <a:solidFill>
                  <a:schemeClr val="tx1">
                    <a:lumMod val="65000"/>
                    <a:lumOff val="35000"/>
                  </a:schemeClr>
                </a:solidFill>
              </a:rPr>
              <a:t>schools are not prepared for an active </a:t>
            </a:r>
            <a:r>
              <a:rPr lang="en-US" sz="2000" b="1" dirty="0" smtClean="0">
                <a:solidFill>
                  <a:schemeClr val="tx1">
                    <a:lumMod val="65000"/>
                    <a:lumOff val="35000"/>
                  </a:schemeClr>
                </a:solidFill>
              </a:rPr>
              <a:t/>
            </a:r>
            <a:br>
              <a:rPr lang="en-US" sz="2000" b="1" dirty="0" smtClean="0">
                <a:solidFill>
                  <a:schemeClr val="tx1">
                    <a:lumMod val="65000"/>
                    <a:lumOff val="35000"/>
                  </a:schemeClr>
                </a:solidFill>
              </a:rPr>
            </a:br>
            <a:r>
              <a:rPr lang="en-US" sz="2000" b="1" dirty="0" smtClean="0">
                <a:solidFill>
                  <a:schemeClr val="tx1">
                    <a:lumMod val="65000"/>
                    <a:lumOff val="35000"/>
                  </a:schemeClr>
                </a:solidFill>
              </a:rPr>
              <a:t>shooter </a:t>
            </a:r>
            <a:r>
              <a:rPr lang="en-US" sz="2000" b="1" dirty="0">
                <a:solidFill>
                  <a:schemeClr val="tx1">
                    <a:lumMod val="65000"/>
                    <a:lumOff val="35000"/>
                  </a:schemeClr>
                </a:solidFill>
              </a:rPr>
              <a:t>incident</a:t>
            </a:r>
          </a:p>
          <a:p>
            <a:pPr marL="342900" indent="-342900">
              <a:buFont typeface="Wingdings" panose="05000000000000000000" pitchFamily="2" charset="2"/>
              <a:buChar char="§"/>
            </a:pP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dirty="0">
                <a:solidFill>
                  <a:schemeClr val="tx1">
                    <a:lumMod val="65000"/>
                    <a:lumOff val="35000"/>
                  </a:schemeClr>
                </a:solidFill>
              </a:rPr>
              <a:t>Best protective strategy is </a:t>
            </a:r>
            <a:r>
              <a:rPr lang="en-US" sz="2000" b="1" dirty="0">
                <a:solidFill>
                  <a:schemeClr val="accent2">
                    <a:lumMod val="75000"/>
                  </a:schemeClr>
                </a:solidFill>
              </a:rPr>
              <a:t>PREVENTION</a:t>
            </a:r>
          </a:p>
          <a:p>
            <a:pPr marL="342900" indent="-342900">
              <a:buFont typeface="Wingdings" panose="05000000000000000000" pitchFamily="2" charset="2"/>
              <a:buChar char="§"/>
            </a:pP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b="1" dirty="0">
                <a:solidFill>
                  <a:schemeClr val="tx1">
                    <a:lumMod val="65000"/>
                    <a:lumOff val="35000"/>
                  </a:schemeClr>
                </a:solidFill>
              </a:rPr>
              <a:t>Assess school climate regularly</a:t>
            </a:r>
          </a:p>
          <a:p>
            <a:pPr marL="908911" lvl="1" indent="-342900">
              <a:buFont typeface="Courier New" panose="02070309020205020404" pitchFamily="49" charset="0"/>
              <a:buChar char="o"/>
            </a:pPr>
            <a:r>
              <a:rPr lang="en-US" sz="2000" dirty="0">
                <a:solidFill>
                  <a:schemeClr val="tx1">
                    <a:lumMod val="65000"/>
                    <a:lumOff val="35000"/>
                  </a:schemeClr>
                </a:solidFill>
              </a:rPr>
              <a:t>Promote </a:t>
            </a:r>
            <a:r>
              <a:rPr lang="en-US" sz="2000" dirty="0" smtClean="0">
                <a:solidFill>
                  <a:schemeClr val="tx1">
                    <a:lumMod val="65000"/>
                    <a:lumOff val="35000"/>
                  </a:schemeClr>
                </a:solidFill>
              </a:rPr>
              <a:t>Inclusiveness and empowerment</a:t>
            </a:r>
            <a:endParaRPr lang="en-US" sz="2000" dirty="0">
              <a:solidFill>
                <a:schemeClr val="tx1">
                  <a:lumMod val="65000"/>
                  <a:lumOff val="35000"/>
                </a:schemeClr>
              </a:solidFill>
            </a:endParaRPr>
          </a:p>
          <a:p>
            <a:pPr marL="342900" indent="-342900">
              <a:buFont typeface="Wingdings" panose="05000000000000000000" pitchFamily="2" charset="2"/>
              <a:buChar char="§"/>
            </a:pP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b="1" dirty="0">
                <a:solidFill>
                  <a:schemeClr val="tx1">
                    <a:lumMod val="65000"/>
                    <a:lumOff val="35000"/>
                  </a:schemeClr>
                </a:solidFill>
              </a:rPr>
              <a:t>Eliminate punitive discipline practices </a:t>
            </a:r>
            <a:r>
              <a:rPr lang="en-US" sz="2000" b="1" dirty="0" smtClean="0">
                <a:solidFill>
                  <a:schemeClr val="tx1">
                    <a:lumMod val="65000"/>
                    <a:lumOff val="35000"/>
                  </a:schemeClr>
                </a:solidFill>
              </a:rPr>
              <a:t/>
            </a:r>
            <a:br>
              <a:rPr lang="en-US" sz="2000" b="1" dirty="0" smtClean="0">
                <a:solidFill>
                  <a:schemeClr val="tx1">
                    <a:lumMod val="65000"/>
                    <a:lumOff val="35000"/>
                  </a:schemeClr>
                </a:solidFill>
              </a:rPr>
            </a:br>
            <a:r>
              <a:rPr lang="en-US" sz="2000" dirty="0" smtClean="0">
                <a:solidFill>
                  <a:schemeClr val="tx1">
                    <a:lumMod val="65000"/>
                    <a:lumOff val="35000"/>
                  </a:schemeClr>
                </a:solidFill>
              </a:rPr>
              <a:t>(</a:t>
            </a:r>
            <a:r>
              <a:rPr lang="en-US" sz="2000" dirty="0">
                <a:solidFill>
                  <a:schemeClr val="tx1">
                    <a:lumMod val="65000"/>
                    <a:lumOff val="35000"/>
                  </a:schemeClr>
                </a:solidFill>
              </a:rPr>
              <a:t>zero tolerance) </a:t>
            </a:r>
          </a:p>
          <a:p>
            <a:pPr marL="908911" lvl="1" indent="-342900">
              <a:buFont typeface="Courier New" panose="02070309020205020404" pitchFamily="49" charset="0"/>
              <a:buChar char="o"/>
            </a:pPr>
            <a:r>
              <a:rPr lang="en-US" sz="2000" dirty="0">
                <a:solidFill>
                  <a:schemeClr val="tx1">
                    <a:lumMod val="65000"/>
                    <a:lumOff val="35000"/>
                  </a:schemeClr>
                </a:solidFill>
              </a:rPr>
              <a:t>Creates racial disparities, false positives, </a:t>
            </a:r>
            <a:r>
              <a:rPr lang="en-US" sz="2000" dirty="0" smtClean="0">
                <a:solidFill>
                  <a:schemeClr val="tx1">
                    <a:lumMod val="65000"/>
                    <a:lumOff val="35000"/>
                  </a:schemeClr>
                </a:solidFill>
              </a:rPr>
              <a:t/>
            </a:r>
            <a:br>
              <a:rPr lang="en-US" sz="2000" dirty="0" smtClean="0">
                <a:solidFill>
                  <a:schemeClr val="tx1">
                    <a:lumMod val="65000"/>
                    <a:lumOff val="35000"/>
                  </a:schemeClr>
                </a:solidFill>
              </a:rPr>
            </a:br>
            <a:r>
              <a:rPr lang="en-US" sz="2000" dirty="0" smtClean="0">
                <a:solidFill>
                  <a:schemeClr val="tx1">
                    <a:lumMod val="65000"/>
                    <a:lumOff val="35000"/>
                  </a:schemeClr>
                </a:solidFill>
              </a:rPr>
              <a:t>or </a:t>
            </a:r>
            <a:r>
              <a:rPr lang="en-US" sz="2000" dirty="0">
                <a:solidFill>
                  <a:schemeClr val="tx1">
                    <a:lumMod val="65000"/>
                    <a:lumOff val="35000"/>
                  </a:schemeClr>
                </a:solidFill>
              </a:rPr>
              <a:t>resentment</a:t>
            </a: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119" y="1702237"/>
            <a:ext cx="2467481" cy="3707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248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600200"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The Scope of the Problem</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02237"/>
            <a:ext cx="8305800" cy="4278094"/>
          </a:xfrm>
          <a:prstGeom prst="rect">
            <a:avLst/>
          </a:prstGeom>
          <a:noFill/>
        </p:spPr>
        <p:txBody>
          <a:bodyPr wrap="square" rtlCol="0">
            <a:spAutoFit/>
          </a:bodyPr>
          <a:lstStyle/>
          <a:p>
            <a:r>
              <a:rPr lang="en-US" sz="2200" b="1" dirty="0">
                <a:solidFill>
                  <a:schemeClr val="accent1">
                    <a:lumMod val="50000"/>
                  </a:schemeClr>
                </a:solidFill>
              </a:rPr>
              <a:t>Threat Environment </a:t>
            </a:r>
            <a:r>
              <a:rPr lang="en-US" sz="2200" b="1" dirty="0" smtClean="0">
                <a:solidFill>
                  <a:schemeClr val="accent1">
                    <a:lumMod val="50000"/>
                  </a:schemeClr>
                </a:solidFill>
              </a:rPr>
              <a:t/>
            </a:r>
            <a:br>
              <a:rPr lang="en-US" sz="2200" b="1" dirty="0" smtClean="0">
                <a:solidFill>
                  <a:schemeClr val="accent1">
                    <a:lumMod val="50000"/>
                  </a:schemeClr>
                </a:solidFill>
              </a:rPr>
            </a:br>
            <a:endParaRPr lang="en-US" sz="1900" b="1" dirty="0">
              <a:solidFill>
                <a:schemeClr val="accent1">
                  <a:lumMod val="50000"/>
                </a:schemeClr>
              </a:solidFill>
            </a:endParaRPr>
          </a:p>
          <a:p>
            <a:pPr marL="342900" indent="-342900">
              <a:buFont typeface="Wingdings" panose="05000000000000000000" pitchFamily="2" charset="2"/>
              <a:buChar char="§"/>
            </a:pPr>
            <a:r>
              <a:rPr lang="en-US" sz="1900" dirty="0">
                <a:solidFill>
                  <a:schemeClr val="tx1">
                    <a:lumMod val="65000"/>
                    <a:lumOff val="35000"/>
                  </a:schemeClr>
                </a:solidFill>
              </a:rPr>
              <a:t>From 2000 </a:t>
            </a:r>
            <a:r>
              <a:rPr lang="en-US" sz="1900" dirty="0" smtClean="0">
                <a:solidFill>
                  <a:schemeClr val="tx1">
                    <a:lumMod val="65000"/>
                    <a:lumOff val="35000"/>
                  </a:schemeClr>
                </a:solidFill>
              </a:rPr>
              <a:t>to </a:t>
            </a:r>
            <a:r>
              <a:rPr lang="en-US" sz="1900" dirty="0">
                <a:solidFill>
                  <a:schemeClr val="tx1">
                    <a:lumMod val="65000"/>
                    <a:lumOff val="35000"/>
                  </a:schemeClr>
                </a:solidFill>
              </a:rPr>
              <a:t>2017, </a:t>
            </a:r>
            <a:r>
              <a:rPr lang="en-US" sz="1900" b="1" dirty="0">
                <a:solidFill>
                  <a:schemeClr val="tx1">
                    <a:lumMod val="65000"/>
                    <a:lumOff val="35000"/>
                  </a:schemeClr>
                </a:solidFill>
              </a:rPr>
              <a:t>52</a:t>
            </a:r>
            <a:r>
              <a:rPr lang="en-US" sz="1900" dirty="0">
                <a:solidFill>
                  <a:schemeClr val="tx1">
                    <a:lumMod val="65000"/>
                    <a:lumOff val="35000"/>
                  </a:schemeClr>
                </a:solidFill>
              </a:rPr>
              <a:t> active shooter incidents </a:t>
            </a:r>
            <a:r>
              <a:rPr lang="en-US" sz="1900" dirty="0" smtClean="0">
                <a:solidFill>
                  <a:schemeClr val="tx1">
                    <a:lumMod val="65000"/>
                    <a:lumOff val="35000"/>
                  </a:schemeClr>
                </a:solidFill>
              </a:rPr>
              <a:t>targeting schools.</a:t>
            </a:r>
            <a:br>
              <a:rPr lang="en-US" sz="1900" dirty="0" smtClean="0">
                <a:solidFill>
                  <a:schemeClr val="tx1">
                    <a:lumMod val="65000"/>
                    <a:lumOff val="35000"/>
                  </a:schemeClr>
                </a:solidFill>
              </a:rPr>
            </a:br>
            <a:endParaRPr lang="en-US" sz="1900" dirty="0">
              <a:solidFill>
                <a:schemeClr val="tx1">
                  <a:lumMod val="65000"/>
                  <a:lumOff val="35000"/>
                </a:schemeClr>
              </a:solidFill>
            </a:endParaRPr>
          </a:p>
          <a:p>
            <a:pPr marL="342900" indent="-342900">
              <a:buFont typeface="Wingdings" panose="05000000000000000000" pitchFamily="2" charset="2"/>
              <a:buChar char="§"/>
            </a:pPr>
            <a:r>
              <a:rPr lang="en-US" sz="1900" dirty="0">
                <a:solidFill>
                  <a:schemeClr val="tx1">
                    <a:lumMod val="65000"/>
                    <a:lumOff val="35000"/>
                  </a:schemeClr>
                </a:solidFill>
              </a:rPr>
              <a:t>High Schools </a:t>
            </a:r>
            <a:r>
              <a:rPr lang="en-US" sz="1900" dirty="0">
                <a:solidFill>
                  <a:schemeClr val="tx1">
                    <a:lumMod val="65000"/>
                    <a:lumOff val="35000"/>
                  </a:schemeClr>
                </a:solidFill>
              </a:rPr>
              <a:t>– </a:t>
            </a:r>
            <a:r>
              <a:rPr lang="en-US" sz="1900" b="1" dirty="0">
                <a:solidFill>
                  <a:schemeClr val="tx1">
                    <a:lumMod val="65000"/>
                    <a:lumOff val="35000"/>
                  </a:schemeClr>
                </a:solidFill>
              </a:rPr>
              <a:t>48%; </a:t>
            </a:r>
            <a:r>
              <a:rPr lang="en-US" sz="1900" dirty="0">
                <a:solidFill>
                  <a:schemeClr val="tx1">
                    <a:lumMod val="65000"/>
                    <a:lumOff val="35000"/>
                  </a:schemeClr>
                </a:solidFill>
              </a:rPr>
              <a:t>Institutions of Higher Ed – </a:t>
            </a:r>
            <a:r>
              <a:rPr lang="en-US" sz="1900" b="1" dirty="0">
                <a:solidFill>
                  <a:schemeClr val="tx1">
                    <a:lumMod val="65000"/>
                    <a:lumOff val="35000"/>
                  </a:schemeClr>
                </a:solidFill>
              </a:rPr>
              <a:t>29</a:t>
            </a:r>
            <a:r>
              <a:rPr lang="en-US" sz="1900" b="1" dirty="0" smtClean="0">
                <a:solidFill>
                  <a:schemeClr val="tx1">
                    <a:lumMod val="65000"/>
                    <a:lumOff val="35000"/>
                  </a:schemeClr>
                </a:solidFill>
              </a:rPr>
              <a:t>%</a:t>
            </a:r>
            <a:br>
              <a:rPr lang="en-US" sz="1900" b="1" dirty="0" smtClean="0">
                <a:solidFill>
                  <a:schemeClr val="tx1">
                    <a:lumMod val="65000"/>
                    <a:lumOff val="35000"/>
                  </a:schemeClr>
                </a:solidFill>
              </a:rPr>
            </a:br>
            <a:endParaRPr lang="en-US" sz="1900" b="1" dirty="0">
              <a:solidFill>
                <a:schemeClr val="tx1">
                  <a:lumMod val="65000"/>
                  <a:lumOff val="35000"/>
                </a:schemeClr>
              </a:solidFill>
            </a:endParaRPr>
          </a:p>
          <a:p>
            <a:pPr marL="342900" indent="-342900">
              <a:buFont typeface="Wingdings" panose="05000000000000000000" pitchFamily="2" charset="2"/>
              <a:buChar char="§"/>
            </a:pPr>
            <a:r>
              <a:rPr lang="en-US" sz="1900" dirty="0">
                <a:solidFill>
                  <a:schemeClr val="tx1">
                    <a:lumMod val="65000"/>
                    <a:lumOff val="35000"/>
                  </a:schemeClr>
                </a:solidFill>
              </a:rPr>
              <a:t>Roughly </a:t>
            </a:r>
            <a:r>
              <a:rPr lang="en-US" sz="1900" b="1" dirty="0">
                <a:solidFill>
                  <a:schemeClr val="tx1">
                    <a:lumMod val="65000"/>
                    <a:lumOff val="35000"/>
                  </a:schemeClr>
                </a:solidFill>
              </a:rPr>
              <a:t>25% </a:t>
            </a:r>
            <a:r>
              <a:rPr lang="en-US" sz="1900" dirty="0">
                <a:solidFill>
                  <a:schemeClr val="tx1">
                    <a:lumMod val="65000"/>
                    <a:lumOff val="35000"/>
                  </a:schemeClr>
                </a:solidFill>
              </a:rPr>
              <a:t>of school attacks meet threshold for </a:t>
            </a:r>
            <a:r>
              <a:rPr lang="en-US" sz="1900" dirty="0" smtClean="0">
                <a:solidFill>
                  <a:schemeClr val="tx1">
                    <a:lumMod val="65000"/>
                    <a:lumOff val="35000"/>
                  </a:schemeClr>
                </a:solidFill>
              </a:rPr>
              <a:t>mass killing.</a:t>
            </a:r>
            <a:br>
              <a:rPr lang="en-US" sz="1900" dirty="0" smtClean="0">
                <a:solidFill>
                  <a:schemeClr val="tx1">
                    <a:lumMod val="65000"/>
                    <a:lumOff val="35000"/>
                  </a:schemeClr>
                </a:solidFill>
              </a:rPr>
            </a:br>
            <a:endParaRPr lang="en-US" sz="1900" dirty="0" smtClean="0">
              <a:solidFill>
                <a:schemeClr val="tx1">
                  <a:lumMod val="65000"/>
                  <a:lumOff val="35000"/>
                </a:schemeClr>
              </a:solidFill>
            </a:endParaRPr>
          </a:p>
          <a:p>
            <a:pPr marL="342900" indent="-342900">
              <a:buFont typeface="Wingdings" panose="05000000000000000000" pitchFamily="2" charset="2"/>
              <a:buChar char="§"/>
            </a:pPr>
            <a:r>
              <a:rPr lang="en-US" sz="1900" dirty="0" smtClean="0">
                <a:solidFill>
                  <a:schemeClr val="tx1">
                    <a:lumMod val="65000"/>
                    <a:lumOff val="35000"/>
                  </a:schemeClr>
                </a:solidFill>
              </a:rPr>
              <a:t>The </a:t>
            </a:r>
            <a:r>
              <a:rPr lang="en-US" sz="1900" dirty="0">
                <a:solidFill>
                  <a:schemeClr val="tx1">
                    <a:lumMod val="65000"/>
                    <a:lumOff val="35000"/>
                  </a:schemeClr>
                </a:solidFill>
              </a:rPr>
              <a:t>FBI defines </a:t>
            </a:r>
            <a:r>
              <a:rPr lang="en-US" sz="1900" dirty="0" smtClean="0">
                <a:solidFill>
                  <a:schemeClr val="tx1">
                    <a:lumMod val="65000"/>
                    <a:lumOff val="35000"/>
                  </a:schemeClr>
                </a:solidFill>
              </a:rPr>
              <a:t>“mass killings” </a:t>
            </a:r>
            <a:r>
              <a:rPr lang="en-US" sz="1900" dirty="0">
                <a:solidFill>
                  <a:schemeClr val="tx1">
                    <a:lumMod val="65000"/>
                    <a:lumOff val="35000"/>
                  </a:schemeClr>
                </a:solidFill>
              </a:rPr>
              <a:t>as murdering four or more persons during an event with no "cooling-off period" between the murders</a:t>
            </a:r>
            <a:r>
              <a:rPr lang="en-US" sz="1900" dirty="0" smtClean="0">
                <a:solidFill>
                  <a:schemeClr val="tx1">
                    <a:lumMod val="65000"/>
                    <a:lumOff val="35000"/>
                  </a:schemeClr>
                </a:solidFill>
              </a:rPr>
              <a:t>.</a:t>
            </a:r>
            <a:br>
              <a:rPr lang="en-US" sz="1900" dirty="0" smtClean="0">
                <a:solidFill>
                  <a:schemeClr val="tx1">
                    <a:lumMod val="65000"/>
                    <a:lumOff val="35000"/>
                  </a:schemeClr>
                </a:solidFill>
              </a:rPr>
            </a:br>
            <a:endParaRPr lang="en-US" sz="1900" dirty="0">
              <a:solidFill>
                <a:schemeClr val="tx1">
                  <a:lumMod val="65000"/>
                  <a:lumOff val="35000"/>
                </a:schemeClr>
              </a:solidFill>
            </a:endParaRPr>
          </a:p>
          <a:p>
            <a:pPr marL="342900" indent="-342900">
              <a:buFont typeface="Wingdings" panose="05000000000000000000" pitchFamily="2" charset="2"/>
              <a:buChar char="§"/>
            </a:pPr>
            <a:r>
              <a:rPr lang="en-US" sz="1900" dirty="0">
                <a:solidFill>
                  <a:schemeClr val="tx1">
                    <a:lumMod val="65000"/>
                    <a:lumOff val="35000"/>
                  </a:schemeClr>
                </a:solidFill>
              </a:rPr>
              <a:t>School attacks represent a nominal percentage of all </a:t>
            </a:r>
            <a:r>
              <a:rPr lang="en-US" sz="1900" dirty="0" smtClean="0">
                <a:solidFill>
                  <a:schemeClr val="tx1">
                    <a:lumMod val="65000"/>
                    <a:lumOff val="35000"/>
                  </a:schemeClr>
                </a:solidFill>
              </a:rPr>
              <a:t>yearly national homicides.</a:t>
            </a:r>
            <a:br>
              <a:rPr lang="en-US" sz="1900" dirty="0" smtClean="0">
                <a:solidFill>
                  <a:schemeClr val="tx1">
                    <a:lumMod val="65000"/>
                    <a:lumOff val="35000"/>
                  </a:schemeClr>
                </a:solidFill>
              </a:rPr>
            </a:br>
            <a:r>
              <a:rPr lang="en-US" sz="1900" dirty="0" smtClean="0">
                <a:solidFill>
                  <a:schemeClr val="tx1">
                    <a:lumMod val="65000"/>
                    <a:lumOff val="35000"/>
                  </a:schemeClr>
                </a:solidFill>
              </a:rPr>
              <a:t> </a:t>
            </a:r>
            <a:endParaRPr lang="en-US" sz="1900" dirty="0">
              <a:solidFill>
                <a:schemeClr val="tx1">
                  <a:lumMod val="65000"/>
                  <a:lumOff val="35000"/>
                </a:schemeClr>
              </a:solidFill>
            </a:endParaRPr>
          </a:p>
          <a:p>
            <a:pPr marL="342900" indent="-342900">
              <a:buFont typeface="Wingdings" panose="05000000000000000000" pitchFamily="2" charset="2"/>
              <a:buChar char="§"/>
            </a:pPr>
            <a:r>
              <a:rPr lang="en-US" sz="1900" dirty="0">
                <a:solidFill>
                  <a:schemeClr val="tx1">
                    <a:lumMod val="65000"/>
                    <a:lumOff val="35000"/>
                  </a:schemeClr>
                </a:solidFill>
              </a:rPr>
              <a:t>Schools and institutions of higher education have a </a:t>
            </a:r>
            <a:r>
              <a:rPr lang="en-US" sz="1900" dirty="0" smtClean="0">
                <a:solidFill>
                  <a:schemeClr val="tx1">
                    <a:lumMod val="65000"/>
                    <a:lumOff val="35000"/>
                  </a:schemeClr>
                </a:solidFill>
              </a:rPr>
              <a:t>lower risk of </a:t>
            </a:r>
            <a:r>
              <a:rPr lang="en-US" sz="1900" dirty="0">
                <a:solidFill>
                  <a:schemeClr val="tx1">
                    <a:lumMod val="65000"/>
                    <a:lumOff val="35000"/>
                  </a:schemeClr>
                </a:solidFill>
              </a:rPr>
              <a:t>an </a:t>
            </a:r>
            <a:r>
              <a:rPr lang="en-US" sz="1900" dirty="0" smtClean="0">
                <a:solidFill>
                  <a:schemeClr val="tx1">
                    <a:lumMod val="65000"/>
                    <a:lumOff val="35000"/>
                  </a:schemeClr>
                </a:solidFill>
              </a:rPr>
              <a:t>attack.</a:t>
            </a:r>
            <a:endParaRPr lang="en-US" sz="1900" dirty="0">
              <a:solidFill>
                <a:schemeClr val="tx1">
                  <a:lumMod val="65000"/>
                  <a:lumOff val="3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sp>
        <p:nvSpPr>
          <p:cNvPr id="7" name="TextBox 6"/>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grpSp>
        <p:nvGrpSpPr>
          <p:cNvPr id="8" name="Group 7"/>
          <p:cNvGrpSpPr/>
          <p:nvPr/>
        </p:nvGrpSpPr>
        <p:grpSpPr>
          <a:xfrm>
            <a:off x="1438275" y="1712171"/>
            <a:ext cx="373804" cy="373804"/>
            <a:chOff x="1438275" y="1723308"/>
            <a:chExt cx="410292" cy="410292"/>
          </a:xfrm>
        </p:grpSpPr>
        <p:sp>
          <p:nvSpPr>
            <p:cNvPr id="2" name="Isosceles Triangle 1"/>
            <p:cNvSpPr/>
            <p:nvPr/>
          </p:nvSpPr>
          <p:spPr>
            <a:xfrm rot="5400000">
              <a:off x="1561213" y="1831590"/>
              <a:ext cx="241756" cy="208410"/>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438275" y="1723308"/>
              <a:ext cx="410292" cy="4102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Prevention Success Stories</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02237"/>
            <a:ext cx="8382000" cy="4755148"/>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solidFill>
                  <a:schemeClr val="tx2">
                    <a:lumMod val="75000"/>
                  </a:schemeClr>
                </a:solidFill>
              </a:rPr>
              <a:t>Lawrenceburg, KY </a:t>
            </a:r>
            <a:r>
              <a:rPr lang="en-US" sz="2000" dirty="0" smtClean="0">
                <a:solidFill>
                  <a:schemeClr val="tx1">
                    <a:lumMod val="65000"/>
                    <a:lumOff val="35000"/>
                  </a:schemeClr>
                </a:solidFill>
              </a:rPr>
              <a:t>(October, 2018) </a:t>
            </a:r>
            <a:br>
              <a:rPr lang="en-US" sz="2000" dirty="0" smtClean="0">
                <a:solidFill>
                  <a:schemeClr val="tx1">
                    <a:lumMod val="65000"/>
                    <a:lumOff val="35000"/>
                  </a:schemeClr>
                </a:solidFill>
              </a:rPr>
            </a:br>
            <a:r>
              <a:rPr lang="en-US" sz="2000" b="1" dirty="0" smtClean="0">
                <a:solidFill>
                  <a:schemeClr val="accent2">
                    <a:lumMod val="75000"/>
                  </a:schemeClr>
                </a:solidFill>
              </a:rPr>
              <a:t>A mother called </a:t>
            </a:r>
            <a:r>
              <a:rPr lang="en-US" sz="2000" dirty="0" smtClean="0">
                <a:solidFill>
                  <a:schemeClr val="tx1">
                    <a:lumMod val="65000"/>
                    <a:lumOff val="35000"/>
                  </a:schemeClr>
                </a:solidFill>
              </a:rPr>
              <a:t>local police to report a man harassing her. Police were dispatched to the individual’s home where hey intercepted him backing out of his driveway with weapons, ammunition, and detailed plans to attack a local school.</a:t>
            </a:r>
            <a:br>
              <a:rPr lang="en-US" sz="2000" dirty="0" smtClean="0">
                <a:solidFill>
                  <a:schemeClr val="tx1">
                    <a:lumMod val="65000"/>
                    <a:lumOff val="35000"/>
                  </a:schemeClr>
                </a:solidFill>
              </a:rPr>
            </a:br>
            <a:endParaRPr lang="en-US" sz="2000" dirty="0" smtClean="0">
              <a:solidFill>
                <a:schemeClr val="tx1">
                  <a:lumMod val="65000"/>
                  <a:lumOff val="35000"/>
                </a:schemeClr>
              </a:solidFill>
            </a:endParaRPr>
          </a:p>
          <a:p>
            <a:pPr marL="342900" indent="-342900">
              <a:buFont typeface="Wingdings" panose="05000000000000000000" pitchFamily="2" charset="2"/>
              <a:buChar char="§"/>
            </a:pPr>
            <a:r>
              <a:rPr lang="en-US" sz="2000" b="1" dirty="0" smtClean="0">
                <a:solidFill>
                  <a:schemeClr val="tx2">
                    <a:lumMod val="75000"/>
                  </a:schemeClr>
                </a:solidFill>
              </a:rPr>
              <a:t>Rockville, MD </a:t>
            </a:r>
            <a:r>
              <a:rPr lang="en-US" sz="2000" dirty="0" smtClean="0">
                <a:solidFill>
                  <a:schemeClr val="tx1">
                    <a:lumMod val="65000"/>
                    <a:lumOff val="35000"/>
                  </a:schemeClr>
                </a:solidFill>
              </a:rPr>
              <a:t>(October, 2018)</a:t>
            </a:r>
            <a:br>
              <a:rPr lang="en-US" sz="2000" dirty="0" smtClean="0">
                <a:solidFill>
                  <a:schemeClr val="tx1">
                    <a:lumMod val="65000"/>
                    <a:lumOff val="35000"/>
                  </a:schemeClr>
                </a:solidFill>
              </a:rPr>
            </a:br>
            <a:r>
              <a:rPr lang="en-US" sz="2000" b="1" dirty="0" smtClean="0">
                <a:solidFill>
                  <a:schemeClr val="accent2">
                    <a:lumMod val="75000"/>
                  </a:schemeClr>
                </a:solidFill>
              </a:rPr>
              <a:t>A student reported </a:t>
            </a:r>
            <a:r>
              <a:rPr lang="en-US" sz="2000" dirty="0" smtClean="0">
                <a:solidFill>
                  <a:schemeClr val="tx1">
                    <a:lumMod val="65000"/>
                    <a:lumOff val="35000"/>
                  </a:schemeClr>
                </a:solidFill>
              </a:rPr>
              <a:t>another student to the Montgomery Police posted who had posted social media threats and photos of him with and AR-15 and the words “school shooter.” Officers arrested the student before any attack.</a:t>
            </a:r>
            <a:br>
              <a:rPr lang="en-US" sz="2000" dirty="0" smtClean="0">
                <a:solidFill>
                  <a:schemeClr val="tx1">
                    <a:lumMod val="65000"/>
                    <a:lumOff val="35000"/>
                  </a:schemeClr>
                </a:solidFill>
              </a:rPr>
            </a:br>
            <a:endParaRPr lang="en-US" sz="2000" dirty="0" smtClean="0">
              <a:solidFill>
                <a:schemeClr val="tx1">
                  <a:lumMod val="65000"/>
                  <a:lumOff val="35000"/>
                </a:schemeClr>
              </a:solidFill>
            </a:endParaRPr>
          </a:p>
          <a:p>
            <a:pPr marL="342900" indent="-342900">
              <a:buFont typeface="Wingdings" panose="05000000000000000000" pitchFamily="2" charset="2"/>
              <a:buChar char="§"/>
            </a:pPr>
            <a:r>
              <a:rPr lang="en-US" sz="2000" b="1" dirty="0" smtClean="0">
                <a:solidFill>
                  <a:schemeClr val="tx2">
                    <a:lumMod val="75000"/>
                  </a:schemeClr>
                </a:solidFill>
              </a:rPr>
              <a:t>Mars, PA </a:t>
            </a:r>
            <a:r>
              <a:rPr lang="en-US" sz="2000" dirty="0" smtClean="0">
                <a:solidFill>
                  <a:schemeClr val="tx1">
                    <a:lumMod val="65000"/>
                    <a:lumOff val="35000"/>
                  </a:schemeClr>
                </a:solidFill>
              </a:rPr>
              <a:t>(October, 2018)</a:t>
            </a:r>
            <a:br>
              <a:rPr lang="en-US" sz="2000" dirty="0" smtClean="0">
                <a:solidFill>
                  <a:schemeClr val="tx1">
                    <a:lumMod val="65000"/>
                    <a:lumOff val="35000"/>
                  </a:schemeClr>
                </a:solidFill>
              </a:rPr>
            </a:br>
            <a:r>
              <a:rPr lang="en-US" sz="2000" b="1" dirty="0" smtClean="0">
                <a:solidFill>
                  <a:schemeClr val="accent2">
                    <a:lumMod val="75000"/>
                  </a:schemeClr>
                </a:solidFill>
              </a:rPr>
              <a:t>Students reported </a:t>
            </a:r>
            <a:r>
              <a:rPr lang="en-US" sz="2000" dirty="0" smtClean="0">
                <a:solidFill>
                  <a:schemeClr val="tx1">
                    <a:lumMod val="65000"/>
                    <a:lumOff val="35000"/>
                  </a:schemeClr>
                </a:solidFill>
              </a:rPr>
              <a:t>multiple bomb threats written on papers and walls throughout the school and administrators evacuated the school as a result.</a:t>
            </a:r>
          </a:p>
          <a:p>
            <a:pPr marL="342900" indent="-342900">
              <a:buFont typeface="Arial" panose="020B0604020202020204" pitchFamily="34" charset="0"/>
              <a:buChar char="•"/>
            </a:pPr>
            <a:endParaRPr lang="en-US" dirty="0">
              <a:solidFill>
                <a:schemeClr val="tx1">
                  <a:lumMod val="65000"/>
                  <a:lumOff val="35000"/>
                </a:schemeClr>
              </a:solidFill>
            </a:endParaRP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spTree>
    <p:extLst>
      <p:ext uri="{BB962C8B-B14F-4D97-AF65-F5344CB8AC3E}">
        <p14:creationId xmlns:p14="http://schemas.microsoft.com/office/powerpoint/2010/main" val="2534585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Prevention Success Stories</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02237"/>
            <a:ext cx="8382000" cy="3477875"/>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solidFill>
                  <a:schemeClr val="tx2">
                    <a:lumMod val="75000"/>
                  </a:schemeClr>
                </a:solidFill>
              </a:rPr>
              <a:t>Chesterfield County, SC </a:t>
            </a:r>
            <a:r>
              <a:rPr lang="en-US" sz="2000" dirty="0" smtClean="0">
                <a:solidFill>
                  <a:schemeClr val="tx1">
                    <a:lumMod val="65000"/>
                    <a:lumOff val="35000"/>
                  </a:schemeClr>
                </a:solidFill>
              </a:rPr>
              <a:t>(October, </a:t>
            </a:r>
            <a:r>
              <a:rPr lang="en-US" sz="2000" dirty="0" smtClean="0">
                <a:solidFill>
                  <a:schemeClr val="tx1">
                    <a:lumMod val="65000"/>
                    <a:lumOff val="35000"/>
                  </a:schemeClr>
                </a:solidFill>
              </a:rPr>
              <a:t>2018)</a:t>
            </a:r>
            <a:r>
              <a:rPr lang="en-US" sz="2000" b="1" dirty="0" smtClean="0">
                <a:solidFill>
                  <a:schemeClr val="tx1">
                    <a:lumMod val="65000"/>
                    <a:lumOff val="35000"/>
                  </a:schemeClr>
                </a:solidFill>
              </a:rPr>
              <a:t/>
            </a:r>
            <a:br>
              <a:rPr lang="en-US" sz="2000" b="1" dirty="0" smtClean="0">
                <a:solidFill>
                  <a:schemeClr val="tx1">
                    <a:lumMod val="65000"/>
                    <a:lumOff val="35000"/>
                  </a:schemeClr>
                </a:solidFill>
              </a:rPr>
            </a:br>
            <a:r>
              <a:rPr lang="en-US" sz="2000" dirty="0" smtClean="0">
                <a:solidFill>
                  <a:schemeClr val="tx1">
                    <a:lumMod val="65000"/>
                    <a:lumOff val="35000"/>
                  </a:schemeClr>
                </a:solidFill>
              </a:rPr>
              <a:t>Two </a:t>
            </a:r>
            <a:r>
              <a:rPr lang="en-US" sz="2000" dirty="0" smtClean="0">
                <a:solidFill>
                  <a:schemeClr val="tx1">
                    <a:lumMod val="65000"/>
                    <a:lumOff val="35000"/>
                  </a:schemeClr>
                </a:solidFill>
              </a:rPr>
              <a:t>separate </a:t>
            </a:r>
            <a:r>
              <a:rPr lang="en-US" sz="2000" dirty="0" smtClean="0">
                <a:solidFill>
                  <a:schemeClr val="tx1">
                    <a:lumMod val="65000"/>
                    <a:lumOff val="35000"/>
                  </a:schemeClr>
                </a:solidFill>
              </a:rPr>
              <a:t>incidents </a:t>
            </a:r>
            <a:r>
              <a:rPr lang="en-US" sz="2000" dirty="0" smtClean="0">
                <a:solidFill>
                  <a:schemeClr val="tx1">
                    <a:lumMod val="65000"/>
                    <a:lumOff val="35000"/>
                  </a:schemeClr>
                </a:solidFill>
              </a:rPr>
              <a:t>in which student made verbal or social media threats while on school campuses were immediately </a:t>
            </a:r>
            <a:r>
              <a:rPr lang="en-US" sz="2000" b="1" dirty="0" smtClean="0">
                <a:solidFill>
                  <a:schemeClr val="accent2">
                    <a:lumMod val="75000"/>
                  </a:schemeClr>
                </a:solidFill>
              </a:rPr>
              <a:t>reported by other students </a:t>
            </a:r>
            <a:r>
              <a:rPr lang="en-US" sz="2000" dirty="0" smtClean="0">
                <a:solidFill>
                  <a:schemeClr val="tx1">
                    <a:lumMod val="65000"/>
                    <a:lumOff val="35000"/>
                  </a:schemeClr>
                </a:solidFill>
              </a:rPr>
              <a:t>that had seen and/or overhead the threats to shoot </a:t>
            </a:r>
            <a:r>
              <a:rPr lang="en-US" sz="2000" dirty="0" smtClean="0">
                <a:solidFill>
                  <a:schemeClr val="tx1">
                    <a:lumMod val="65000"/>
                    <a:lumOff val="35000"/>
                  </a:schemeClr>
                </a:solidFill>
              </a:rPr>
              <a:t>up </a:t>
            </a:r>
            <a:r>
              <a:rPr lang="en-US" sz="2000" dirty="0" smtClean="0">
                <a:solidFill>
                  <a:schemeClr val="tx1">
                    <a:lumMod val="65000"/>
                    <a:lumOff val="35000"/>
                  </a:schemeClr>
                </a:solidFill>
              </a:rPr>
              <a:t>the schools</a:t>
            </a:r>
            <a:r>
              <a:rPr lang="en-US" sz="2000" dirty="0" smtClean="0">
                <a:solidFill>
                  <a:schemeClr val="tx1">
                    <a:lumMod val="65000"/>
                    <a:lumOff val="35000"/>
                  </a:schemeClr>
                </a:solidFill>
              </a:rPr>
              <a:t>.</a:t>
            </a:r>
            <a:br>
              <a:rPr lang="en-US" sz="2000" dirty="0" smtClean="0">
                <a:solidFill>
                  <a:schemeClr val="tx1">
                    <a:lumMod val="65000"/>
                    <a:lumOff val="35000"/>
                  </a:schemeClr>
                </a:solidFill>
              </a:rPr>
            </a:br>
            <a:endParaRPr lang="en-US" sz="2000" dirty="0" smtClean="0">
              <a:solidFill>
                <a:schemeClr val="tx1">
                  <a:lumMod val="65000"/>
                  <a:lumOff val="35000"/>
                </a:schemeClr>
              </a:solidFill>
            </a:endParaRPr>
          </a:p>
          <a:p>
            <a:pPr marL="342900" indent="-342900">
              <a:buFont typeface="Wingdings" panose="05000000000000000000" pitchFamily="2" charset="2"/>
              <a:buChar char="§"/>
            </a:pPr>
            <a:r>
              <a:rPr lang="en-US" sz="2000" b="1" dirty="0" smtClean="0">
                <a:solidFill>
                  <a:schemeClr val="tx2">
                    <a:lumMod val="75000"/>
                  </a:schemeClr>
                </a:solidFill>
              </a:rPr>
              <a:t>Bartow</a:t>
            </a:r>
            <a:r>
              <a:rPr lang="en-US" sz="2000" b="1" dirty="0" smtClean="0">
                <a:solidFill>
                  <a:schemeClr val="tx2">
                    <a:lumMod val="75000"/>
                  </a:schemeClr>
                </a:solidFill>
              </a:rPr>
              <a:t>, FL </a:t>
            </a:r>
            <a:r>
              <a:rPr lang="en-US" sz="2000" dirty="0" smtClean="0">
                <a:solidFill>
                  <a:schemeClr val="tx1">
                    <a:lumMod val="65000"/>
                    <a:lumOff val="35000"/>
                  </a:schemeClr>
                </a:solidFill>
              </a:rPr>
              <a:t>(October 2018): </a:t>
            </a:r>
            <a:r>
              <a:rPr lang="en-US" sz="2000" b="1" dirty="0" smtClean="0">
                <a:solidFill>
                  <a:schemeClr val="tx1">
                    <a:lumMod val="65000"/>
                    <a:lumOff val="35000"/>
                  </a:schemeClr>
                </a:solidFill>
              </a:rPr>
              <a:t/>
            </a:r>
            <a:br>
              <a:rPr lang="en-US" sz="2000" b="1" dirty="0" smtClean="0">
                <a:solidFill>
                  <a:schemeClr val="tx1">
                    <a:lumMod val="65000"/>
                    <a:lumOff val="35000"/>
                  </a:schemeClr>
                </a:solidFill>
              </a:rPr>
            </a:br>
            <a:r>
              <a:rPr lang="en-US" sz="2000" b="1" dirty="0" smtClean="0">
                <a:solidFill>
                  <a:schemeClr val="accent2">
                    <a:lumMod val="75000"/>
                  </a:schemeClr>
                </a:solidFill>
              </a:rPr>
              <a:t>A </a:t>
            </a:r>
            <a:r>
              <a:rPr lang="en-US" sz="2000" b="1" dirty="0" smtClean="0">
                <a:solidFill>
                  <a:schemeClr val="accent2">
                    <a:lumMod val="75000"/>
                  </a:schemeClr>
                </a:solidFill>
              </a:rPr>
              <a:t>mother called in </a:t>
            </a:r>
            <a:r>
              <a:rPr lang="en-US" sz="2000" dirty="0" smtClean="0">
                <a:solidFill>
                  <a:schemeClr val="tx1">
                    <a:lumMod val="65000"/>
                    <a:lumOff val="35000"/>
                  </a:schemeClr>
                </a:solidFill>
              </a:rPr>
              <a:t>after receiving an automated call from the school reporting that her daughter was not in second period class. The girl, and another girl were found in the bathroom plotting to stab other students and drink their blood. After which they planned to kill themselves.</a:t>
            </a: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spTree>
    <p:extLst>
      <p:ext uri="{BB962C8B-B14F-4D97-AF65-F5344CB8AC3E}">
        <p14:creationId xmlns:p14="http://schemas.microsoft.com/office/powerpoint/2010/main" val="4241589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Prevention</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02237"/>
            <a:ext cx="9067800" cy="3785652"/>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solidFill>
                  <a:schemeClr val="tx1">
                    <a:lumMod val="65000"/>
                    <a:lumOff val="35000"/>
                  </a:schemeClr>
                </a:solidFill>
              </a:rPr>
              <a:t>Prevention: </a:t>
            </a:r>
            <a:r>
              <a:rPr lang="en-US" sz="2000" dirty="0" smtClean="0">
                <a:solidFill>
                  <a:schemeClr val="tx1">
                    <a:lumMod val="65000"/>
                    <a:lumOff val="35000"/>
                  </a:schemeClr>
                </a:solidFill>
              </a:rPr>
              <a:t>Establish </a:t>
            </a:r>
            <a:r>
              <a:rPr lang="en-US" sz="2000" dirty="0">
                <a:solidFill>
                  <a:schemeClr val="tx1">
                    <a:lumMod val="65000"/>
                    <a:lumOff val="35000"/>
                  </a:schemeClr>
                </a:solidFill>
              </a:rPr>
              <a:t>a three-tiered community prevention model</a:t>
            </a:r>
          </a:p>
          <a:p>
            <a:pPr marL="908911" lvl="1" indent="-342900">
              <a:buFont typeface="Courier New" panose="02070309020205020404" pitchFamily="49" charset="0"/>
              <a:buChar char="o"/>
            </a:pPr>
            <a:r>
              <a:rPr lang="en-US" sz="2000" dirty="0">
                <a:solidFill>
                  <a:schemeClr val="tx1">
                    <a:lumMod val="65000"/>
                    <a:lumOff val="35000"/>
                  </a:schemeClr>
                </a:solidFill>
              </a:rPr>
              <a:t>Pre-event; Threat Assessment Standardized </a:t>
            </a:r>
            <a:r>
              <a:rPr lang="en-US" sz="2000" dirty="0" smtClean="0">
                <a:solidFill>
                  <a:schemeClr val="tx1">
                    <a:lumMod val="65000"/>
                    <a:lumOff val="35000"/>
                  </a:schemeClr>
                </a:solidFill>
              </a:rPr>
              <a:t>Protocol; Monitoring</a:t>
            </a:r>
            <a:endParaRPr lang="en-US" sz="2000" dirty="0">
              <a:solidFill>
                <a:schemeClr val="tx1">
                  <a:lumMod val="65000"/>
                  <a:lumOff val="35000"/>
                </a:schemeClr>
              </a:solidFill>
            </a:endParaRPr>
          </a:p>
          <a:p>
            <a:pPr marL="342900" indent="-342900">
              <a:buFont typeface="Wingdings" panose="05000000000000000000" pitchFamily="2" charset="2"/>
              <a:buChar char="§"/>
            </a:pP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b="1" dirty="0">
                <a:solidFill>
                  <a:schemeClr val="tx1">
                    <a:lumMod val="65000"/>
                    <a:lumOff val="35000"/>
                  </a:schemeClr>
                </a:solidFill>
              </a:rPr>
              <a:t>Pre-event:  </a:t>
            </a:r>
            <a:r>
              <a:rPr lang="en-US" sz="2000" dirty="0">
                <a:solidFill>
                  <a:schemeClr val="tx1">
                    <a:lumMod val="65000"/>
                    <a:lumOff val="35000"/>
                  </a:schemeClr>
                </a:solidFill>
              </a:rPr>
              <a:t>Tip lines and </a:t>
            </a:r>
            <a:r>
              <a:rPr lang="en-US" sz="2000" dirty="0" smtClean="0">
                <a:solidFill>
                  <a:schemeClr val="tx1">
                    <a:lumMod val="65000"/>
                    <a:lumOff val="35000"/>
                  </a:schemeClr>
                </a:solidFill>
              </a:rPr>
              <a:t>other reporting </a:t>
            </a:r>
            <a:r>
              <a:rPr lang="en-US" sz="2000" dirty="0">
                <a:solidFill>
                  <a:schemeClr val="tx1">
                    <a:lumMod val="65000"/>
                    <a:lumOff val="35000"/>
                  </a:schemeClr>
                </a:solidFill>
              </a:rPr>
              <a:t>m</a:t>
            </a:r>
            <a:r>
              <a:rPr lang="en-US" sz="2000" dirty="0" smtClean="0">
                <a:solidFill>
                  <a:schemeClr val="tx1">
                    <a:lumMod val="65000"/>
                    <a:lumOff val="35000"/>
                  </a:schemeClr>
                </a:solidFill>
              </a:rPr>
              <a:t>echanisms</a:t>
            </a:r>
            <a:endParaRPr lang="en-US" sz="2000" dirty="0">
              <a:solidFill>
                <a:schemeClr val="tx1">
                  <a:lumMod val="65000"/>
                  <a:lumOff val="35000"/>
                </a:schemeClr>
              </a:solidFill>
            </a:endParaRPr>
          </a:p>
          <a:p>
            <a:pPr marL="342900" indent="-342900">
              <a:buFont typeface="Wingdings" panose="05000000000000000000" pitchFamily="2" charset="2"/>
              <a:buChar char="§"/>
            </a:pP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b="1" dirty="0" smtClean="0">
                <a:solidFill>
                  <a:schemeClr val="tx1">
                    <a:lumMod val="65000"/>
                    <a:lumOff val="35000"/>
                  </a:schemeClr>
                </a:solidFill>
              </a:rPr>
              <a:t>Threat Assessments:  </a:t>
            </a:r>
            <a:r>
              <a:rPr lang="en-US" sz="2000" dirty="0">
                <a:solidFill>
                  <a:schemeClr val="tx1">
                    <a:lumMod val="65000"/>
                    <a:lumOff val="35000"/>
                  </a:schemeClr>
                </a:solidFill>
              </a:rPr>
              <a:t>Establish multi-disciplinary threat assessment teams</a:t>
            </a:r>
          </a:p>
          <a:p>
            <a:pPr marL="908911" lvl="1" indent="-342900">
              <a:buFont typeface="Courier New" panose="02070309020205020404" pitchFamily="49" charset="0"/>
              <a:buChar char="o"/>
            </a:pPr>
            <a:r>
              <a:rPr lang="en-US" sz="2000" dirty="0">
                <a:solidFill>
                  <a:schemeClr val="tx1">
                    <a:lumMod val="65000"/>
                    <a:lumOff val="35000"/>
                  </a:schemeClr>
                </a:solidFill>
              </a:rPr>
              <a:t>CIT</a:t>
            </a:r>
          </a:p>
          <a:p>
            <a:pPr marL="908911" lvl="1" indent="-342900">
              <a:buFont typeface="Courier New" panose="02070309020205020404" pitchFamily="49" charset="0"/>
              <a:buChar char="o"/>
            </a:pPr>
            <a:r>
              <a:rPr lang="en-US" sz="2000" dirty="0">
                <a:solidFill>
                  <a:schemeClr val="tx1">
                    <a:lumMod val="65000"/>
                    <a:lumOff val="35000"/>
                  </a:schemeClr>
                </a:solidFill>
              </a:rPr>
              <a:t>Virginia Student Threat Assessment Guidelines</a:t>
            </a:r>
          </a:p>
          <a:p>
            <a:pPr marL="908911" lvl="1" indent="-342900">
              <a:buFont typeface="Courier New" panose="02070309020205020404" pitchFamily="49" charset="0"/>
              <a:buChar char="o"/>
            </a:pPr>
            <a:r>
              <a:rPr lang="en-US" sz="2000" dirty="0">
                <a:solidFill>
                  <a:schemeClr val="tx1">
                    <a:lumMod val="65000"/>
                    <a:lumOff val="35000"/>
                  </a:schemeClr>
                </a:solidFill>
              </a:rPr>
              <a:t>Salem Keizer Threat Assessment Model</a:t>
            </a:r>
          </a:p>
          <a:p>
            <a:pPr marL="342900" indent="-342900">
              <a:buFont typeface="Wingdings" panose="05000000000000000000" pitchFamily="2" charset="2"/>
              <a:buChar char="§"/>
            </a:pP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b="1" dirty="0">
                <a:solidFill>
                  <a:schemeClr val="tx1">
                    <a:lumMod val="65000"/>
                    <a:lumOff val="35000"/>
                  </a:schemeClr>
                </a:solidFill>
              </a:rPr>
              <a:t>Monitor:  </a:t>
            </a:r>
            <a:r>
              <a:rPr lang="en-US" sz="2000" dirty="0">
                <a:solidFill>
                  <a:schemeClr val="tx1">
                    <a:lumMod val="65000"/>
                    <a:lumOff val="35000"/>
                  </a:schemeClr>
                </a:solidFill>
              </a:rPr>
              <a:t>Continue to observe escalating behaviors and implement countermeasures</a:t>
            </a: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spTree>
    <p:extLst>
      <p:ext uri="{BB962C8B-B14F-4D97-AF65-F5344CB8AC3E}">
        <p14:creationId xmlns:p14="http://schemas.microsoft.com/office/powerpoint/2010/main" val="2403512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Collaboration and Training</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02237"/>
            <a:ext cx="8839200" cy="2846933"/>
          </a:xfrm>
          <a:prstGeom prst="rect">
            <a:avLst/>
          </a:prstGeom>
          <a:noFill/>
        </p:spPr>
        <p:txBody>
          <a:bodyPr wrap="square" rtlCol="0">
            <a:spAutoFit/>
          </a:bodyPr>
          <a:lstStyle/>
          <a:p>
            <a:pPr marL="457200" indent="-457200">
              <a:buFont typeface="Wingdings" panose="05000000000000000000" pitchFamily="2" charset="2"/>
              <a:buChar char="§"/>
            </a:pPr>
            <a:r>
              <a:rPr lang="en-US" sz="3000" u="sng" dirty="0">
                <a:solidFill>
                  <a:schemeClr val="tx1">
                    <a:lumMod val="65000"/>
                    <a:lumOff val="35000"/>
                  </a:schemeClr>
                </a:solidFill>
              </a:rPr>
              <a:t>Documentary</a:t>
            </a:r>
            <a:r>
              <a:rPr lang="en-US" sz="3000" dirty="0">
                <a:solidFill>
                  <a:schemeClr val="tx1">
                    <a:lumMod val="65000"/>
                    <a:lumOff val="35000"/>
                  </a:schemeClr>
                </a:solidFill>
              </a:rPr>
              <a:t>: </a:t>
            </a:r>
            <a:r>
              <a:rPr lang="en-US" sz="3000" i="1" dirty="0" smtClean="0">
                <a:solidFill>
                  <a:schemeClr val="accent1">
                    <a:lumMod val="50000"/>
                  </a:schemeClr>
                </a:solidFill>
              </a:rPr>
              <a:t>Echoes </a:t>
            </a:r>
            <a:r>
              <a:rPr lang="en-US" sz="3000" i="1" dirty="0">
                <a:solidFill>
                  <a:schemeClr val="accent1">
                    <a:lumMod val="50000"/>
                  </a:schemeClr>
                </a:solidFill>
              </a:rPr>
              <a:t>of Columbine</a:t>
            </a:r>
          </a:p>
          <a:p>
            <a:pPr marL="342900" indent="-342900">
              <a:buFont typeface="Arial" panose="020B0604020202020204" pitchFamily="34" charset="0"/>
              <a:buChar char="•"/>
            </a:pPr>
            <a:endParaRPr lang="en-US" dirty="0">
              <a:solidFill>
                <a:schemeClr val="tx1">
                  <a:lumMod val="65000"/>
                  <a:lumOff val="35000"/>
                </a:schemeClr>
              </a:solidFill>
            </a:endParaRPr>
          </a:p>
          <a:p>
            <a:pPr lvl="1"/>
            <a:r>
              <a:rPr lang="en-US" sz="2000" dirty="0">
                <a:solidFill>
                  <a:srgbClr val="C00000"/>
                </a:solidFill>
              </a:rPr>
              <a:t>(November, 2018) </a:t>
            </a:r>
            <a:r>
              <a:rPr lang="en-US" sz="2000" dirty="0">
                <a:solidFill>
                  <a:schemeClr val="tx1">
                    <a:lumMod val="65000"/>
                    <a:lumOff val="35000"/>
                  </a:schemeClr>
                </a:solidFill>
              </a:rPr>
              <a:t>FBI releases school violence film: </a:t>
            </a:r>
            <a:r>
              <a:rPr lang="en-US" sz="2000" i="1" dirty="0">
                <a:solidFill>
                  <a:schemeClr val="tx1">
                    <a:lumMod val="65000"/>
                    <a:lumOff val="35000"/>
                  </a:schemeClr>
                </a:solidFill>
              </a:rPr>
              <a:t>Echoes of </a:t>
            </a:r>
            <a:r>
              <a:rPr lang="en-US" sz="2000" i="1" dirty="0" smtClean="0">
                <a:solidFill>
                  <a:schemeClr val="tx1">
                    <a:lumMod val="65000"/>
                    <a:lumOff val="35000"/>
                  </a:schemeClr>
                </a:solidFill>
              </a:rPr>
              <a:t>Columbine</a:t>
            </a:r>
            <a:r>
              <a:rPr lang="en-US" sz="2000" dirty="0" smtClean="0">
                <a:solidFill>
                  <a:schemeClr val="tx1">
                    <a:lumMod val="65000"/>
                    <a:lumOff val="35000"/>
                  </a:schemeClr>
                </a:solidFill>
              </a:rPr>
              <a:t>, a </a:t>
            </a:r>
            <a:r>
              <a:rPr lang="en-US" sz="2000" dirty="0">
                <a:solidFill>
                  <a:schemeClr val="tx1">
                    <a:lumMod val="65000"/>
                    <a:lumOff val="35000"/>
                  </a:schemeClr>
                </a:solidFill>
              </a:rPr>
              <a:t>film designed to assist school administrators and SROs about threat assessments and other preventative practices specific to school attacks</a:t>
            </a:r>
            <a:r>
              <a:rPr lang="en-US" sz="2000" dirty="0" smtClean="0">
                <a:solidFill>
                  <a:schemeClr val="tx1">
                    <a:lumMod val="65000"/>
                    <a:lumOff val="35000"/>
                  </a:schemeClr>
                </a:solidFill>
              </a:rPr>
              <a:t>.</a:t>
            </a:r>
            <a:endParaRPr lang="en-US" sz="2000" dirty="0">
              <a:solidFill>
                <a:schemeClr val="tx1">
                  <a:lumMod val="65000"/>
                  <a:lumOff val="35000"/>
                </a:schemeClr>
              </a:solidFill>
            </a:endParaRPr>
          </a:p>
          <a:p>
            <a:pPr marL="908911" lvl="1" indent="-342900">
              <a:buFont typeface="Courier New" panose="02070309020205020404" pitchFamily="49" charset="0"/>
              <a:buChar char="o"/>
            </a:pPr>
            <a:endParaRPr lang="en-US" sz="2200" dirty="0" smtClean="0">
              <a:solidFill>
                <a:schemeClr val="tx1">
                  <a:lumMod val="65000"/>
                  <a:lumOff val="35000"/>
                </a:schemeClr>
              </a:solidFill>
            </a:endParaRPr>
          </a:p>
          <a:p>
            <a:pPr marL="908911" lvl="1" indent="-342900">
              <a:buFont typeface="Courier New" panose="02070309020205020404" pitchFamily="49" charset="0"/>
              <a:buChar char="o"/>
            </a:pPr>
            <a:r>
              <a:rPr lang="en-US" sz="2200" dirty="0" smtClean="0">
                <a:solidFill>
                  <a:schemeClr val="tx1">
                    <a:lumMod val="65000"/>
                    <a:lumOff val="35000"/>
                  </a:schemeClr>
                </a:solidFill>
              </a:rPr>
              <a:t>30 </a:t>
            </a:r>
            <a:r>
              <a:rPr lang="en-US" sz="2200" dirty="0">
                <a:solidFill>
                  <a:schemeClr val="tx1">
                    <a:lumMod val="65000"/>
                    <a:lumOff val="35000"/>
                  </a:schemeClr>
                </a:solidFill>
              </a:rPr>
              <a:t>m</a:t>
            </a:r>
            <a:r>
              <a:rPr lang="en-US" sz="2200" dirty="0" smtClean="0">
                <a:solidFill>
                  <a:schemeClr val="tx1">
                    <a:lumMod val="65000"/>
                    <a:lumOff val="35000"/>
                  </a:schemeClr>
                </a:solidFill>
              </a:rPr>
              <a:t>inutes</a:t>
            </a:r>
            <a:endParaRPr lang="en-US" sz="2200" dirty="0">
              <a:solidFill>
                <a:schemeClr val="tx1">
                  <a:lumMod val="65000"/>
                  <a:lumOff val="35000"/>
                </a:schemeClr>
              </a:solidFill>
            </a:endParaRPr>
          </a:p>
          <a:p>
            <a:pPr marL="908911" lvl="1" indent="-342900">
              <a:buFont typeface="Courier New" panose="02070309020205020404" pitchFamily="49" charset="0"/>
              <a:buChar char="o"/>
            </a:pPr>
            <a:r>
              <a:rPr lang="en-US" sz="2200" dirty="0">
                <a:solidFill>
                  <a:schemeClr val="tx1">
                    <a:lumMod val="65000"/>
                    <a:lumOff val="35000"/>
                  </a:schemeClr>
                </a:solidFill>
              </a:rPr>
              <a:t>Dissemination in </a:t>
            </a:r>
            <a:r>
              <a:rPr lang="en-US" sz="2200" dirty="0" smtClean="0">
                <a:solidFill>
                  <a:schemeClr val="tx1">
                    <a:lumMod val="65000"/>
                    <a:lumOff val="35000"/>
                  </a:schemeClr>
                </a:solidFill>
              </a:rPr>
              <a:t>December, </a:t>
            </a:r>
            <a:r>
              <a:rPr lang="en-US" sz="2200" dirty="0">
                <a:solidFill>
                  <a:schemeClr val="tx1">
                    <a:lumMod val="65000"/>
                    <a:lumOff val="35000"/>
                  </a:schemeClr>
                </a:solidFill>
              </a:rPr>
              <a:t>2018</a:t>
            </a: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spTree>
    <p:extLst>
      <p:ext uri="{BB962C8B-B14F-4D97-AF65-F5344CB8AC3E}">
        <p14:creationId xmlns:p14="http://schemas.microsoft.com/office/powerpoint/2010/main" val="2255763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7913910" cy="1219200"/>
          </a:xfrm>
        </p:spPr>
        <p:txBody>
          <a:bodyPr>
            <a:normAutofit/>
          </a:bodyPr>
          <a:lstStyle/>
          <a:p>
            <a:pPr algn="ctr"/>
            <a:r>
              <a:rPr lang="en-US" sz="3000" dirty="0" smtClean="0">
                <a:latin typeface="Segoe UI" panose="020B0502040204020203" pitchFamily="34" charset="0"/>
                <a:ea typeface="Segoe UI" panose="020B0502040204020203" pitchFamily="34" charset="0"/>
                <a:cs typeface="Segoe UI" panose="020B0502040204020203" pitchFamily="34" charset="0"/>
              </a:rPr>
              <a:t>Questions?</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34502"/>
            <a:ext cx="7167149" cy="3447098"/>
          </a:xfrm>
          <a:prstGeom prst="rect">
            <a:avLst/>
          </a:prstGeom>
          <a:noFill/>
        </p:spPr>
        <p:txBody>
          <a:bodyPr wrap="square" rtlCol="0">
            <a:spAutoFit/>
          </a:bodyPr>
          <a:lstStyle/>
          <a:p>
            <a:pPr marL="342900" indent="-342900">
              <a:buFont typeface="Arial" panose="020B0604020202020204" pitchFamily="34" charset="0"/>
              <a:buChar char="•"/>
            </a:pPr>
            <a:endParaRPr lang="en-US" dirty="0">
              <a:solidFill>
                <a:schemeClr val="tx1">
                  <a:lumMod val="65000"/>
                  <a:lumOff val="35000"/>
                </a:schemeClr>
              </a:solidFill>
            </a:endParaRPr>
          </a:p>
          <a:p>
            <a:pPr lvl="1" algn="ctr"/>
            <a:r>
              <a:rPr lang="en-US" sz="2700" b="1" dirty="0" smtClean="0">
                <a:solidFill>
                  <a:schemeClr val="tx1">
                    <a:lumMod val="65000"/>
                    <a:lumOff val="35000"/>
                  </a:schemeClr>
                </a:solidFill>
              </a:rPr>
              <a:t>Kerry Sleeper</a:t>
            </a:r>
          </a:p>
          <a:p>
            <a:pPr lvl="1" algn="ctr"/>
            <a:r>
              <a:rPr lang="en-US" dirty="0" smtClean="0">
                <a:solidFill>
                  <a:schemeClr val="tx1">
                    <a:lumMod val="65000"/>
                    <a:lumOff val="35000"/>
                  </a:schemeClr>
                </a:solidFill>
              </a:rPr>
              <a:t>Assistant Director</a:t>
            </a:r>
          </a:p>
          <a:p>
            <a:pPr lvl="1" algn="ctr"/>
            <a:endParaRPr lang="en-US" dirty="0" smtClean="0">
              <a:solidFill>
                <a:schemeClr val="tx1">
                  <a:lumMod val="65000"/>
                  <a:lumOff val="35000"/>
                </a:schemeClr>
              </a:solidFill>
            </a:endParaRPr>
          </a:p>
          <a:p>
            <a:pPr lvl="1" algn="ctr"/>
            <a:endParaRPr lang="en-US" dirty="0" smtClean="0">
              <a:solidFill>
                <a:schemeClr val="tx1">
                  <a:lumMod val="65000"/>
                  <a:lumOff val="35000"/>
                </a:schemeClr>
              </a:solidFill>
            </a:endParaRPr>
          </a:p>
          <a:p>
            <a:pPr lvl="1" algn="ctr"/>
            <a:endParaRPr lang="en-US" dirty="0" smtClean="0">
              <a:solidFill>
                <a:schemeClr val="tx1">
                  <a:lumMod val="65000"/>
                  <a:lumOff val="35000"/>
                </a:schemeClr>
              </a:solidFill>
            </a:endParaRPr>
          </a:p>
          <a:p>
            <a:pPr lvl="1" algn="ctr"/>
            <a:endParaRPr lang="en-US" dirty="0">
              <a:solidFill>
                <a:schemeClr val="tx1">
                  <a:lumMod val="65000"/>
                  <a:lumOff val="35000"/>
                </a:schemeClr>
              </a:solidFill>
            </a:endParaRPr>
          </a:p>
          <a:p>
            <a:pPr lvl="1" algn="ctr"/>
            <a:endParaRPr lang="en-US" dirty="0">
              <a:solidFill>
                <a:schemeClr val="tx1">
                  <a:lumMod val="65000"/>
                  <a:lumOff val="35000"/>
                </a:schemeClr>
              </a:solidFill>
            </a:endParaRPr>
          </a:p>
          <a:p>
            <a:pPr lvl="1" algn="ctr"/>
            <a:r>
              <a:rPr lang="en-US" sz="1800" spc="300" dirty="0" smtClean="0">
                <a:solidFill>
                  <a:schemeClr val="accent1"/>
                </a:solidFill>
              </a:rPr>
              <a:t>OFFICE OF PARTNER ENGAGEMENT</a:t>
            </a:r>
          </a:p>
          <a:p>
            <a:pPr lvl="1" algn="ctr"/>
            <a:r>
              <a:rPr lang="en-US" sz="1200" spc="300" dirty="0" smtClean="0">
                <a:solidFill>
                  <a:schemeClr val="bg2">
                    <a:lumMod val="50000"/>
                  </a:schemeClr>
                </a:solidFill>
              </a:rPr>
              <a:t>FEDERAL BUREAU OF INVESTIGATION</a:t>
            </a:r>
            <a:endParaRPr lang="en-US" sz="1200" spc="300" dirty="0">
              <a:solidFill>
                <a:schemeClr val="bg2">
                  <a:lumMod val="50000"/>
                </a:schemeClr>
              </a:solidFill>
            </a:endParaRP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7582" y="3657600"/>
            <a:ext cx="838200" cy="8382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0536" y="3663891"/>
            <a:ext cx="817046" cy="836499"/>
          </a:xfrm>
          <a:prstGeom prst="rect">
            <a:avLst/>
          </a:prstGeom>
        </p:spPr>
      </p:pic>
    </p:spTree>
    <p:extLst>
      <p:ext uri="{BB962C8B-B14F-4D97-AF65-F5344CB8AC3E}">
        <p14:creationId xmlns:p14="http://schemas.microsoft.com/office/powerpoint/2010/main" val="4156330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Crisis Intervention &amp; Threat Assessments</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02237"/>
            <a:ext cx="8382000" cy="4401205"/>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a:solidFill>
                  <a:schemeClr val="accent1">
                    <a:lumMod val="50000"/>
                  </a:schemeClr>
                </a:solidFill>
              </a:rPr>
              <a:t>Step 1: </a:t>
            </a:r>
            <a:r>
              <a:rPr lang="en-US" sz="2000" dirty="0">
                <a:solidFill>
                  <a:schemeClr val="tx1">
                    <a:lumMod val="65000"/>
                    <a:lumOff val="35000"/>
                  </a:schemeClr>
                </a:solidFill>
              </a:rPr>
              <a:t>Establish a multidisciplinary </a:t>
            </a:r>
            <a:r>
              <a:rPr lang="en-US" sz="2000" b="1" dirty="0">
                <a:solidFill>
                  <a:schemeClr val="tx1">
                    <a:lumMod val="65000"/>
                    <a:lumOff val="35000"/>
                  </a:schemeClr>
                </a:solidFill>
              </a:rPr>
              <a:t>threat assessment team </a:t>
            </a:r>
            <a:r>
              <a:rPr lang="en-US" sz="2000" dirty="0">
                <a:solidFill>
                  <a:schemeClr val="tx1">
                    <a:lumMod val="65000"/>
                    <a:lumOff val="35000"/>
                  </a:schemeClr>
                </a:solidFill>
              </a:rPr>
              <a:t>of school personnel including faculty, staff, administrators, coaches, and available school resource officers who will direct, manage, and document the threat assessment process. </a:t>
            </a:r>
          </a:p>
          <a:p>
            <a:pPr marL="342900" indent="-342900">
              <a:buFont typeface="Wingdings" panose="05000000000000000000" pitchFamily="2" charset="2"/>
              <a:buChar char="§"/>
            </a:pPr>
            <a:r>
              <a:rPr lang="en-US" sz="2000" b="1" dirty="0">
                <a:solidFill>
                  <a:schemeClr val="accent1">
                    <a:lumMod val="50000"/>
                  </a:schemeClr>
                </a:solidFill>
              </a:rPr>
              <a:t>Step 2: </a:t>
            </a:r>
            <a:r>
              <a:rPr lang="en-US" sz="2000" b="1" dirty="0">
                <a:solidFill>
                  <a:schemeClr val="tx1">
                    <a:lumMod val="65000"/>
                    <a:lumOff val="35000"/>
                  </a:schemeClr>
                </a:solidFill>
              </a:rPr>
              <a:t>Define behaviors</a:t>
            </a:r>
            <a:r>
              <a:rPr lang="en-US" sz="2000" dirty="0">
                <a:solidFill>
                  <a:schemeClr val="tx1">
                    <a:lumMod val="65000"/>
                    <a:lumOff val="35000"/>
                  </a:schemeClr>
                </a:solidFill>
              </a:rPr>
              <a:t>, including those that are prohibited and should trigger immediate intervention (e.g., threats, violent acts, and weapons on campus) and other concerning behaviors that require a threat assessment. </a:t>
            </a:r>
          </a:p>
          <a:p>
            <a:pPr marL="342900" indent="-342900">
              <a:buFont typeface="Wingdings" panose="05000000000000000000" pitchFamily="2" charset="2"/>
              <a:buChar char="§"/>
            </a:pPr>
            <a:r>
              <a:rPr lang="en-US" sz="2000" b="1" dirty="0">
                <a:solidFill>
                  <a:schemeClr val="accent1">
                    <a:lumMod val="50000"/>
                  </a:schemeClr>
                </a:solidFill>
              </a:rPr>
              <a:t>Step 3: </a:t>
            </a:r>
            <a:r>
              <a:rPr lang="en-US" sz="2000" dirty="0">
                <a:solidFill>
                  <a:schemeClr val="tx1">
                    <a:lumMod val="65000"/>
                    <a:lumOff val="35000"/>
                  </a:schemeClr>
                </a:solidFill>
              </a:rPr>
              <a:t>Establish and </a:t>
            </a:r>
            <a:r>
              <a:rPr lang="en-US" sz="2000" b="1" dirty="0">
                <a:solidFill>
                  <a:schemeClr val="tx1">
                    <a:lumMod val="65000"/>
                    <a:lumOff val="35000"/>
                  </a:schemeClr>
                </a:solidFill>
              </a:rPr>
              <a:t>provide training </a:t>
            </a:r>
            <a:r>
              <a:rPr lang="en-US" sz="2000" dirty="0">
                <a:solidFill>
                  <a:schemeClr val="tx1">
                    <a:lumMod val="65000"/>
                    <a:lumOff val="35000"/>
                  </a:schemeClr>
                </a:solidFill>
              </a:rPr>
              <a:t>on a central reporting system such as an online form on the school website, email address, phone number, smartphone application, or other mechanisms. Ensure that it provides anonymity to those reporting concerns and is monitored by personnel who will follow-up on all reports. </a:t>
            </a:r>
          </a:p>
          <a:p>
            <a:pPr marL="342900" indent="-342900">
              <a:buFont typeface="Wingdings" panose="05000000000000000000" pitchFamily="2" charset="2"/>
              <a:buChar char="§"/>
            </a:pPr>
            <a:r>
              <a:rPr lang="en-US" sz="2000" b="1" dirty="0">
                <a:solidFill>
                  <a:schemeClr val="accent1">
                    <a:lumMod val="50000"/>
                  </a:schemeClr>
                </a:solidFill>
              </a:rPr>
              <a:t>Step 4: </a:t>
            </a:r>
            <a:r>
              <a:rPr lang="en-US" sz="2000" b="1" dirty="0">
                <a:solidFill>
                  <a:schemeClr val="tx1">
                    <a:lumMod val="65000"/>
                    <a:lumOff val="35000"/>
                  </a:schemeClr>
                </a:solidFill>
              </a:rPr>
              <a:t>Determine the threshold for law enforcement intervention</a:t>
            </a:r>
            <a:r>
              <a:rPr lang="en-US" sz="2000" dirty="0">
                <a:solidFill>
                  <a:schemeClr val="tx1">
                    <a:lumMod val="65000"/>
                    <a:lumOff val="35000"/>
                  </a:schemeClr>
                </a:solidFill>
              </a:rPr>
              <a:t>, especially if there is a safety risk. </a:t>
            </a: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spTree>
    <p:extLst>
      <p:ext uri="{BB962C8B-B14F-4D97-AF65-F5344CB8AC3E}">
        <p14:creationId xmlns:p14="http://schemas.microsoft.com/office/powerpoint/2010/main" val="3015981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Information Sharing</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02237"/>
            <a:ext cx="8534400" cy="4401205"/>
          </a:xfrm>
          <a:prstGeom prst="rect">
            <a:avLst/>
          </a:prstGeom>
          <a:noFill/>
        </p:spPr>
        <p:txBody>
          <a:bodyPr wrap="square" rtlCol="0">
            <a:spAutoFit/>
          </a:bodyPr>
          <a:lstStyle/>
          <a:p>
            <a:r>
              <a:rPr lang="en-US" sz="2000" b="1" dirty="0" smtClean="0">
                <a:solidFill>
                  <a:schemeClr val="accent1">
                    <a:lumMod val="50000"/>
                  </a:schemeClr>
                </a:solidFill>
              </a:rPr>
              <a:t>Tip Lines:</a:t>
            </a:r>
          </a:p>
          <a:p>
            <a:pPr marL="342900" indent="-342900">
              <a:buFont typeface="Wingdings" panose="05000000000000000000" pitchFamily="2" charset="2"/>
              <a:buChar char="§"/>
            </a:pPr>
            <a:r>
              <a:rPr lang="en-US" sz="2000" dirty="0">
                <a:solidFill>
                  <a:schemeClr val="tx1">
                    <a:lumMod val="65000"/>
                    <a:lumOff val="35000"/>
                  </a:schemeClr>
                </a:solidFill>
              </a:rPr>
              <a:t>Safe2Tell Colorado gives YOU a safe, anonymous way to help someone who is struggling or hurting.  Learn what to look for, what to listen for, and what to </a:t>
            </a:r>
            <a:r>
              <a:rPr lang="en-US" sz="2000" dirty="0" smtClean="0">
                <a:solidFill>
                  <a:schemeClr val="tx1">
                    <a:lumMod val="65000"/>
                    <a:lumOff val="35000"/>
                  </a:schemeClr>
                </a:solidFill>
              </a:rPr>
              <a:t>report. </a:t>
            </a:r>
            <a:r>
              <a:rPr lang="en-US" sz="2000" dirty="0" smtClean="0">
                <a:solidFill>
                  <a:schemeClr val="tx2">
                    <a:lumMod val="60000"/>
                    <a:lumOff val="40000"/>
                  </a:schemeClr>
                </a:solidFill>
              </a:rPr>
              <a:t>www.Safe2tell.org</a:t>
            </a: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dirty="0">
                <a:solidFill>
                  <a:schemeClr val="tx1">
                    <a:lumMod val="65000"/>
                    <a:lumOff val="35000"/>
                  </a:schemeClr>
                </a:solidFill>
              </a:rPr>
              <a:t>Texas Suspicious Activity Reporting Network </a:t>
            </a:r>
            <a:r>
              <a:rPr lang="en-US" sz="2000" dirty="0" err="1">
                <a:solidFill>
                  <a:schemeClr val="tx1">
                    <a:lumMod val="65000"/>
                    <a:lumOff val="35000"/>
                  </a:schemeClr>
                </a:solidFill>
              </a:rPr>
              <a:t>iWatchTexas</a:t>
            </a:r>
            <a:r>
              <a:rPr lang="en-US" sz="2000" dirty="0">
                <a:solidFill>
                  <a:schemeClr val="tx1">
                    <a:lumMod val="65000"/>
                    <a:lumOff val="35000"/>
                  </a:schemeClr>
                </a:solidFill>
              </a:rPr>
              <a:t> website where you can report suspicious activities or behaviors that may indicate criminal, terroristic, or school safety-related </a:t>
            </a:r>
            <a:r>
              <a:rPr lang="en-US" sz="2000" dirty="0" smtClean="0">
                <a:solidFill>
                  <a:schemeClr val="tx1">
                    <a:lumMod val="65000"/>
                    <a:lumOff val="35000"/>
                  </a:schemeClr>
                </a:solidFill>
              </a:rPr>
              <a:t>threats. </a:t>
            </a:r>
            <a:r>
              <a:rPr lang="en-US" sz="2000" dirty="0" smtClean="0">
                <a:solidFill>
                  <a:schemeClr val="tx2">
                    <a:lumMod val="60000"/>
                    <a:lumOff val="40000"/>
                  </a:schemeClr>
                </a:solidFill>
              </a:rPr>
              <a:t>www.iwatchtx.org</a:t>
            </a:r>
            <a:endParaRPr lang="en-US" sz="2000" dirty="0">
              <a:solidFill>
                <a:schemeClr val="tx1">
                  <a:lumMod val="65000"/>
                  <a:lumOff val="35000"/>
                </a:schemeClr>
              </a:solidFill>
            </a:endParaRPr>
          </a:p>
          <a:p>
            <a:pPr marL="342900" indent="-342900">
              <a:buFont typeface="Wingdings" panose="05000000000000000000" pitchFamily="2" charset="2"/>
              <a:buChar char="§"/>
            </a:pPr>
            <a:r>
              <a:rPr lang="en-US" sz="2000" dirty="0">
                <a:solidFill>
                  <a:schemeClr val="tx1">
                    <a:lumMod val="65000"/>
                    <a:lumOff val="35000"/>
                  </a:schemeClr>
                </a:solidFill>
              </a:rPr>
              <a:t>The public can report violations of U.S. federal law or suspected terrorism or criminal activity to the FBI online or via telephone or </a:t>
            </a:r>
            <a:r>
              <a:rPr lang="en-US" sz="2000" dirty="0" smtClean="0">
                <a:solidFill>
                  <a:schemeClr val="tx1">
                    <a:lumMod val="65000"/>
                    <a:lumOff val="35000"/>
                  </a:schemeClr>
                </a:solidFill>
              </a:rPr>
              <a:t>mail. </a:t>
            </a:r>
            <a:r>
              <a:rPr lang="en-US" sz="2000" dirty="0" smtClean="0">
                <a:solidFill>
                  <a:schemeClr val="tx2">
                    <a:lumMod val="60000"/>
                    <a:lumOff val="40000"/>
                  </a:schemeClr>
                </a:solidFill>
              </a:rPr>
              <a:t>www.fbi.gov/tips</a:t>
            </a:r>
          </a:p>
          <a:p>
            <a:r>
              <a:rPr lang="en-US" sz="2000" b="1" dirty="0" smtClean="0">
                <a:solidFill>
                  <a:schemeClr val="tx2">
                    <a:lumMod val="50000"/>
                  </a:schemeClr>
                </a:solidFill>
              </a:rPr>
              <a:t/>
            </a:r>
            <a:br>
              <a:rPr lang="en-US" sz="2000" b="1" dirty="0" smtClean="0">
                <a:solidFill>
                  <a:schemeClr val="tx2">
                    <a:lumMod val="50000"/>
                  </a:schemeClr>
                </a:solidFill>
              </a:rPr>
            </a:br>
            <a:r>
              <a:rPr lang="en-US" sz="2000" b="1" dirty="0" smtClean="0">
                <a:solidFill>
                  <a:schemeClr val="tx2">
                    <a:lumMod val="50000"/>
                  </a:schemeClr>
                </a:solidFill>
              </a:rPr>
              <a:t>Multi-disciplinary teams:</a:t>
            </a:r>
          </a:p>
          <a:p>
            <a:pPr marL="342900" indent="-342900">
              <a:buFont typeface="Wingdings" panose="05000000000000000000" pitchFamily="2" charset="2"/>
              <a:buChar char="§"/>
            </a:pPr>
            <a:r>
              <a:rPr lang="en-US" sz="2000" dirty="0">
                <a:solidFill>
                  <a:schemeClr val="tx1">
                    <a:lumMod val="65000"/>
                    <a:lumOff val="35000"/>
                  </a:schemeClr>
                </a:solidFill>
              </a:rPr>
              <a:t>The exchange of information and resources derived from </a:t>
            </a:r>
            <a:r>
              <a:rPr lang="en-US" sz="2000" dirty="0" err="1" smtClean="0">
                <a:solidFill>
                  <a:schemeClr val="tx1">
                    <a:lumMod val="65000"/>
                    <a:lumOff val="35000"/>
                  </a:schemeClr>
                </a:solidFill>
              </a:rPr>
              <a:t>mulit-disciplinery</a:t>
            </a:r>
            <a:r>
              <a:rPr lang="en-US" sz="2000" dirty="0" smtClean="0">
                <a:solidFill>
                  <a:schemeClr val="tx1">
                    <a:lumMod val="65000"/>
                    <a:lumOff val="35000"/>
                  </a:schemeClr>
                </a:solidFill>
              </a:rPr>
              <a:t> teams and multiple agencies develops </a:t>
            </a:r>
            <a:r>
              <a:rPr lang="en-US" sz="2000" dirty="0">
                <a:solidFill>
                  <a:schemeClr val="tx1">
                    <a:lumMod val="65000"/>
                    <a:lumOff val="35000"/>
                  </a:schemeClr>
                </a:solidFill>
              </a:rPr>
              <a:t>partnerships </a:t>
            </a:r>
            <a:r>
              <a:rPr lang="en-US" sz="2000" dirty="0" smtClean="0">
                <a:solidFill>
                  <a:schemeClr val="tx1">
                    <a:lumMod val="65000"/>
                    <a:lumOff val="35000"/>
                  </a:schemeClr>
                </a:solidFill>
              </a:rPr>
              <a:t>and is </a:t>
            </a:r>
            <a:r>
              <a:rPr lang="en-US" sz="2000" dirty="0">
                <a:solidFill>
                  <a:schemeClr val="tx1">
                    <a:lumMod val="65000"/>
                    <a:lumOff val="35000"/>
                  </a:schemeClr>
                </a:solidFill>
              </a:rPr>
              <a:t>fundamental to providing a coordinated response to terrorism and criminal-related </a:t>
            </a:r>
            <a:r>
              <a:rPr lang="en-US" sz="2000" dirty="0" smtClean="0">
                <a:solidFill>
                  <a:schemeClr val="tx1">
                    <a:lumMod val="65000"/>
                    <a:lumOff val="35000"/>
                  </a:schemeClr>
                </a:solidFill>
              </a:rPr>
              <a:t>issues.</a:t>
            </a:r>
            <a:endParaRPr lang="en-US" sz="2000" dirty="0">
              <a:solidFill>
                <a:schemeClr val="tx1">
                  <a:lumMod val="65000"/>
                  <a:lumOff val="35000"/>
                </a:schemeClr>
              </a:solidFill>
            </a:endParaRP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spTree>
    <p:extLst>
      <p:ext uri="{BB962C8B-B14F-4D97-AF65-F5344CB8AC3E}">
        <p14:creationId xmlns:p14="http://schemas.microsoft.com/office/powerpoint/2010/main" val="683938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87290" y="521547"/>
            <a:ext cx="8823960" cy="1219200"/>
          </a:xfrm>
        </p:spPr>
        <p:txBody>
          <a:bodyPr>
            <a:normAutofit/>
          </a:bodyPr>
          <a:lstStyle/>
          <a:p>
            <a:r>
              <a:rPr lang="en-US" sz="3000" dirty="0" smtClean="0">
                <a:latin typeface="Segoe UI" panose="020B0502040204020203" pitchFamily="34" charset="0"/>
                <a:ea typeface="Segoe UI" panose="020B0502040204020203" pitchFamily="34" charset="0"/>
                <a:cs typeface="Segoe UI" panose="020B0502040204020203" pitchFamily="34" charset="0"/>
              </a:rPr>
              <a:t>Law Enforcement Roles</a:t>
            </a:r>
            <a:endParaRPr lang="en-US" sz="30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828800" y="1702237"/>
            <a:ext cx="8534400" cy="4708981"/>
          </a:xfrm>
          <a:prstGeom prst="rect">
            <a:avLst/>
          </a:prstGeom>
          <a:noFill/>
        </p:spPr>
        <p:txBody>
          <a:bodyPr wrap="square" rtlCol="0">
            <a:spAutoFit/>
          </a:bodyPr>
          <a:lstStyle/>
          <a:p>
            <a:r>
              <a:rPr lang="en-US" sz="2000" b="1" dirty="0" smtClean="0">
                <a:solidFill>
                  <a:schemeClr val="accent1">
                    <a:lumMod val="50000"/>
                  </a:schemeClr>
                </a:solidFill>
              </a:rPr>
              <a:t>SROs: </a:t>
            </a:r>
            <a:r>
              <a:rPr lang="en-US" sz="2000" dirty="0" smtClean="0">
                <a:solidFill>
                  <a:schemeClr val="tx1">
                    <a:lumMod val="65000"/>
                    <a:lumOff val="35000"/>
                  </a:schemeClr>
                </a:solidFill>
              </a:rPr>
              <a:t>An SRO is a career law enforcement officer with sworn authority who is deployed by an employing police department or agency in a community-oriented policing assignment to work with one or more schools. An SRO’s three main roles are educator (i.e. guest lecturer), informal counselor/mentor, and law enforcement officer.</a:t>
            </a:r>
          </a:p>
          <a:p>
            <a:endParaRPr lang="en-US" sz="2000" dirty="0">
              <a:solidFill>
                <a:schemeClr val="tx1">
                  <a:lumMod val="65000"/>
                  <a:lumOff val="35000"/>
                </a:schemeClr>
              </a:solidFill>
            </a:endParaRPr>
          </a:p>
          <a:p>
            <a:r>
              <a:rPr lang="en-US" sz="2000" b="1" dirty="0" smtClean="0">
                <a:solidFill>
                  <a:schemeClr val="tx2">
                    <a:lumMod val="50000"/>
                  </a:schemeClr>
                </a:solidFill>
              </a:rPr>
              <a:t>LE Response Plans: </a:t>
            </a:r>
            <a:r>
              <a:rPr lang="en-US" sz="2000" dirty="0" smtClean="0">
                <a:solidFill>
                  <a:schemeClr val="tx1">
                    <a:lumMod val="65000"/>
                    <a:lumOff val="35000"/>
                  </a:schemeClr>
                </a:solidFill>
              </a:rPr>
              <a:t>Local LE officers will constitute a primary (solo response, contact teams, off-duty officers), and secondary teams (rescue teams, EMS, warm zones, perimeter security, evacuation and assistance teams)</a:t>
            </a:r>
            <a:endParaRPr lang="en-US" sz="2000" dirty="0">
              <a:solidFill>
                <a:schemeClr val="tx1">
                  <a:lumMod val="65000"/>
                  <a:lumOff val="35000"/>
                </a:schemeClr>
              </a:solidFill>
            </a:endParaRPr>
          </a:p>
          <a:p>
            <a:endParaRPr lang="en-US" sz="2000" dirty="0" smtClean="0">
              <a:solidFill>
                <a:schemeClr val="tx1">
                  <a:lumMod val="65000"/>
                  <a:lumOff val="35000"/>
                </a:schemeClr>
              </a:solidFill>
            </a:endParaRPr>
          </a:p>
          <a:p>
            <a:r>
              <a:rPr lang="en-US" sz="2000" b="1" dirty="0" smtClean="0">
                <a:solidFill>
                  <a:schemeClr val="tx2">
                    <a:lumMod val="50000"/>
                  </a:schemeClr>
                </a:solidFill>
              </a:rPr>
              <a:t>Active Shooter exercises: </a:t>
            </a:r>
            <a:r>
              <a:rPr lang="en-US" sz="2000" dirty="0" smtClean="0">
                <a:solidFill>
                  <a:schemeClr val="tx1">
                    <a:lumMod val="65000"/>
                    <a:lumOff val="35000"/>
                  </a:schemeClr>
                </a:solidFill>
              </a:rPr>
              <a:t>LE officers will facilitate and participate in elements such as workshops, seminars, TTXs, games, operations-based exercises, drills, functional exercises (FEs), and full-scale </a:t>
            </a:r>
            <a:r>
              <a:rPr lang="en-US" sz="2000" dirty="0" err="1" smtClean="0">
                <a:solidFill>
                  <a:schemeClr val="tx1">
                    <a:lumMod val="65000"/>
                    <a:lumOff val="35000"/>
                  </a:schemeClr>
                </a:solidFill>
              </a:rPr>
              <a:t>execrises</a:t>
            </a:r>
            <a:r>
              <a:rPr lang="en-US" sz="2000" dirty="0" smtClean="0">
                <a:solidFill>
                  <a:schemeClr val="tx1">
                    <a:lumMod val="65000"/>
                    <a:lumOff val="35000"/>
                  </a:schemeClr>
                </a:solidFill>
              </a:rPr>
              <a:t> (FSEs).</a:t>
            </a:r>
            <a:br>
              <a:rPr lang="en-US" sz="2000" dirty="0" smtClean="0">
                <a:solidFill>
                  <a:schemeClr val="tx1">
                    <a:lumMod val="65000"/>
                    <a:lumOff val="35000"/>
                  </a:schemeClr>
                </a:solidFill>
              </a:rPr>
            </a:br>
            <a:r>
              <a:rPr lang="en-US" sz="2000" b="1" dirty="0" smtClean="0">
                <a:solidFill>
                  <a:schemeClr val="tx2">
                    <a:lumMod val="50000"/>
                  </a:schemeClr>
                </a:solidFill>
              </a:rPr>
              <a:t/>
            </a:r>
            <a:br>
              <a:rPr lang="en-US" sz="2000" b="1" dirty="0" smtClean="0">
                <a:solidFill>
                  <a:schemeClr val="tx2">
                    <a:lumMod val="50000"/>
                  </a:schemeClr>
                </a:solidFill>
              </a:rPr>
            </a:br>
            <a:endParaRPr lang="en-US" sz="2000" dirty="0">
              <a:solidFill>
                <a:schemeClr val="tx1">
                  <a:lumMod val="65000"/>
                  <a:lumOff val="35000"/>
                </a:schemeClr>
              </a:solidFill>
            </a:endParaRPr>
          </a:p>
        </p:txBody>
      </p:sp>
      <p:sp>
        <p:nvSpPr>
          <p:cNvPr id="6" name="TextBox 5"/>
          <p:cNvSpPr txBox="1"/>
          <p:nvPr/>
        </p:nvSpPr>
        <p:spPr>
          <a:xfrm>
            <a:off x="7848600" y="6400800"/>
            <a:ext cx="2971800" cy="184666"/>
          </a:xfrm>
          <a:prstGeom prst="rect">
            <a:avLst/>
          </a:prstGeom>
          <a:noFill/>
        </p:spPr>
        <p:txBody>
          <a:bodyPr wrap="square" rtlCol="0">
            <a:spAutoFit/>
          </a:bodyPr>
          <a:lstStyle/>
          <a:p>
            <a:pPr algn="ctr"/>
            <a:r>
              <a:rPr lang="en-US" sz="600" spc="300" dirty="0" smtClean="0">
                <a:solidFill>
                  <a:schemeClr val="bg2">
                    <a:lumMod val="75000"/>
                  </a:schemeClr>
                </a:solidFill>
                <a:latin typeface="Arial" panose="020B0604020202020204" pitchFamily="34" charset="0"/>
                <a:cs typeface="Arial" panose="020B0604020202020204" pitchFamily="34" charset="0"/>
              </a:rPr>
              <a:t>OFFICE OF PARTNER ENGAGEMENT</a:t>
            </a:r>
            <a:endParaRPr lang="en-US" sz="600" spc="300" dirty="0">
              <a:solidFill>
                <a:schemeClr val="bg2">
                  <a:lumMod val="75000"/>
                </a:schemeClr>
              </a:solidFill>
              <a:latin typeface="Arial" panose="020B0604020202020204" pitchFamily="34" charset="0"/>
              <a:cs typeface="Arial" panose="020B0604020202020204" pitchFamily="34" charset="0"/>
            </a:endParaRPr>
          </a:p>
        </p:txBody>
      </p:sp>
      <p:cxnSp>
        <p:nvCxnSpPr>
          <p:cNvPr id="7" name="Straight Connector 6"/>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spTree>
    <p:extLst>
      <p:ext uri="{BB962C8B-B14F-4D97-AF65-F5344CB8AC3E}">
        <p14:creationId xmlns:p14="http://schemas.microsoft.com/office/powerpoint/2010/main" val="90473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srcRect l="27702" t="10800" r="33667" b="8400"/>
          <a:stretch/>
        </p:blipFill>
        <p:spPr>
          <a:xfrm>
            <a:off x="6248400" y="1712170"/>
            <a:ext cx="3276600" cy="4283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2004362" y="1712171"/>
            <a:ext cx="3558238" cy="3308598"/>
          </a:xfrm>
          <a:prstGeom prst="rect">
            <a:avLst/>
          </a:prstGeom>
          <a:noFill/>
        </p:spPr>
        <p:txBody>
          <a:bodyPr wrap="square" rtlCol="0">
            <a:spAutoFit/>
          </a:bodyPr>
          <a:lstStyle/>
          <a:p>
            <a:r>
              <a:rPr lang="en-US" sz="1900" b="1" dirty="0" smtClean="0">
                <a:solidFill>
                  <a:schemeClr val="tx1">
                    <a:lumMod val="65000"/>
                    <a:lumOff val="35000"/>
                  </a:schemeClr>
                </a:solidFill>
              </a:rPr>
              <a:t>A Study of the Pre-Attack Behaviors of Active Shooters in the united States Between 2000 and 2013</a:t>
            </a:r>
          </a:p>
          <a:p>
            <a:endParaRPr lang="en-US" sz="1900" dirty="0">
              <a:solidFill>
                <a:schemeClr val="tx1">
                  <a:lumMod val="65000"/>
                  <a:lumOff val="35000"/>
                </a:schemeClr>
              </a:solidFill>
            </a:endParaRPr>
          </a:p>
          <a:p>
            <a:pPr marL="342900" indent="-342900">
              <a:buFont typeface="Wingdings" panose="05000000000000000000" pitchFamily="2" charset="2"/>
              <a:buChar char="§"/>
            </a:pPr>
            <a:r>
              <a:rPr lang="en-US" sz="1900" dirty="0" smtClean="0">
                <a:solidFill>
                  <a:schemeClr val="tx1">
                    <a:lumMod val="65000"/>
                    <a:lumOff val="35000"/>
                  </a:schemeClr>
                </a:solidFill>
              </a:rPr>
              <a:t>Behavioral Analysis Unit (BAU) </a:t>
            </a:r>
          </a:p>
          <a:p>
            <a:pPr marL="342900" indent="-342900">
              <a:buFont typeface="Wingdings" panose="05000000000000000000" pitchFamily="2" charset="2"/>
              <a:buChar char="§"/>
            </a:pPr>
            <a:endParaRPr lang="en-US" sz="1900" b="1" dirty="0">
              <a:solidFill>
                <a:schemeClr val="tx1">
                  <a:lumMod val="65000"/>
                  <a:lumOff val="35000"/>
                </a:schemeClr>
              </a:solidFill>
            </a:endParaRPr>
          </a:p>
          <a:p>
            <a:pPr marL="342900" indent="-342900">
              <a:buFont typeface="Wingdings" panose="05000000000000000000" pitchFamily="2" charset="2"/>
              <a:buChar char="§"/>
            </a:pPr>
            <a:r>
              <a:rPr lang="en-US" sz="1900" dirty="0" smtClean="0">
                <a:solidFill>
                  <a:schemeClr val="tx1">
                    <a:lumMod val="65000"/>
                    <a:lumOff val="35000"/>
                  </a:schemeClr>
                </a:solidFill>
              </a:rPr>
              <a:t>June 2018</a:t>
            </a:r>
          </a:p>
          <a:p>
            <a:pPr marL="342900" indent="-342900">
              <a:buFont typeface="Wingdings" panose="05000000000000000000" pitchFamily="2" charset="2"/>
              <a:buChar char="§"/>
            </a:pPr>
            <a:endParaRPr lang="en-US" sz="1900" dirty="0">
              <a:solidFill>
                <a:schemeClr val="tx1">
                  <a:lumMod val="65000"/>
                  <a:lumOff val="35000"/>
                </a:schemeClr>
              </a:solidFill>
            </a:endParaRPr>
          </a:p>
          <a:p>
            <a:pPr marL="342900" indent="-342900">
              <a:buFont typeface="Wingdings" panose="05000000000000000000" pitchFamily="2" charset="2"/>
              <a:buChar char="§"/>
            </a:pPr>
            <a:r>
              <a:rPr lang="en-US" sz="1900" dirty="0" smtClean="0">
                <a:solidFill>
                  <a:schemeClr val="tx1">
                    <a:lumMod val="65000"/>
                    <a:lumOff val="35000"/>
                  </a:schemeClr>
                </a:solidFill>
              </a:rPr>
              <a:t>Available for download at: </a:t>
            </a:r>
            <a:r>
              <a:rPr lang="en-US" sz="1900" dirty="0" smtClean="0">
                <a:solidFill>
                  <a:schemeClr val="accent1"/>
                </a:solidFill>
              </a:rPr>
              <a:t>www.fbi.gov</a:t>
            </a:r>
            <a:endParaRPr lang="en-US" sz="1900" dirty="0" smtClean="0">
              <a:solidFill>
                <a:schemeClr val="accent1"/>
              </a:solidFill>
            </a:endParaRPr>
          </a:p>
        </p:txBody>
      </p:sp>
      <p:sp>
        <p:nvSpPr>
          <p:cNvPr id="5" name="Title 2"/>
          <p:cNvSpPr txBox="1">
            <a:spLocks/>
          </p:cNvSpPr>
          <p:nvPr/>
        </p:nvSpPr>
        <p:spPr>
          <a:xfrm>
            <a:off x="1676400" y="838200"/>
            <a:ext cx="8823960" cy="1219200"/>
          </a:xfrm>
          <a:prstGeom prst="rect">
            <a:avLst/>
          </a:prstGeom>
        </p:spPr>
        <p:txBody>
          <a:bodyPr>
            <a:normAutofit/>
          </a:bodyPr>
          <a:lstStyle>
            <a:lvl1pPr algn="ctr" defTabSz="1132023" rtl="0" eaLnBrk="1" latinLnBrk="0" hangingPunct="1">
              <a:spcBef>
                <a:spcPct val="0"/>
              </a:spcBef>
              <a:buNone/>
              <a:defRPr sz="5400" kern="1200">
                <a:solidFill>
                  <a:schemeClr val="tx1"/>
                </a:solidFill>
                <a:latin typeface="+mj-lt"/>
                <a:ea typeface="+mj-ea"/>
                <a:cs typeface="+mj-cs"/>
              </a:defRPr>
            </a:lvl1pPr>
          </a:lstStyle>
          <a:p>
            <a:pPr algn="l"/>
            <a:r>
              <a:rPr lang="en-US" sz="3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Active Shooter Study</a:t>
            </a:r>
            <a:endParaRPr lang="en-US" sz="30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Connector 5"/>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grpSp>
        <p:nvGrpSpPr>
          <p:cNvPr id="8" name="Group 7"/>
          <p:cNvGrpSpPr/>
          <p:nvPr/>
        </p:nvGrpSpPr>
        <p:grpSpPr>
          <a:xfrm>
            <a:off x="1438275" y="1712171"/>
            <a:ext cx="373804" cy="373804"/>
            <a:chOff x="1438275" y="1723308"/>
            <a:chExt cx="410292" cy="410292"/>
          </a:xfrm>
        </p:grpSpPr>
        <p:sp>
          <p:nvSpPr>
            <p:cNvPr id="9" name="Isosceles Triangle 8"/>
            <p:cNvSpPr/>
            <p:nvPr/>
          </p:nvSpPr>
          <p:spPr>
            <a:xfrm rot="5400000">
              <a:off x="1561213" y="1831590"/>
              <a:ext cx="241756" cy="208410"/>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8275" y="1723308"/>
              <a:ext cx="410292" cy="4102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476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4362" y="1712171"/>
            <a:ext cx="8495998" cy="969496"/>
          </a:xfrm>
          <a:prstGeom prst="rect">
            <a:avLst/>
          </a:prstGeom>
          <a:noFill/>
        </p:spPr>
        <p:txBody>
          <a:bodyPr wrap="square" rtlCol="0">
            <a:spAutoFit/>
          </a:bodyPr>
          <a:lstStyle/>
          <a:p>
            <a:r>
              <a:rPr lang="en-US" sz="1900" dirty="0">
                <a:solidFill>
                  <a:schemeClr val="tx1">
                    <a:lumMod val="65000"/>
                    <a:lumOff val="35000"/>
                  </a:schemeClr>
                </a:solidFill>
              </a:rPr>
              <a:t>The BAU has also produced a Quick Reference Guide which summarizes the results of the study and is widely available for distribution </a:t>
            </a:r>
            <a:r>
              <a:rPr lang="en-US" sz="1900" dirty="0" smtClean="0">
                <a:solidFill>
                  <a:schemeClr val="tx1">
                    <a:lumMod val="65000"/>
                    <a:lumOff val="35000"/>
                  </a:schemeClr>
                </a:solidFill>
              </a:rPr>
              <a:t>on: </a:t>
            </a:r>
            <a:r>
              <a:rPr lang="en-US" sz="1900" dirty="0" smtClean="0">
                <a:solidFill>
                  <a:schemeClr val="accent1"/>
                </a:solidFill>
              </a:rPr>
              <a:t>www.fbi.gov</a:t>
            </a:r>
            <a:endParaRPr lang="en-US" sz="1900" dirty="0">
              <a:solidFill>
                <a:schemeClr val="accent1"/>
              </a:solidFill>
            </a:endParaRPr>
          </a:p>
          <a:p>
            <a:endParaRPr lang="en-US" sz="1900" dirty="0">
              <a:solidFill>
                <a:schemeClr val="tx1">
                  <a:lumMod val="65000"/>
                  <a:lumOff val="35000"/>
                </a:schemeClr>
              </a:solidFill>
            </a:endParaRPr>
          </a:p>
        </p:txBody>
      </p:sp>
      <p:sp>
        <p:nvSpPr>
          <p:cNvPr id="5" name="Title 2"/>
          <p:cNvSpPr txBox="1">
            <a:spLocks/>
          </p:cNvSpPr>
          <p:nvPr/>
        </p:nvSpPr>
        <p:spPr>
          <a:xfrm>
            <a:off x="1676400" y="838200"/>
            <a:ext cx="8823960" cy="1219200"/>
          </a:xfrm>
          <a:prstGeom prst="rect">
            <a:avLst/>
          </a:prstGeom>
        </p:spPr>
        <p:txBody>
          <a:bodyPr>
            <a:normAutofit/>
          </a:bodyPr>
          <a:lstStyle>
            <a:lvl1pPr algn="ctr" defTabSz="1132023" rtl="0" eaLnBrk="1" latinLnBrk="0" hangingPunct="1">
              <a:spcBef>
                <a:spcPct val="0"/>
              </a:spcBef>
              <a:buNone/>
              <a:defRPr sz="5400" kern="1200">
                <a:solidFill>
                  <a:schemeClr val="tx1"/>
                </a:solidFill>
                <a:latin typeface="+mj-lt"/>
                <a:ea typeface="+mj-ea"/>
                <a:cs typeface="+mj-cs"/>
              </a:defRPr>
            </a:lvl1pPr>
          </a:lstStyle>
          <a:p>
            <a:pPr algn="l"/>
            <a:r>
              <a:rPr lang="en-US" sz="3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Active Shooter Study</a:t>
            </a:r>
            <a:endParaRPr lang="en-US" sz="3000" b="1"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Connector 5"/>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grpSp>
        <p:nvGrpSpPr>
          <p:cNvPr id="8" name="Group 7"/>
          <p:cNvGrpSpPr/>
          <p:nvPr/>
        </p:nvGrpSpPr>
        <p:grpSpPr>
          <a:xfrm>
            <a:off x="1438275" y="1712171"/>
            <a:ext cx="373804" cy="373804"/>
            <a:chOff x="1438275" y="1723308"/>
            <a:chExt cx="410292" cy="410292"/>
          </a:xfrm>
        </p:grpSpPr>
        <p:sp>
          <p:nvSpPr>
            <p:cNvPr id="9" name="Isosceles Triangle 8"/>
            <p:cNvSpPr/>
            <p:nvPr/>
          </p:nvSpPr>
          <p:spPr>
            <a:xfrm rot="5400000">
              <a:off x="1561213" y="1831590"/>
              <a:ext cx="241756" cy="208410"/>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8275" y="1723308"/>
              <a:ext cx="410292" cy="4102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2"/>
          <p:cNvPicPr>
            <a:picLocks noChangeAspect="1" noChangeArrowheads="1"/>
          </p:cNvPicPr>
          <p:nvPr/>
        </p:nvPicPr>
        <p:blipFill rotWithShape="1">
          <a:blip r:embed="rId4" cstate="print"/>
          <a:srcRect l="6667" t="35435" r="6667" b="4991"/>
          <a:stretch/>
        </p:blipFill>
        <p:spPr bwMode="auto">
          <a:xfrm>
            <a:off x="2004363" y="2529238"/>
            <a:ext cx="7368238" cy="34334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0773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4362" y="1712171"/>
            <a:ext cx="3558238" cy="3785652"/>
          </a:xfrm>
          <a:prstGeom prst="rect">
            <a:avLst/>
          </a:prstGeom>
          <a:noFill/>
        </p:spPr>
        <p:txBody>
          <a:bodyPr wrap="square" rtlCol="0">
            <a:spAutoFit/>
          </a:bodyPr>
          <a:lstStyle/>
          <a:p>
            <a:r>
              <a:rPr lang="en-US" sz="2000" dirty="0">
                <a:solidFill>
                  <a:schemeClr val="tx1">
                    <a:lumMod val="65000"/>
                    <a:lumOff val="35000"/>
                  </a:schemeClr>
                </a:solidFill>
              </a:rPr>
              <a:t>In the cases where it could be determined, active shooters take time to plan and prepare for the </a:t>
            </a:r>
            <a:r>
              <a:rPr lang="en-US" sz="2000" dirty="0" smtClean="0">
                <a:solidFill>
                  <a:schemeClr val="tx1">
                    <a:lumMod val="65000"/>
                    <a:lumOff val="35000"/>
                  </a:schemeClr>
                </a:solidFill>
              </a:rPr>
              <a:t>attack:</a:t>
            </a:r>
          </a:p>
          <a:p>
            <a:endParaRPr lang="en-US" sz="2000" b="1" dirty="0">
              <a:solidFill>
                <a:schemeClr val="tx1">
                  <a:lumMod val="65000"/>
                  <a:lumOff val="35000"/>
                </a:schemeClr>
              </a:solidFill>
            </a:endParaRPr>
          </a:p>
          <a:p>
            <a:pPr marL="342900" indent="-342900">
              <a:buFont typeface="Arial" panose="020B0604020202020204" pitchFamily="34" charset="0"/>
              <a:buChar char="•"/>
            </a:pPr>
            <a:r>
              <a:rPr lang="en-US" sz="2000" b="1" dirty="0" smtClean="0">
                <a:solidFill>
                  <a:schemeClr val="tx1">
                    <a:lumMod val="65000"/>
                    <a:lumOff val="35000"/>
                  </a:schemeClr>
                </a:solidFill>
              </a:rPr>
              <a:t>77</a:t>
            </a:r>
            <a:r>
              <a:rPr lang="en-US" sz="2000" b="1" dirty="0">
                <a:solidFill>
                  <a:schemeClr val="tx1">
                    <a:lumMod val="65000"/>
                    <a:lumOff val="35000"/>
                  </a:schemeClr>
                </a:solidFill>
              </a:rPr>
              <a:t>% </a:t>
            </a:r>
            <a:r>
              <a:rPr lang="en-US" sz="2000" dirty="0">
                <a:solidFill>
                  <a:schemeClr val="tx1">
                    <a:lumMod val="65000"/>
                    <a:lumOff val="35000"/>
                  </a:schemeClr>
                </a:solidFill>
              </a:rPr>
              <a:t>of the subjects </a:t>
            </a:r>
            <a:r>
              <a:rPr lang="en-US" sz="2000" dirty="0" smtClean="0">
                <a:solidFill>
                  <a:schemeClr val="tx1">
                    <a:lumMod val="65000"/>
                    <a:lumOff val="35000"/>
                  </a:schemeClr>
                </a:solidFill>
              </a:rPr>
              <a:t>spent </a:t>
            </a:r>
            <a:r>
              <a:rPr lang="en-US" sz="2000" dirty="0">
                <a:solidFill>
                  <a:schemeClr val="tx1">
                    <a:lumMod val="65000"/>
                    <a:lumOff val="35000"/>
                  </a:schemeClr>
                </a:solidFill>
              </a:rPr>
              <a:t>a week or longer planning their attack </a:t>
            </a:r>
          </a:p>
          <a:p>
            <a:pPr marL="342900" indent="-342900">
              <a:buFont typeface="Arial" panose="020B0604020202020204" pitchFamily="34" charset="0"/>
              <a:buChar char="•"/>
            </a:pPr>
            <a:endParaRPr lang="en-US" sz="2000" b="1" dirty="0" smtClean="0">
              <a:solidFill>
                <a:schemeClr val="tx1">
                  <a:lumMod val="65000"/>
                  <a:lumOff val="35000"/>
                </a:schemeClr>
              </a:solidFill>
            </a:endParaRPr>
          </a:p>
          <a:p>
            <a:pPr marL="342900" indent="-342900">
              <a:buFont typeface="Arial" panose="020B0604020202020204" pitchFamily="34" charset="0"/>
              <a:buChar char="•"/>
            </a:pPr>
            <a:r>
              <a:rPr lang="en-US" sz="2000" b="1" dirty="0" smtClean="0">
                <a:solidFill>
                  <a:schemeClr val="tx1">
                    <a:lumMod val="65000"/>
                    <a:lumOff val="35000"/>
                  </a:schemeClr>
                </a:solidFill>
              </a:rPr>
              <a:t>46</a:t>
            </a:r>
            <a:r>
              <a:rPr lang="en-US" sz="2000" b="1" dirty="0">
                <a:solidFill>
                  <a:schemeClr val="tx1">
                    <a:lumMod val="65000"/>
                    <a:lumOff val="35000"/>
                  </a:schemeClr>
                </a:solidFill>
              </a:rPr>
              <a:t>% </a:t>
            </a:r>
            <a:r>
              <a:rPr lang="en-US" sz="2000" dirty="0" smtClean="0">
                <a:solidFill>
                  <a:schemeClr val="tx1">
                    <a:lumMod val="65000"/>
                    <a:lumOff val="35000"/>
                  </a:schemeClr>
                </a:solidFill>
              </a:rPr>
              <a:t>spent </a:t>
            </a:r>
            <a:r>
              <a:rPr lang="en-US" sz="2000" dirty="0">
                <a:solidFill>
                  <a:schemeClr val="tx1">
                    <a:lumMod val="65000"/>
                    <a:lumOff val="35000"/>
                  </a:schemeClr>
                </a:solidFill>
              </a:rPr>
              <a:t>a week or longer actually preparing (procuring the means) for the attack. </a:t>
            </a:r>
            <a:endParaRPr lang="en-US" sz="2000" dirty="0" smtClean="0">
              <a:solidFill>
                <a:schemeClr val="accent1"/>
              </a:solidFill>
            </a:endParaRPr>
          </a:p>
        </p:txBody>
      </p:sp>
      <p:sp>
        <p:nvSpPr>
          <p:cNvPr id="5" name="Title 2"/>
          <p:cNvSpPr txBox="1">
            <a:spLocks/>
          </p:cNvSpPr>
          <p:nvPr/>
        </p:nvSpPr>
        <p:spPr>
          <a:xfrm>
            <a:off x="1660408" y="802803"/>
            <a:ext cx="8823960" cy="1219200"/>
          </a:xfrm>
          <a:prstGeom prst="rect">
            <a:avLst/>
          </a:prstGeom>
        </p:spPr>
        <p:txBody>
          <a:bodyPr>
            <a:normAutofit/>
          </a:bodyPr>
          <a:lstStyle>
            <a:lvl1pPr algn="ctr" defTabSz="1132023" rtl="0" eaLnBrk="1" latinLnBrk="0" hangingPunct="1">
              <a:spcBef>
                <a:spcPct val="0"/>
              </a:spcBef>
              <a:buNone/>
              <a:defRPr sz="5400" kern="1200">
                <a:solidFill>
                  <a:schemeClr val="tx1"/>
                </a:solidFill>
                <a:latin typeface="+mj-lt"/>
                <a:ea typeface="+mj-ea"/>
                <a:cs typeface="+mj-cs"/>
              </a:defRPr>
            </a:lvl1pPr>
          </a:lstStyle>
          <a:p>
            <a:pPr algn="l"/>
            <a:r>
              <a:rPr lang="en-US" sz="3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Key Findings: </a:t>
            </a:r>
            <a:r>
              <a:rPr lang="en-US" sz="3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Planning</a:t>
            </a:r>
            <a:endParaRPr lang="en-US" sz="30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Connector 5"/>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grpSp>
        <p:nvGrpSpPr>
          <p:cNvPr id="8" name="Group 7"/>
          <p:cNvGrpSpPr/>
          <p:nvPr/>
        </p:nvGrpSpPr>
        <p:grpSpPr>
          <a:xfrm>
            <a:off x="1438275" y="1712171"/>
            <a:ext cx="373804" cy="373804"/>
            <a:chOff x="1438275" y="1723308"/>
            <a:chExt cx="410292" cy="410292"/>
          </a:xfrm>
        </p:grpSpPr>
        <p:sp>
          <p:nvSpPr>
            <p:cNvPr id="9" name="Isosceles Triangle 8"/>
            <p:cNvSpPr/>
            <p:nvPr/>
          </p:nvSpPr>
          <p:spPr>
            <a:xfrm rot="5400000">
              <a:off x="1561213" y="1831590"/>
              <a:ext cx="241756" cy="208410"/>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8275" y="1723308"/>
              <a:ext cx="410292" cy="4102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29738"/>
          <a:stretch/>
        </p:blipFill>
        <p:spPr>
          <a:xfrm>
            <a:off x="6137909" y="1795631"/>
            <a:ext cx="3901819" cy="3702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8066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76400" y="838200"/>
            <a:ext cx="8823960" cy="1219200"/>
          </a:xfrm>
          <a:prstGeom prst="rect">
            <a:avLst/>
          </a:prstGeom>
        </p:spPr>
        <p:txBody>
          <a:bodyPr>
            <a:normAutofit/>
          </a:bodyPr>
          <a:lstStyle>
            <a:lvl1pPr algn="ctr" defTabSz="1132023" rtl="0" eaLnBrk="1" latinLnBrk="0" hangingPunct="1">
              <a:spcBef>
                <a:spcPct val="0"/>
              </a:spcBef>
              <a:buNone/>
              <a:defRPr sz="5400" kern="1200">
                <a:solidFill>
                  <a:schemeClr val="tx1"/>
                </a:solidFill>
                <a:latin typeface="+mj-lt"/>
                <a:ea typeface="+mj-ea"/>
                <a:cs typeface="+mj-cs"/>
              </a:defRPr>
            </a:lvl1pPr>
          </a:lstStyle>
          <a:p>
            <a:pPr algn="l"/>
            <a:r>
              <a:rPr lang="en-US" sz="3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Key Findings: </a:t>
            </a:r>
            <a:r>
              <a:rPr lang="en-US" sz="3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Planning</a:t>
            </a:r>
            <a:endParaRPr lang="en-US" sz="30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Connector 5"/>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pic>
        <p:nvPicPr>
          <p:cNvPr id="10" name="Content Placeholder 4"/>
          <p:cNvPicPr>
            <a:picLocks noGrp="1" noChangeAspect="1"/>
          </p:cNvPicPr>
          <p:nvPr>
            <p:ph idx="4294967295"/>
          </p:nvPr>
        </p:nvPicPr>
        <p:blipFill>
          <a:blip r:embed="rId4"/>
          <a:stretch>
            <a:fillRect/>
          </a:stretch>
        </p:blipFill>
        <p:spPr>
          <a:xfrm>
            <a:off x="1913484" y="1899073"/>
            <a:ext cx="7086600" cy="3626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90596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76400" y="838200"/>
            <a:ext cx="8823960" cy="1219200"/>
          </a:xfrm>
          <a:prstGeom prst="rect">
            <a:avLst/>
          </a:prstGeom>
        </p:spPr>
        <p:txBody>
          <a:bodyPr>
            <a:normAutofit/>
          </a:bodyPr>
          <a:lstStyle>
            <a:lvl1pPr algn="ctr" defTabSz="1132023" rtl="0" eaLnBrk="1" latinLnBrk="0" hangingPunct="1">
              <a:spcBef>
                <a:spcPct val="0"/>
              </a:spcBef>
              <a:buNone/>
              <a:defRPr sz="5400" kern="1200">
                <a:solidFill>
                  <a:schemeClr val="tx1"/>
                </a:solidFill>
                <a:latin typeface="+mj-lt"/>
                <a:ea typeface="+mj-ea"/>
                <a:cs typeface="+mj-cs"/>
              </a:defRPr>
            </a:lvl1pPr>
          </a:lstStyle>
          <a:p>
            <a:pPr algn="l"/>
            <a:r>
              <a:rPr lang="en-US" sz="3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Key Findings: </a:t>
            </a:r>
            <a:r>
              <a:rPr lang="en-US" sz="3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Attack Preparation</a:t>
            </a:r>
            <a:endParaRPr lang="en-US" sz="30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Connector 5"/>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pic>
        <p:nvPicPr>
          <p:cNvPr id="8" name="Content Placeholder 4"/>
          <p:cNvPicPr>
            <a:picLocks noGrp="1" noChangeAspect="1"/>
          </p:cNvPicPr>
          <p:nvPr>
            <p:ph idx="4294967295"/>
          </p:nvPr>
        </p:nvPicPr>
        <p:blipFill>
          <a:blip r:embed="rId4"/>
          <a:stretch>
            <a:fillRect/>
          </a:stretch>
        </p:blipFill>
        <p:spPr>
          <a:xfrm>
            <a:off x="1946101" y="1790701"/>
            <a:ext cx="7350300" cy="3445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4392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4362" y="1712171"/>
            <a:ext cx="3247266" cy="1631216"/>
          </a:xfrm>
          <a:prstGeom prst="rect">
            <a:avLst/>
          </a:prstGeom>
          <a:noFill/>
        </p:spPr>
        <p:txBody>
          <a:bodyPr wrap="square" rtlCol="0">
            <a:spAutoFit/>
          </a:bodyPr>
          <a:lstStyle/>
          <a:p>
            <a:r>
              <a:rPr lang="en-US" sz="2000" dirty="0">
                <a:solidFill>
                  <a:schemeClr val="tx1">
                    <a:lumMod val="65000"/>
                    <a:lumOff val="35000"/>
                  </a:schemeClr>
                </a:solidFill>
              </a:rPr>
              <a:t>A </a:t>
            </a:r>
            <a:r>
              <a:rPr lang="en-US" sz="2000" b="1" dirty="0">
                <a:solidFill>
                  <a:schemeClr val="tx1">
                    <a:lumMod val="65000"/>
                    <a:lumOff val="35000"/>
                  </a:schemeClr>
                </a:solidFill>
              </a:rPr>
              <a:t>majority</a:t>
            </a:r>
            <a:r>
              <a:rPr lang="en-US" sz="2000" dirty="0">
                <a:solidFill>
                  <a:schemeClr val="tx1">
                    <a:lumMod val="65000"/>
                    <a:lumOff val="35000"/>
                  </a:schemeClr>
                </a:solidFill>
              </a:rPr>
              <a:t> of active shooters obtained their firearms legally, with only very small percentages obtaining a firearm illegally. </a:t>
            </a:r>
          </a:p>
        </p:txBody>
      </p:sp>
      <p:sp>
        <p:nvSpPr>
          <p:cNvPr id="5" name="Title 2"/>
          <p:cNvSpPr txBox="1">
            <a:spLocks/>
          </p:cNvSpPr>
          <p:nvPr/>
        </p:nvSpPr>
        <p:spPr>
          <a:xfrm>
            <a:off x="1660408" y="866775"/>
            <a:ext cx="8823960" cy="1219200"/>
          </a:xfrm>
          <a:prstGeom prst="rect">
            <a:avLst/>
          </a:prstGeom>
        </p:spPr>
        <p:txBody>
          <a:bodyPr>
            <a:normAutofit/>
          </a:bodyPr>
          <a:lstStyle>
            <a:lvl1pPr algn="ctr" defTabSz="1132023" rtl="0" eaLnBrk="1" latinLnBrk="0" hangingPunct="1">
              <a:spcBef>
                <a:spcPct val="0"/>
              </a:spcBef>
              <a:buNone/>
              <a:defRPr sz="5400" kern="1200">
                <a:solidFill>
                  <a:schemeClr val="tx1"/>
                </a:solidFill>
                <a:latin typeface="+mj-lt"/>
                <a:ea typeface="+mj-ea"/>
                <a:cs typeface="+mj-cs"/>
              </a:defRPr>
            </a:lvl1pPr>
          </a:lstStyle>
          <a:p>
            <a:pPr algn="l"/>
            <a:r>
              <a:rPr lang="en-US" sz="3000" b="1"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Key Findings: </a:t>
            </a:r>
            <a:r>
              <a:rPr lang="en-US" sz="3000" dirty="0" smtClean="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rPr>
              <a:t>Accessing Firearms</a:t>
            </a:r>
            <a:endParaRPr lang="en-US" sz="3000" dirty="0">
              <a:solidFill>
                <a:schemeClr val="accent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Connector 5"/>
          <p:cNvCxnSpPr/>
          <p:nvPr/>
        </p:nvCxnSpPr>
        <p:spPr>
          <a:xfrm>
            <a:off x="1828800" y="1447800"/>
            <a:ext cx="9144000"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990" y="712897"/>
            <a:ext cx="817046" cy="836499"/>
          </a:xfrm>
          <a:prstGeom prst="rect">
            <a:avLst/>
          </a:prstGeom>
        </p:spPr>
      </p:pic>
      <p:grpSp>
        <p:nvGrpSpPr>
          <p:cNvPr id="8" name="Group 7"/>
          <p:cNvGrpSpPr/>
          <p:nvPr/>
        </p:nvGrpSpPr>
        <p:grpSpPr>
          <a:xfrm>
            <a:off x="1438275" y="1712171"/>
            <a:ext cx="373804" cy="373804"/>
            <a:chOff x="1438275" y="1723308"/>
            <a:chExt cx="410292" cy="410292"/>
          </a:xfrm>
        </p:grpSpPr>
        <p:sp>
          <p:nvSpPr>
            <p:cNvPr id="9" name="Isosceles Triangle 8"/>
            <p:cNvSpPr/>
            <p:nvPr/>
          </p:nvSpPr>
          <p:spPr>
            <a:xfrm rot="5400000">
              <a:off x="1561213" y="1831590"/>
              <a:ext cx="241756" cy="208410"/>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38275" y="1723308"/>
              <a:ext cx="410292" cy="4102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195" t="4591" r="24138" b="11223"/>
          <a:stretch/>
        </p:blipFill>
        <p:spPr>
          <a:xfrm>
            <a:off x="5740060" y="1757532"/>
            <a:ext cx="4060853" cy="3850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7351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A344D359E3541B873DB836E655F78" ma:contentTypeVersion="0" ma:contentTypeDescription="Create a new document." ma:contentTypeScope="" ma:versionID="3f08ed6cfc39059e2ae40a35c58e697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469FE6-A68F-4804-8840-7FC64880F4B2}">
  <ds:schemaRefs>
    <ds:schemaRef ds:uri="http://schemas.microsoft.com/sharepoint/v3/contenttype/forms"/>
  </ds:schemaRefs>
</ds:datastoreItem>
</file>

<file path=customXml/itemProps2.xml><?xml version="1.0" encoding="utf-8"?>
<ds:datastoreItem xmlns:ds="http://schemas.openxmlformats.org/officeDocument/2006/customXml" ds:itemID="{4985D778-84F1-4AF1-A0E0-C2044DF07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3E1506D-B4F0-4AFD-8842-C2F2B5DE66DE}">
  <ds:schemaRefs>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1194</TotalTime>
  <Words>3311</Words>
  <Application>Microsoft Office PowerPoint</Application>
  <PresentationFormat>Custom</PresentationFormat>
  <Paragraphs>306</Paragraphs>
  <Slides>38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Courier New</vt:lpstr>
      <vt:lpstr>Estrangelo Edessa</vt:lpstr>
      <vt:lpstr>Segoe UI</vt:lpstr>
      <vt:lpstr>Wingdings</vt:lpstr>
      <vt:lpstr>Office Theme</vt:lpstr>
      <vt:lpstr>PowerPoint Presentation</vt:lpstr>
      <vt:lpstr>Introduction</vt:lpstr>
      <vt:lpstr>The Scope of the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Attacks</vt:lpstr>
      <vt:lpstr>School Shooters Motivators</vt:lpstr>
      <vt:lpstr>Emerging Motivators</vt:lpstr>
      <vt:lpstr>Warning Behaviors</vt:lpstr>
      <vt:lpstr>Roles of Bystanders</vt:lpstr>
      <vt:lpstr>Building Awareness</vt:lpstr>
      <vt:lpstr>Examples of School Hardening </vt:lpstr>
      <vt:lpstr>Examples of School Hardening </vt:lpstr>
      <vt:lpstr>Examples of School Hardening </vt:lpstr>
      <vt:lpstr>Different Perspective on School Shooter Training</vt:lpstr>
      <vt:lpstr>Prevention</vt:lpstr>
      <vt:lpstr>Prevention Success Stories</vt:lpstr>
      <vt:lpstr>Prevention Success Stories</vt:lpstr>
      <vt:lpstr>Prevention</vt:lpstr>
      <vt:lpstr>Collaboration and Training</vt:lpstr>
      <vt:lpstr>Questions?</vt:lpstr>
      <vt:lpstr>PowerPoint Presentation</vt:lpstr>
      <vt:lpstr>Crisis Intervention &amp; Threat Assessments</vt:lpstr>
      <vt:lpstr>Information Sharing</vt:lpstr>
      <vt:lpstr>Law Enforcement Roles</vt:lpstr>
    </vt:vector>
  </TitlesOfParts>
  <Company>Department of Justice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C. Muth</dc:creator>
  <cp:lastModifiedBy>Muth, Stephen (DI) (FBI)</cp:lastModifiedBy>
  <cp:revision>65</cp:revision>
  <cp:lastPrinted>2018-11-07T18:44:37Z</cp:lastPrinted>
  <dcterms:created xsi:type="dcterms:W3CDTF">2015-01-15T16:36:08Z</dcterms:created>
  <dcterms:modified xsi:type="dcterms:W3CDTF">2018-11-07T18:55:34Z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0x0101005F0A344D359E3541B873DB836E655F78</vt:lpwstr>
  </property>
</Properties>
</file>